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488" r:id="rId2"/>
    <p:sldId id="289" r:id="rId3"/>
    <p:sldId id="301" r:id="rId4"/>
    <p:sldId id="302" r:id="rId5"/>
    <p:sldId id="307" r:id="rId6"/>
    <p:sldId id="308" r:id="rId7"/>
    <p:sldId id="309" r:id="rId8"/>
    <p:sldId id="355" r:id="rId9"/>
    <p:sldId id="354" r:id="rId10"/>
    <p:sldId id="356" r:id="rId11"/>
    <p:sldId id="414" r:id="rId12"/>
    <p:sldId id="415" r:id="rId13"/>
    <p:sldId id="416" r:id="rId14"/>
    <p:sldId id="425" r:id="rId15"/>
    <p:sldId id="465" r:id="rId16"/>
    <p:sldId id="470" r:id="rId17"/>
    <p:sldId id="469" r:id="rId18"/>
    <p:sldId id="471" r:id="rId19"/>
    <p:sldId id="472" r:id="rId20"/>
    <p:sldId id="473" r:id="rId21"/>
    <p:sldId id="474" r:id="rId22"/>
    <p:sldId id="475" r:id="rId23"/>
    <p:sldId id="476" r:id="rId24"/>
    <p:sldId id="477" r:id="rId25"/>
    <p:sldId id="287" r:id="rId26"/>
    <p:sldId id="458" r:id="rId27"/>
    <p:sldId id="478" r:id="rId28"/>
    <p:sldId id="479" r:id="rId29"/>
    <p:sldId id="480" r:id="rId30"/>
    <p:sldId id="321" r:id="rId31"/>
    <p:sldId id="481" r:id="rId32"/>
    <p:sldId id="482" r:id="rId33"/>
    <p:sldId id="483" r:id="rId34"/>
    <p:sldId id="484" r:id="rId35"/>
    <p:sldId id="485" r:id="rId36"/>
    <p:sldId id="486" r:id="rId37"/>
    <p:sldId id="487"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586"/>
  </p:normalViewPr>
  <p:slideViewPr>
    <p:cSldViewPr snapToGrid="0" snapToObjects="1">
      <p:cViewPr varScale="1">
        <p:scale>
          <a:sx n="131" d="100"/>
          <a:sy n="131" d="100"/>
        </p:scale>
        <p:origin x="3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9422D-493C-1C42-BEB3-9245814BF065}" type="datetimeFigureOut">
              <a:rPr lang="fr-FR" smtClean="0"/>
              <a:t>12/11/2019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3D2CE-563C-4F42-9410-0DC5FE13222B}" type="slidenum">
              <a:rPr lang="fr-FR" smtClean="0"/>
              <a:t>‹N°›</a:t>
            </a:fld>
            <a:endParaRPr lang="fr-FR"/>
          </a:p>
        </p:txBody>
      </p:sp>
    </p:spTree>
    <p:extLst>
      <p:ext uri="{BB962C8B-B14F-4D97-AF65-F5344CB8AC3E}">
        <p14:creationId xmlns:p14="http://schemas.microsoft.com/office/powerpoint/2010/main" val="201558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705327" y="4835803"/>
            <a:ext cx="5642610" cy="4581287"/>
          </a:xfrm>
        </p:spPr>
        <p:txBody>
          <a:bodyPr/>
          <a:lstStyle/>
          <a:p>
            <a:pPr>
              <a:defRPr/>
            </a:pPr>
            <a:endParaRPr lang="fr-FR" sz="2200" spc="-1" baseline="0" dirty="0">
              <a:solidFill>
                <a:srgbClr val="000000"/>
              </a:solidFill>
              <a:uFill>
                <a:solidFill>
                  <a:srgbClr val="FFFFFF"/>
                </a:solidFill>
              </a:uFill>
            </a:endParaRPr>
          </a:p>
          <a:p>
            <a:pPr>
              <a:defRPr/>
            </a:pPr>
            <a:endParaRPr lang="fr-FR" sz="2200" spc="-1" baseline="0" dirty="0">
              <a:solidFill>
                <a:srgbClr val="000000"/>
              </a:solidFill>
              <a:uFill>
                <a:solidFill>
                  <a:srgbClr val="FFFFFF"/>
                </a:solidFill>
              </a:uFill>
            </a:endParaRPr>
          </a:p>
          <a:p>
            <a:pPr>
              <a:defRPr/>
            </a:pPr>
            <a:r>
              <a:rPr lang="fr-FR" sz="2200" b="1" spc="-1" baseline="0" dirty="0">
                <a:solidFill>
                  <a:srgbClr val="000000"/>
                </a:solidFill>
                <a:uFill>
                  <a:solidFill>
                    <a:srgbClr val="FFFFFF"/>
                  </a:solidFill>
                </a:uFill>
              </a:rPr>
              <a:t>Pourquoi les 6 derniers mois</a:t>
            </a:r>
            <a:r>
              <a:rPr lang="fr-FR" sz="2200" spc="-1" baseline="0" dirty="0">
                <a:solidFill>
                  <a:srgbClr val="000000"/>
                </a:solidFill>
                <a:uFill>
                  <a:solidFill>
                    <a:srgbClr val="FFFFFF"/>
                  </a:solidFill>
                </a:uFill>
              </a:rPr>
              <a:t>: car c’est là que sont les meilleurs salaires, progression dans une grille est une garantie statutaire, cela garantit de ne pas avoir à négocier de gré à gré avec son supérieur une augmentation comme dans le privé, lié aux missions de service public qui nécessitent cette indépendance</a:t>
            </a:r>
          </a:p>
          <a:p>
            <a:pPr>
              <a:defRPr/>
            </a:pPr>
            <a:endParaRPr lang="fr-FR" sz="2200" spc="-1" baseline="0" dirty="0">
              <a:solidFill>
                <a:srgbClr val="000000"/>
              </a:solidFill>
              <a:uFill>
                <a:solidFill>
                  <a:srgbClr val="FFFFFF"/>
                </a:solidFill>
              </a:uFill>
            </a:endParaRPr>
          </a:p>
          <a:p>
            <a:pPr eaLnBrk="1" hangingPunct="1">
              <a:spcBef>
                <a:spcPct val="0"/>
              </a:spcBef>
            </a:pPr>
            <a:r>
              <a:rPr lang="fr-FR" sz="2400" dirty="0">
                <a:latin typeface="Times New Roman" charset="0"/>
              </a:rPr>
              <a:t>Les carrières des fonctionnaires sont linéaires : la prise en compte de points</a:t>
            </a:r>
            <a:r>
              <a:rPr lang="fr-FR" sz="2400" baseline="0" dirty="0">
                <a:latin typeface="Times New Roman" charset="0"/>
              </a:rPr>
              <a:t> </a:t>
            </a:r>
            <a:r>
              <a:rPr lang="fr-FR" sz="2400" dirty="0">
                <a:latin typeface="Times New Roman" charset="0"/>
              </a:rPr>
              <a:t>sur l’ensemble de la carrière reviendrait à prendre en compte le salaire moyen de </a:t>
            </a:r>
            <a:r>
              <a:rPr lang="fr-FR" sz="2400" baseline="0" dirty="0">
                <a:latin typeface="Times New Roman" charset="0"/>
              </a:rPr>
              <a:t> </a:t>
            </a:r>
            <a:r>
              <a:rPr lang="fr-FR" sz="2400" dirty="0">
                <a:latin typeface="Times New Roman" charset="0"/>
              </a:rPr>
              <a:t>toute une carrière et risquerait de se traduire par une forte baisse des pensions</a:t>
            </a:r>
          </a:p>
          <a:p>
            <a:pPr eaLnBrk="1" hangingPunct="1">
              <a:spcBef>
                <a:spcPct val="0"/>
              </a:spcBef>
            </a:pPr>
            <a:endParaRPr lang="fr-FR" sz="2400" dirty="0">
              <a:latin typeface="Times New Roman" charset="0"/>
            </a:endParaRPr>
          </a:p>
          <a:p>
            <a:pPr eaLnBrk="1" hangingPunct="1">
              <a:spcBef>
                <a:spcPct val="0"/>
              </a:spcBef>
            </a:pPr>
            <a:r>
              <a:rPr lang="fr-FR" sz="2400" dirty="0">
                <a:latin typeface="Times New Roman" charset="0"/>
              </a:rPr>
              <a:t>Plus fondamentalement, s’attaquer à la notion de carrière, c’est revenir sur toute une conception de la Fonction Publique. Parce qu’il est au service de l’intérêt général, le fonctionnaire ne doit pas avoir à « négocier » son augmentation de salaire auprès de son supérieur hiérarchique, c’est là la raison de son droit à une carrière.</a:t>
            </a:r>
          </a:p>
          <a:p>
            <a:pPr eaLnBrk="1" hangingPunct="1">
              <a:spcBef>
                <a:spcPct val="0"/>
              </a:spcBef>
            </a:pPr>
            <a:endParaRPr lang="fr-FR" sz="2400" dirty="0">
              <a:latin typeface="Times New Roman" charset="0"/>
            </a:endParaRPr>
          </a:p>
          <a:p>
            <a:pPr eaLnBrk="1" hangingPunct="1">
              <a:spcBef>
                <a:spcPct val="0"/>
              </a:spcBef>
            </a:pPr>
            <a:r>
              <a:rPr lang="fr-FR" sz="2400" dirty="0">
                <a:latin typeface="Times New Roman" charset="0"/>
              </a:rPr>
              <a:t>Les changements de grade se font en seconde partie de carrière et permettent d’accéder à des indices plus élevées : d’où l’intérêt de conserver la référence aux 6 derniers mois</a:t>
            </a:r>
          </a:p>
          <a:p>
            <a:pPr eaLnBrk="1" hangingPunct="1">
              <a:spcBef>
                <a:spcPct val="0"/>
              </a:spcBef>
            </a:pPr>
            <a:r>
              <a:rPr lang="fr-FR" sz="2400" dirty="0">
                <a:latin typeface="Times New Roman" charset="0"/>
              </a:rPr>
              <a:t>Les carrières sont à qualification égale et diplôme égal moins bien rémunérées dans le secteur public</a:t>
            </a:r>
          </a:p>
          <a:p>
            <a:pPr eaLnBrk="1" hangingPunct="1">
              <a:spcBef>
                <a:spcPct val="0"/>
              </a:spcBef>
            </a:pPr>
            <a:r>
              <a:rPr lang="fr-FR" sz="2400" dirty="0">
                <a:latin typeface="Times New Roman" charset="0"/>
              </a:rPr>
              <a:t>Les carrières dans le privé ne sont pas linéaires car il peut y avoir changement </a:t>
            </a:r>
            <a:r>
              <a:rPr lang="fr-FR" sz="2400" baseline="0" dirty="0">
                <a:latin typeface="Times New Roman" charset="0"/>
              </a:rPr>
              <a:t> </a:t>
            </a:r>
            <a:r>
              <a:rPr lang="fr-FR" sz="2400" dirty="0">
                <a:latin typeface="Times New Roman" charset="0"/>
              </a:rPr>
              <a:t>d’employeur ou d’emploi occupé : il serait nécessaire de revenir à la référence </a:t>
            </a:r>
            <a:r>
              <a:rPr lang="fr-FR" sz="2400" baseline="0" dirty="0">
                <a:latin typeface="Times New Roman" charset="0"/>
              </a:rPr>
              <a:t> </a:t>
            </a:r>
            <a:r>
              <a:rPr lang="fr-FR" sz="2400" dirty="0">
                <a:latin typeface="Times New Roman" charset="0"/>
              </a:rPr>
              <a:t>des 10 meilleures années, mais sur le principe il est juste de calculer sur « les meilleures années » dans le privé alors que cela n’a pas la même portée dans le public.</a:t>
            </a:r>
          </a:p>
          <a:p>
            <a:pPr>
              <a:defRPr/>
            </a:pPr>
            <a:endParaRPr lang="fr-FR" sz="2200" spc="-1" baseline="0" dirty="0">
              <a:solidFill>
                <a:srgbClr val="000000"/>
              </a:solidFill>
              <a:uFill>
                <a:solidFill>
                  <a:srgbClr val="FFFFFF"/>
                </a:solidFill>
              </a:uFill>
            </a:endParaRPr>
          </a:p>
          <a:p>
            <a:pPr>
              <a:defRPr/>
            </a:pPr>
            <a:endParaRPr lang="fr-FR" sz="2200" spc="-1" baseline="0" dirty="0">
              <a:solidFill>
                <a:srgbClr val="000000"/>
              </a:solidFill>
              <a:uFill>
                <a:solidFill>
                  <a:srgbClr val="FFFFFF"/>
                </a:solidFill>
              </a:uFill>
            </a:endParaRPr>
          </a:p>
          <a:p>
            <a:pPr>
              <a:defRPr/>
            </a:pPr>
            <a:endParaRPr lang="fr-FR" sz="2200" spc="-1" baseline="0" dirty="0">
              <a:solidFill>
                <a:srgbClr val="000000"/>
              </a:solidFill>
              <a:uFill>
                <a:solidFill>
                  <a:srgbClr val="FFFFFF"/>
                </a:solidFill>
              </a:uFill>
            </a:endParaRPr>
          </a:p>
          <a:p>
            <a:pPr>
              <a:defRPr/>
            </a:pPr>
            <a:r>
              <a:rPr lang="fr-FR" sz="2200" b="1" spc="-1" dirty="0">
                <a:solidFill>
                  <a:srgbClr val="000000"/>
                </a:solidFill>
                <a:uFill>
                  <a:solidFill>
                    <a:srgbClr val="FFFFFF"/>
                  </a:solidFill>
                </a:uFill>
              </a:rPr>
              <a:t>Pourquoi 75%?</a:t>
            </a:r>
          </a:p>
          <a:p>
            <a:pPr>
              <a:defRPr/>
            </a:pPr>
            <a:r>
              <a:rPr lang="fr-FR" sz="2200" spc="-1" dirty="0">
                <a:solidFill>
                  <a:srgbClr val="000000"/>
                </a:solidFill>
                <a:uFill>
                  <a:solidFill>
                    <a:srgbClr val="FFFFFF"/>
                  </a:solidFill>
                </a:uFill>
              </a:rPr>
              <a:t>Idée de « remplacer » un revenu, permettre le maintien d’un certain niveau de vie</a:t>
            </a:r>
          </a:p>
          <a:p>
            <a:pPr>
              <a:defRPr/>
            </a:pPr>
            <a:r>
              <a:rPr lang="fr-FR" sz="2200" b="1" spc="-1" dirty="0">
                <a:solidFill>
                  <a:srgbClr val="000000"/>
                </a:solidFill>
                <a:uFill>
                  <a:solidFill>
                    <a:srgbClr val="FFFFFF"/>
                  </a:solidFill>
                </a:uFill>
              </a:rPr>
              <a:t>Si on compare net / net, on arrive en gros à 80% du dernier traitement net, puisque sur une pension nette il n’y a pas les mêmes</a:t>
            </a:r>
            <a:r>
              <a:rPr lang="fr-FR" sz="2200" b="1" spc="-1" baseline="0" dirty="0">
                <a:solidFill>
                  <a:srgbClr val="000000"/>
                </a:solidFill>
                <a:uFill>
                  <a:solidFill>
                    <a:srgbClr val="FFFFFF"/>
                  </a:solidFill>
                </a:uFill>
              </a:rPr>
              <a:t> cotisations. A 80%, comme un retraité peut avoir moins de frais, on considère « en gros » que le niveau de vie est maintenu.</a:t>
            </a:r>
            <a:endParaRPr lang="fr-FR" sz="2200" b="1" spc="-1" dirty="0">
              <a:solidFill>
                <a:srgbClr val="000000"/>
              </a:solidFill>
              <a:uFill>
                <a:solidFill>
                  <a:srgbClr val="FFFFFF"/>
                </a:solidFill>
              </a:uFill>
            </a:endParaRPr>
          </a:p>
          <a:p>
            <a:pPr>
              <a:defRPr/>
            </a:pPr>
            <a:endParaRPr lang="fr-FR" sz="2200" b="1" spc="-1" dirty="0">
              <a:solidFill>
                <a:srgbClr val="000000"/>
              </a:solidFill>
              <a:uFill>
                <a:solidFill>
                  <a:srgbClr val="FFFFFF"/>
                </a:solidFill>
              </a:uFill>
            </a:endParaRPr>
          </a:p>
          <a:p>
            <a:pPr>
              <a:defRPr/>
            </a:pPr>
            <a:r>
              <a:rPr lang="fr-FR" sz="2200" b="1" spc="-1" dirty="0">
                <a:solidFill>
                  <a:srgbClr val="000000"/>
                </a:solidFill>
                <a:uFill>
                  <a:solidFill>
                    <a:srgbClr val="FFFFFF"/>
                  </a:solidFill>
                </a:uFill>
              </a:rPr>
              <a:t>( sur une pension brute, 9,10% de cotisations sociales CSG,</a:t>
            </a:r>
            <a:r>
              <a:rPr lang="fr-FR" sz="2200" b="1" spc="-1" baseline="0" dirty="0">
                <a:solidFill>
                  <a:srgbClr val="000000"/>
                </a:solidFill>
                <a:uFill>
                  <a:solidFill>
                    <a:srgbClr val="FFFFFF"/>
                  </a:solidFill>
                </a:uFill>
              </a:rPr>
              <a:t> CRDS, CASA,</a:t>
            </a:r>
            <a:r>
              <a:rPr lang="fr-FR" sz="2200" b="1" spc="-1" dirty="0">
                <a:solidFill>
                  <a:srgbClr val="000000"/>
                </a:solidFill>
                <a:uFill>
                  <a:solidFill>
                    <a:srgbClr val="FFFFFF"/>
                  </a:solidFill>
                </a:uFill>
              </a:rPr>
              <a:t> +4,..% </a:t>
            </a:r>
            <a:r>
              <a:rPr lang="fr-FR" sz="2200" b="1" spc="-1" dirty="0" err="1">
                <a:solidFill>
                  <a:srgbClr val="000000"/>
                </a:solidFill>
                <a:uFill>
                  <a:solidFill>
                    <a:srgbClr val="FFFFFF"/>
                  </a:solidFill>
                </a:uFill>
              </a:rPr>
              <a:t>Mgen</a:t>
            </a:r>
            <a:r>
              <a:rPr lang="fr-FR" sz="2200" spc="-1" dirty="0">
                <a:solidFill>
                  <a:srgbClr val="000000"/>
                </a:solidFill>
                <a:uFill>
                  <a:solidFill>
                    <a:srgbClr val="FFFFFF"/>
                  </a:solidFill>
                </a:uFill>
              </a:rPr>
              <a:t> facultative )</a:t>
            </a:r>
          </a:p>
          <a:p>
            <a:pPr>
              <a:defRPr/>
            </a:pPr>
            <a:endParaRPr lang="fr-FR" sz="2200" spc="-1" dirty="0">
              <a:solidFill>
                <a:srgbClr val="000000"/>
              </a:solidFill>
              <a:uFill>
                <a:solidFill>
                  <a:srgbClr val="FFFFFF"/>
                </a:solidFill>
              </a:uFill>
            </a:endParaRPr>
          </a:p>
        </p:txBody>
      </p:sp>
      <p:sp>
        <p:nvSpPr>
          <p:cNvPr id="339" name="TextShape 2"/>
          <p:cNvSpPr txBox="1"/>
          <p:nvPr/>
        </p:nvSpPr>
        <p:spPr>
          <a:xfrm>
            <a:off x="3995217" y="9669839"/>
            <a:ext cx="3056414" cy="509032"/>
          </a:xfrm>
          <a:prstGeom prst="rect">
            <a:avLst/>
          </a:prstGeom>
          <a:noFill/>
          <a:ln>
            <a:noFill/>
          </a:ln>
        </p:spPr>
        <p:txBody>
          <a:bodyPr lIns="98472" tIns="49236" rIns="98472" bIns="49236" anchor="b"/>
          <a:lstStyle/>
          <a:p>
            <a:pPr algn="r">
              <a:defRPr/>
            </a:pPr>
            <a:fld id="{2813E021-FBC7-4978-8D91-EED14B1F7CD2}" type="slidenum">
              <a:rPr lang="fr-FR" sz="1300" spc="-1">
                <a:uFill>
                  <a:solidFill>
                    <a:srgbClr val="FFFFFF"/>
                  </a:solidFill>
                </a:uFill>
                <a:latin typeface="+mn-lt"/>
                <a:cs typeface="+mn-cs"/>
              </a:rPr>
              <a:pPr algn="r">
                <a:defRPr/>
              </a:pPr>
              <a:t>2</a:t>
            </a:fld>
            <a:endParaRPr lang="fr-FR" sz="1500" spc="-1">
              <a:uFill>
                <a:solidFill>
                  <a:srgbClr val="FFFFFF"/>
                </a:solidFill>
              </a:uFill>
              <a:latin typeface="Times New Roman"/>
              <a:cs typeface="+mn-cs"/>
            </a:endParaRPr>
          </a:p>
        </p:txBody>
      </p:sp>
    </p:spTree>
    <p:extLst>
      <p:ext uri="{BB962C8B-B14F-4D97-AF65-F5344CB8AC3E}">
        <p14:creationId xmlns:p14="http://schemas.microsoft.com/office/powerpoint/2010/main" val="190594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cap="none" dirty="0">
                <a:solidFill>
                  <a:schemeClr val="dk1"/>
                </a:solidFill>
                <a:effectLst/>
                <a:latin typeface="Calibri"/>
                <a:ea typeface="Calibri"/>
                <a:cs typeface="Calibri"/>
                <a:sym typeface="Calibri"/>
              </a:rPr>
              <a:t>Cotisations:</a:t>
            </a:r>
            <a:r>
              <a:rPr lang="fr-FR" sz="1200" b="0" i="0" u="none" strike="noStrike" kern="1200" cap="none" baseline="0" dirty="0">
                <a:solidFill>
                  <a:schemeClr val="dk1"/>
                </a:solidFill>
                <a:effectLst/>
                <a:latin typeface="Calibri"/>
                <a:ea typeface="Calibri"/>
                <a:cs typeface="Calibri"/>
                <a:sym typeface="Calibri"/>
              </a:rPr>
              <a:t> </a:t>
            </a:r>
            <a:r>
              <a:rPr lang="fr-FR" sz="1200" b="0" i="0" u="none" strike="noStrike" kern="1200" cap="none" dirty="0">
                <a:solidFill>
                  <a:schemeClr val="dk1"/>
                </a:solidFill>
                <a:effectLst/>
                <a:latin typeface="Calibri"/>
                <a:ea typeface="Calibri"/>
                <a:cs typeface="Calibri"/>
                <a:sym typeface="Calibri"/>
              </a:rPr>
              <a:t>si on est dans le cadre d’un régime universel , il semble logique que la cotisation porte sur l’ensemble du salaire y compris les primes,  se pose bien évidement le problème des corps ayant des niveaux de primes très bas. En effet avec un taux de cotisation unique (autour de 28%) , ceux-ci vont voir leur taux de remplacement  fortement diminué. </a:t>
            </a:r>
          </a:p>
          <a:p>
            <a:r>
              <a:rPr lang="fr-FR" sz="1200" b="0" i="0" u="none" strike="noStrike" kern="1200" cap="none" dirty="0">
                <a:solidFill>
                  <a:schemeClr val="dk1"/>
                </a:solidFill>
                <a:effectLst/>
                <a:latin typeface="Calibri"/>
                <a:ea typeface="Calibri"/>
                <a:cs typeface="Calibri"/>
                <a:sym typeface="Calibri"/>
              </a:rPr>
              <a:t> </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11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461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829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038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endParaRPr lang="fr-FR" baseline="0" dirty="0"/>
          </a:p>
          <a:p>
            <a:pPr marL="0" indent="0">
              <a:buClr>
                <a:schemeClr val="dk1"/>
              </a:buClr>
              <a:buSzPts val="1200"/>
            </a:pPr>
            <a:r>
              <a:rPr lang="fr-FR" baseline="0" dirty="0"/>
              <a:t>Écart de salaire de carrière de durée d activité de taux d activité</a:t>
            </a:r>
          </a:p>
          <a:p>
            <a:pPr marL="0" indent="0">
              <a:buClr>
                <a:schemeClr val="dk1"/>
              </a:buClr>
              <a:buSzPts val="1200"/>
            </a:pPr>
            <a:endParaRPr lang="fr-FR" baseline="0" dirty="0"/>
          </a:p>
          <a:p>
            <a:pPr marL="0" indent="0">
              <a:buClr>
                <a:schemeClr val="dk1"/>
              </a:buClr>
              <a:buSzPts val="1200"/>
            </a:pPr>
            <a:r>
              <a:rPr lang="fr-FR" baseline="0" dirty="0"/>
              <a:t>Globalement, on peut dire 40% de moins ou que la retraite des femmes représente 60% de celle des hommes en moyenne</a:t>
            </a:r>
          </a:p>
          <a:p>
            <a:pPr marL="0" indent="0">
              <a:buClr>
                <a:schemeClr val="dk1"/>
              </a:buClr>
              <a:buSzPts val="1200"/>
            </a:pPr>
            <a:endParaRPr lang="fr-FR" baseline="0" dirty="0"/>
          </a:p>
          <a:p>
            <a:pPr marL="0" indent="0">
              <a:buClr>
                <a:schemeClr val="dk1"/>
              </a:buClr>
              <a:buSzPts val="1200"/>
            </a:pPr>
            <a:r>
              <a:rPr lang="fr-FR" baseline="0" dirty="0"/>
              <a:t>La retraite amplifie les écarts de rémunération </a:t>
            </a:r>
          </a:p>
          <a:p>
            <a:pPr marL="0" indent="0">
              <a:buClr>
                <a:schemeClr val="dk1"/>
              </a:buClr>
              <a:buSzPts val="1200"/>
            </a:pPr>
            <a:endParaRPr lang="fr-FR" baseline="0" dirty="0"/>
          </a:p>
          <a:p>
            <a:r>
              <a:rPr lang="fr-FR" sz="1200" dirty="0">
                <a:latin typeface="Tahoma" panose="020B0604030504040204" pitchFamily="34" charset="0"/>
                <a:ea typeface="Tahoma" panose="020B0604030504040204" pitchFamily="34" charset="0"/>
                <a:cs typeface="Tahoma" panose="020B0604030504040204" pitchFamily="34" charset="0"/>
              </a:rPr>
              <a:t>Retraite moyenne H : 1739€</a:t>
            </a:r>
          </a:p>
          <a:p>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rPr>
              <a:t>Retraite moyenne F :1065€ </a:t>
            </a:r>
          </a:p>
          <a:p>
            <a:r>
              <a:rPr lang="fr-FR" sz="1200" dirty="0">
                <a:latin typeface="Tahoma" panose="020B0604030504040204" pitchFamily="34" charset="0"/>
                <a:ea typeface="Tahoma" panose="020B0604030504040204" pitchFamily="34" charset="0"/>
                <a:cs typeface="Tahoma" panose="020B0604030504040204" pitchFamily="34" charset="0"/>
              </a:rPr>
              <a:t> (1322€ si réversion)</a:t>
            </a:r>
          </a:p>
          <a:p>
            <a:pPr marL="0" indent="0">
              <a:buClr>
                <a:schemeClr val="dk1"/>
              </a:buClr>
              <a:buSzPts val="1200"/>
            </a:pPr>
            <a:r>
              <a:rPr lang="fr-FR" baseline="0" dirty="0"/>
              <a:t>Femmes plus souvent </a:t>
            </a:r>
            <a:r>
              <a:rPr lang="fr-FR" baseline="0" dirty="0" err="1"/>
              <a:t>polypensionnées</a:t>
            </a:r>
            <a:r>
              <a:rPr lang="fr-FR" baseline="0" dirty="0"/>
              <a:t> : revenus plus faibles que </a:t>
            </a:r>
            <a:r>
              <a:rPr lang="fr-FR" baseline="0" dirty="0" err="1"/>
              <a:t>monopensionnés</a:t>
            </a:r>
            <a:endParaRPr lang="fr-FR" baseline="0" dirty="0"/>
          </a:p>
          <a:p>
            <a:pPr marL="0" indent="0">
              <a:buClr>
                <a:schemeClr val="dk1"/>
              </a:buClr>
              <a:buSzPts val="1200"/>
            </a:pPr>
            <a:endParaRPr lang="fr-FR" baseline="0" dirty="0"/>
          </a:p>
          <a:p>
            <a:pPr marL="0" indent="0">
              <a:buClr>
                <a:schemeClr val="dk1"/>
              </a:buClr>
              <a:buSzPts val="1200"/>
            </a:pPr>
            <a:r>
              <a:rPr lang="fr-FR" baseline="0" dirty="0"/>
              <a:t>6,6% de retraités pauvres (majoritairement des femmes )</a:t>
            </a:r>
          </a:p>
          <a:p>
            <a:pPr marL="0" indent="0">
              <a:buClr>
                <a:schemeClr val="dk1"/>
              </a:buClr>
              <a:buSzPts val="1200"/>
            </a:pPr>
            <a:r>
              <a:rPr lang="fr-FR" baseline="0" dirty="0"/>
              <a:t>6% de retraités percevant plus de 3000 euros </a:t>
            </a:r>
          </a:p>
          <a:p>
            <a:pPr marL="0" indent="0">
              <a:buClr>
                <a:schemeClr val="dk1"/>
              </a:buClr>
              <a:buSzPts val="1200"/>
            </a:pPr>
            <a:endParaRPr lang="fr-FR" baseline="0" dirty="0"/>
          </a:p>
          <a:p>
            <a:pPr marL="0" indent="0">
              <a:buClr>
                <a:schemeClr val="dk1"/>
              </a:buClr>
              <a:buSzPts val="1200"/>
            </a:pPr>
            <a:endParaRPr lang="fr-FR" baseline="0" dirty="0"/>
          </a:p>
          <a:p>
            <a:pPr marL="0" indent="0">
              <a:buClr>
                <a:schemeClr val="dk1"/>
              </a:buClr>
              <a:buSzPts val="1200"/>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587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n’avons aucune précision sur</a:t>
            </a:r>
            <a:r>
              <a:rPr lang="fr-FR" baseline="0" dirty="0"/>
              <a:t> la manière dont on appliquerait ce dispositif. L’idée est que l’on peut liquider une partie seulement de sa retraite, mais comment cela va-t-il se passer et, si je liquide à 62 ans, on peut penser que ce sera avec la valeur du point de 62 ans, donc avec une forte décote.</a:t>
            </a:r>
          </a:p>
          <a:p>
            <a:endParaRPr lang="fr-FR" baseline="0" dirty="0"/>
          </a:p>
          <a:p>
            <a:r>
              <a:rPr lang="fr-FR" dirty="0"/>
              <a:t>Exemple:</a:t>
            </a:r>
            <a:r>
              <a:rPr lang="fr-FR" baseline="0" dirty="0"/>
              <a:t> j’ai</a:t>
            </a:r>
            <a:r>
              <a:rPr lang="fr-FR" dirty="0"/>
              <a:t> 62 ans, je gagne</a:t>
            </a:r>
            <a:r>
              <a:rPr lang="fr-FR" baseline="0" dirty="0"/>
              <a:t> 2000 euros,</a:t>
            </a:r>
            <a:r>
              <a:rPr lang="fr-FR" dirty="0"/>
              <a:t> je suis épuisé</a:t>
            </a:r>
            <a:r>
              <a:rPr lang="fr-FR" baseline="0" dirty="0"/>
              <a:t> mais mes droits à retraite sont de 1000 euros seulement, notamment car j’ai une décote car je n’ai pas l’âge pivot. Avec le dispositif de retraite progressive, je continue donc à travailler à mi temps, je peux ainsi avoir mon mi temps de travail + je liquide une partie de mes points décotés: je choisis d’en liquider la moitié, ce qui me fait donc 500 euros au titre de la retraite. Je gagne donc au total 1500 euros (1000 euros de salaire + 500 euros de retraite) alors que je suis à mi temps. Je travaille jusqu’à 64 ans dans ces conditions. A 64 ans, je liquide l’autre partie de mes points, ce coup ci « à taux plein »: ils ne me donnent plus 500 mais 600 euros + 50 euros au titre des points que j’ai accumulés pendant les 2 ans de travail. J’ai donc une pension de 1150 euros: assez pour survivre??? Surtout que rien ne garantit que pendant les 2 ans qui se sont écoulés, la valeur du point soit la même et les décotes soient calculés de la même manière: imaginons que </a:t>
            </a:r>
            <a:r>
              <a:rPr lang="fr-FR" baseline="0" dirty="0" err="1"/>
              <a:t>l’age</a:t>
            </a:r>
            <a:r>
              <a:rPr lang="fr-FR" baseline="0" dirty="0"/>
              <a:t> pivot soit passé entre temps à 65 ans, tout est à refaire !!!</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5831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1A47D29-D305-CC45-B150-2235A548BCEC}" type="slidenum">
              <a:rPr lang="fr-FR"/>
              <a:pPr/>
              <a:t>30</a:t>
            </a:fld>
            <a:endParaRPr lang="fr-FR"/>
          </a:p>
        </p:txBody>
      </p:sp>
      <p:sp>
        <p:nvSpPr>
          <p:cNvPr id="82945" name="Text Box 1"/>
          <p:cNvSpPr txBox="1">
            <a:spLocks noGrp="1" noRot="1" noChangeAspect="1" noChangeArrowheads="1"/>
          </p:cNvSpPr>
          <p:nvPr>
            <p:ph type="sldImg"/>
          </p:nvPr>
        </p:nvSpPr>
        <p:spPr bwMode="auto">
          <a:xfrm>
            <a:off x="134938" y="763588"/>
            <a:ext cx="6784975" cy="381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2946" name="Text Box 2"/>
          <p:cNvSpPr txBox="1">
            <a:spLocks noChangeArrowheads="1"/>
          </p:cNvSpPr>
          <p:nvPr/>
        </p:nvSpPr>
        <p:spPr bwMode="auto">
          <a:xfrm>
            <a:off x="705327" y="4835803"/>
            <a:ext cx="5642610" cy="4581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8472" tIns="49236" rIns="98472" bIns="49236" anchor="ctr"/>
          <a:lstStyle/>
          <a:p>
            <a:endParaRPr lang="fr-FR"/>
          </a:p>
        </p:txBody>
      </p:sp>
      <p:sp>
        <p:nvSpPr>
          <p:cNvPr id="82947" name="Text Box 3"/>
          <p:cNvSpPr txBox="1">
            <a:spLocks noChangeArrowheads="1"/>
          </p:cNvSpPr>
          <p:nvPr/>
        </p:nvSpPr>
        <p:spPr bwMode="auto">
          <a:xfrm>
            <a:off x="3995217" y="9669839"/>
            <a:ext cx="3056414" cy="509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6921" tIns="50399" rIns="96921" bIns="50399"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pPr>
            <a:fld id="{D2C08B71-2A15-1448-8B2A-C166D315841C}" type="slidenum">
              <a:rPr lang="fr-FR" sz="1300">
                <a:latin typeface="Calibri" charset="0"/>
              </a:rPr>
              <a:pPr algn="r">
                <a:buClrTx/>
                <a:buFontTx/>
                <a:buNone/>
              </a:pPr>
              <a:t>30</a:t>
            </a:fld>
            <a:endParaRPr lang="fr-FR" sz="1300">
              <a:latin typeface="Calibri" charset="0"/>
            </a:endParaRPr>
          </a:p>
        </p:txBody>
      </p:sp>
    </p:spTree>
    <p:extLst>
      <p:ext uri="{BB962C8B-B14F-4D97-AF65-F5344CB8AC3E}">
        <p14:creationId xmlns:p14="http://schemas.microsoft.com/office/powerpoint/2010/main" val="219371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a:t>
            </a:r>
            <a:r>
              <a:rPr lang="fr-FR" baseline="0" dirty="0"/>
              <a:t> système a été fortement dégradé</a:t>
            </a:r>
            <a:r>
              <a:rPr lang="fr-FR" dirty="0"/>
              <a:t> depuis 2003, ce tableau reprend les éléments</a:t>
            </a:r>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533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a:latin typeface="Calibri" charset="0"/>
              </a:rPr>
              <a:t>On</a:t>
            </a:r>
            <a:r>
              <a:rPr lang="fr-FR" baseline="0" dirty="0">
                <a:latin typeface="Calibri" charset="0"/>
              </a:rPr>
              <a:t> voit bien le </a:t>
            </a:r>
            <a:r>
              <a:rPr lang="fr-FR" dirty="0">
                <a:latin typeface="Calibri" charset="0"/>
              </a:rPr>
              <a:t>double</a:t>
            </a:r>
            <a:r>
              <a:rPr lang="fr-FR" baseline="0" dirty="0">
                <a:latin typeface="Calibri" charset="0"/>
              </a:rPr>
              <a:t> effet des réformes:</a:t>
            </a:r>
          </a:p>
          <a:p>
            <a:pPr>
              <a:buFontTx/>
              <a:buChar char="-"/>
            </a:pPr>
            <a:r>
              <a:rPr lang="fr-FR" baseline="0" dirty="0">
                <a:latin typeface="Calibri" charset="0"/>
              </a:rPr>
              <a:t>Non seulement le fait de ne pas avoir le bon nombre de trimestres minore le taux (passage de 75 à 67,78% pour François)</a:t>
            </a:r>
          </a:p>
          <a:p>
            <a:pPr>
              <a:buFontTx/>
              <a:buChar char="-"/>
            </a:pPr>
            <a:r>
              <a:rPr lang="fr-FR" baseline="0" dirty="0">
                <a:latin typeface="Calibri" charset="0"/>
              </a:rPr>
              <a:t>Mais en plus cela entraîne une décote (passage de 67,78% à 54,22%)</a:t>
            </a:r>
          </a:p>
          <a:p>
            <a:pPr>
              <a:buFontTx/>
              <a:buChar char="-"/>
            </a:pPr>
            <a:endParaRPr lang="fr-FR" baseline="0" dirty="0">
              <a:latin typeface="Calibri" charset="0"/>
            </a:endParaRPr>
          </a:p>
          <a:p>
            <a:pPr>
              <a:buFontTx/>
              <a:buChar char="-"/>
            </a:pPr>
            <a:endParaRPr lang="fr-FR" baseline="0" dirty="0">
              <a:latin typeface="Calibri" charset="0"/>
            </a:endParaRPr>
          </a:p>
          <a:p>
            <a:pPr>
              <a:buFontTx/>
              <a:buChar char="-"/>
            </a:pPr>
            <a:r>
              <a:rPr lang="fr-FR" baseline="0" dirty="0">
                <a:latin typeface="Calibri" charset="0"/>
              </a:rPr>
              <a:t>Même très dégradé, on conserve la référence à un taux de remplacement, cela pourrait ne plus être le cas dans la future réforme</a:t>
            </a:r>
            <a:endParaRPr lang="fr-FR" dirty="0">
              <a:latin typeface="Calibri" charset="0"/>
            </a:endParaRPr>
          </a:p>
        </p:txBody>
      </p:sp>
      <p:sp>
        <p:nvSpPr>
          <p:cNvPr id="4" name="Espace réservé du numéro de diapositive 3"/>
          <p:cNvSpPr>
            <a:spLocks noGrp="1"/>
          </p:cNvSpPr>
          <p:nvPr>
            <p:ph type="sldNum" sz="quarter" idx="5"/>
          </p:nvPr>
        </p:nvSpPr>
        <p:spPr/>
        <p:txBody>
          <a:bodyPr/>
          <a:lstStyle/>
          <a:p>
            <a:pPr>
              <a:defRPr/>
            </a:pPr>
            <a:fld id="{FDBBBE6A-E55C-C545-8967-CAA649614387}" type="slidenum">
              <a:rPr lang="fr-FR" smtClean="0"/>
              <a:pPr>
                <a:defRPr/>
              </a:pPr>
              <a:t>4</a:t>
            </a:fld>
            <a:endParaRPr lang="fr-FR"/>
          </a:p>
        </p:txBody>
      </p:sp>
    </p:spTree>
    <p:extLst>
      <p:ext uri="{BB962C8B-B14F-4D97-AF65-F5344CB8AC3E}">
        <p14:creationId xmlns:p14="http://schemas.microsoft.com/office/powerpoint/2010/main" val="141384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0083" indent="-307724" eaLnBrk="0" hangingPunct="0">
              <a:defRPr sz="2600">
                <a:solidFill>
                  <a:schemeClr val="tx1"/>
                </a:solidFill>
                <a:latin typeface="Arial" charset="0"/>
                <a:ea typeface="ＭＳ Ｐゴシック" charset="0"/>
              </a:defRPr>
            </a:lvl2pPr>
            <a:lvl3pPr marL="1230897" indent="-246179" eaLnBrk="0" hangingPunct="0">
              <a:defRPr sz="2600">
                <a:solidFill>
                  <a:schemeClr val="tx1"/>
                </a:solidFill>
                <a:latin typeface="Arial" charset="0"/>
                <a:ea typeface="ＭＳ Ｐゴシック" charset="0"/>
              </a:defRPr>
            </a:lvl3pPr>
            <a:lvl4pPr marL="1723255" indent="-246179" eaLnBrk="0" hangingPunct="0">
              <a:defRPr sz="2600">
                <a:solidFill>
                  <a:schemeClr val="tx1"/>
                </a:solidFill>
                <a:latin typeface="Arial" charset="0"/>
                <a:ea typeface="ＭＳ Ｐゴシック" charset="0"/>
              </a:defRPr>
            </a:lvl4pPr>
            <a:lvl5pPr marL="2215614" indent="-246179" eaLnBrk="0" hangingPunct="0">
              <a:defRPr sz="2600">
                <a:solidFill>
                  <a:schemeClr val="tx1"/>
                </a:solidFill>
                <a:latin typeface="Arial" charset="0"/>
                <a:ea typeface="ＭＳ Ｐゴシック" charset="0"/>
              </a:defRPr>
            </a:lvl5pPr>
            <a:lvl6pPr marL="2707973" indent="-246179" eaLnBrk="0" fontAlgn="base" hangingPunct="0">
              <a:spcBef>
                <a:spcPct val="0"/>
              </a:spcBef>
              <a:spcAft>
                <a:spcPct val="0"/>
              </a:spcAft>
              <a:defRPr sz="2600">
                <a:solidFill>
                  <a:schemeClr val="tx1"/>
                </a:solidFill>
                <a:latin typeface="Arial" charset="0"/>
                <a:ea typeface="ＭＳ Ｐゴシック" charset="0"/>
              </a:defRPr>
            </a:lvl6pPr>
            <a:lvl7pPr marL="3200331" indent="-246179" eaLnBrk="0" fontAlgn="base" hangingPunct="0">
              <a:spcBef>
                <a:spcPct val="0"/>
              </a:spcBef>
              <a:spcAft>
                <a:spcPct val="0"/>
              </a:spcAft>
              <a:defRPr sz="2600">
                <a:solidFill>
                  <a:schemeClr val="tx1"/>
                </a:solidFill>
                <a:latin typeface="Arial" charset="0"/>
                <a:ea typeface="ＭＳ Ｐゴシック" charset="0"/>
              </a:defRPr>
            </a:lvl7pPr>
            <a:lvl8pPr marL="3692690" indent="-246179" eaLnBrk="0" fontAlgn="base" hangingPunct="0">
              <a:spcBef>
                <a:spcPct val="0"/>
              </a:spcBef>
              <a:spcAft>
                <a:spcPct val="0"/>
              </a:spcAft>
              <a:defRPr sz="2600">
                <a:solidFill>
                  <a:schemeClr val="tx1"/>
                </a:solidFill>
                <a:latin typeface="Arial" charset="0"/>
                <a:ea typeface="ＭＳ Ｐゴシック" charset="0"/>
              </a:defRPr>
            </a:lvl8pPr>
            <a:lvl9pPr marL="4185049" indent="-24617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0B58A57E-24B0-2F46-9F0E-9239BF3B1405}" type="slidenum">
              <a:rPr lang="fr-FR" sz="1300">
                <a:latin typeface="Calibri" charset="0"/>
              </a:rPr>
              <a:pPr eaLnBrk="1" hangingPunct="1"/>
              <a:t>5</a:t>
            </a:fld>
            <a:endParaRPr lang="fr-FR" sz="1300">
              <a:latin typeface="Calibri" charset="0"/>
            </a:endParaRPr>
          </a:p>
        </p:txBody>
      </p:sp>
      <p:sp>
        <p:nvSpPr>
          <p:cNvPr id="57347" name="Text Box 1"/>
          <p:cNvSpPr txBox="1">
            <a:spLocks noChangeArrowheads="1"/>
          </p:cNvSpPr>
          <p:nvPr/>
        </p:nvSpPr>
        <p:spPr bwMode="auto">
          <a:xfrm>
            <a:off x="3995217" y="9671606"/>
            <a:ext cx="3054781" cy="509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6921" tIns="50399" rIns="96921" bIns="50399"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80A05323-BD80-6640-9F1F-C8C4670D4567}" type="slidenum">
              <a:rPr lang="en-GB" sz="1300">
                <a:solidFill>
                  <a:srgbClr val="000000"/>
                </a:solidFill>
                <a:latin typeface="Calibri" charset="0"/>
              </a:rPr>
              <a:pPr algn="r" eaLnBrk="1" hangingPunct="1">
                <a:buFont typeface="Calibri" charset="0"/>
                <a:buNone/>
              </a:pPr>
              <a:t>5</a:t>
            </a:fld>
            <a:endParaRPr lang="en-GB" sz="1300">
              <a:solidFill>
                <a:srgbClr val="000000"/>
              </a:solidFill>
              <a:latin typeface="Calibri" charset="0"/>
            </a:endParaRPr>
          </a:p>
        </p:txBody>
      </p:sp>
      <p:sp>
        <p:nvSpPr>
          <p:cNvPr id="57348" name="Text Box 2"/>
          <p:cNvSpPr txBox="1">
            <a:spLocks noChangeArrowheads="1"/>
          </p:cNvSpPr>
          <p:nvPr/>
        </p:nvSpPr>
        <p:spPr bwMode="auto">
          <a:xfrm>
            <a:off x="3991952" y="9671606"/>
            <a:ext cx="3053149" cy="503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C367165C-EE6C-034D-87FD-2E84E9C93707}" type="slidenum">
              <a:rPr lang="en-GB" sz="1300">
                <a:solidFill>
                  <a:srgbClr val="000000"/>
                </a:solidFill>
                <a:latin typeface="Calibri" charset="0"/>
              </a:rPr>
              <a:pPr algn="r" eaLnBrk="1" hangingPunct="1">
                <a:lnSpc>
                  <a:spcPct val="95000"/>
                </a:lnSpc>
                <a:buSzPct val="45000"/>
                <a:buFont typeface="Wingdings" charset="0"/>
                <a:buNone/>
              </a:pPr>
              <a:t>5</a:t>
            </a:fld>
            <a:endParaRPr lang="en-GB" sz="1300">
              <a:solidFill>
                <a:srgbClr val="000000"/>
              </a:solidFill>
              <a:latin typeface="Calibri" charset="0"/>
            </a:endParaRPr>
          </a:p>
        </p:txBody>
      </p:sp>
      <p:sp>
        <p:nvSpPr>
          <p:cNvPr id="57349" name="Text Box 3"/>
          <p:cNvSpPr txBox="1">
            <a:spLocks noChangeArrowheads="1"/>
          </p:cNvSpPr>
          <p:nvPr/>
        </p:nvSpPr>
        <p:spPr bwMode="auto">
          <a:xfrm>
            <a:off x="3991951" y="9673375"/>
            <a:ext cx="3054781" cy="50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1A424A1-DD68-DD46-8534-E5C10C36C85B}" type="slidenum">
              <a:rPr lang="en-GB" sz="1300">
                <a:solidFill>
                  <a:srgbClr val="000000"/>
                </a:solidFill>
                <a:latin typeface="Calibri" charset="0"/>
              </a:rPr>
              <a:pPr algn="r" eaLnBrk="1" hangingPunct="1">
                <a:lnSpc>
                  <a:spcPct val="95000"/>
                </a:lnSpc>
                <a:buSzPct val="45000"/>
                <a:buFont typeface="Wingdings" charset="0"/>
                <a:buNone/>
              </a:pPr>
              <a:t>5</a:t>
            </a:fld>
            <a:endParaRPr lang="en-GB" sz="1300">
              <a:solidFill>
                <a:srgbClr val="000000"/>
              </a:solidFill>
              <a:latin typeface="Calibri" charset="0"/>
            </a:endParaRPr>
          </a:p>
        </p:txBody>
      </p:sp>
      <p:sp>
        <p:nvSpPr>
          <p:cNvPr id="57350" name="Text Box 4"/>
          <p:cNvSpPr txBox="1">
            <a:spLocks noChangeArrowheads="1"/>
          </p:cNvSpPr>
          <p:nvPr/>
        </p:nvSpPr>
        <p:spPr bwMode="auto">
          <a:xfrm>
            <a:off x="1031866" y="774153"/>
            <a:ext cx="4983000" cy="3814204"/>
          </a:xfrm>
          <a:prstGeom prst="rect">
            <a:avLst/>
          </a:prstGeom>
          <a:solidFill>
            <a:srgbClr val="FFFFFF"/>
          </a:solidFill>
          <a:ln w="9360">
            <a:solidFill>
              <a:srgbClr val="000000"/>
            </a:solidFill>
            <a:miter lim="800000"/>
            <a:headEnd/>
            <a:tailEnd/>
          </a:ln>
        </p:spPr>
        <p:txBody>
          <a:bodyPr wrap="none" lIns="98472" tIns="49236" rIns="98472" bIns="49236"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900">
              <a:latin typeface="Calibri" charset="0"/>
            </a:endParaRPr>
          </a:p>
        </p:txBody>
      </p:sp>
      <p:sp>
        <p:nvSpPr>
          <p:cNvPr id="22535" name="Text Box 5"/>
          <p:cNvSpPr>
            <a:spLocks noGrp="1" noChangeArrowheads="1"/>
          </p:cNvSpPr>
          <p:nvPr>
            <p:ph type="body"/>
          </p:nvPr>
        </p:nvSpPr>
        <p:spPr bwMode="auto">
          <a:xfrm>
            <a:off x="786962" y="4835803"/>
            <a:ext cx="5556078" cy="322033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p>
            <a:pPr algn="just">
              <a:lnSpc>
                <a:spcPct val="80000"/>
              </a:lnSpc>
              <a:defRPr/>
            </a:pPr>
            <a:r>
              <a:rPr lang="fr-FR" sz="900" dirty="0">
                <a:latin typeface="Century Gothic" charset="0"/>
                <a:ea typeface="ＭＳ Ｐゴシック" pitchFamily="34" charset="-128"/>
              </a:rPr>
              <a:t>Ce sont les régimes complémentaires obligatoires du privé et ils fonctionnent par points, ils nous donnent donc une bonne indication du fonctionnement d’un système</a:t>
            </a:r>
            <a:r>
              <a:rPr lang="fr-FR" sz="900" baseline="0" dirty="0">
                <a:latin typeface="Century Gothic" charset="0"/>
                <a:ea typeface="ＭＳ Ｐゴシック" pitchFamily="34" charset="-128"/>
              </a:rPr>
              <a:t> par points</a:t>
            </a:r>
            <a:endParaRPr lang="fr-FR" sz="900" dirty="0">
              <a:latin typeface="Century Gothic" charset="0"/>
              <a:ea typeface="ＭＳ Ｐゴシック" pitchFamily="34" charset="-128"/>
            </a:endParaRPr>
          </a:p>
          <a:p>
            <a:pPr algn="just">
              <a:lnSpc>
                <a:spcPct val="80000"/>
              </a:lnSpc>
              <a:defRPr/>
            </a:pPr>
            <a:endParaRPr lang="fr-FR" sz="900" dirty="0">
              <a:latin typeface="Century Gothic" charset="0"/>
              <a:ea typeface="ＭＳ Ｐゴシック" pitchFamily="34" charset="-128"/>
            </a:endParaRPr>
          </a:p>
          <a:p>
            <a:pPr algn="just">
              <a:lnSpc>
                <a:spcPct val="80000"/>
              </a:lnSpc>
              <a:defRPr/>
            </a:pPr>
            <a:r>
              <a:rPr lang="fr-FR" sz="900" dirty="0">
                <a:latin typeface="Century Gothic" charset="0"/>
                <a:ea typeface="ＭＳ Ｐゴシック" pitchFamily="34" charset="-128"/>
              </a:rPr>
              <a:t> La valeur du point est régulièrement modifiée car le patronat refuse d’augmenter les cotisations, est</a:t>
            </a:r>
            <a:r>
              <a:rPr lang="fr-FR" sz="900" baseline="0" dirty="0">
                <a:latin typeface="Century Gothic" charset="0"/>
                <a:ea typeface="ＭＳ Ｐゴシック" pitchFamily="34" charset="-128"/>
              </a:rPr>
              <a:t> ce préfigurateur de ce qui nous attend avec l’extension du système par points???</a:t>
            </a:r>
            <a:endParaRPr lang="en-GB" dirty="0">
              <a:latin typeface="Calibri" charset="0"/>
            </a:endParaRPr>
          </a:p>
        </p:txBody>
      </p:sp>
      <p:sp>
        <p:nvSpPr>
          <p:cNvPr id="57352" name="Text Box 6"/>
          <p:cNvSpPr txBox="1">
            <a:spLocks noChangeArrowheads="1"/>
          </p:cNvSpPr>
          <p:nvPr/>
        </p:nvSpPr>
        <p:spPr bwMode="auto">
          <a:xfrm>
            <a:off x="3991951" y="9673375"/>
            <a:ext cx="3056414" cy="505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3B21BA0-CF1A-A447-8D60-17CDB4434829}" type="slidenum">
              <a:rPr lang="en-GB" sz="1300">
                <a:solidFill>
                  <a:srgbClr val="000000"/>
                </a:solidFill>
                <a:latin typeface="Calibri" charset="0"/>
              </a:rPr>
              <a:pPr algn="r" eaLnBrk="1" hangingPunct="1">
                <a:lnSpc>
                  <a:spcPct val="95000"/>
                </a:lnSpc>
                <a:buSzPct val="45000"/>
                <a:buFont typeface="Wingdings" charset="0"/>
                <a:buNone/>
              </a:pPr>
              <a:t>5</a:t>
            </a:fld>
            <a:endParaRPr lang="en-GB" sz="1300">
              <a:solidFill>
                <a:srgbClr val="000000"/>
              </a:solidFill>
              <a:latin typeface="Calibri" charset="0"/>
            </a:endParaRPr>
          </a:p>
        </p:txBody>
      </p:sp>
    </p:spTree>
    <p:extLst>
      <p:ext uri="{BB962C8B-B14F-4D97-AF65-F5344CB8AC3E}">
        <p14:creationId xmlns:p14="http://schemas.microsoft.com/office/powerpoint/2010/main" val="98512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0083" indent="-307724" eaLnBrk="0" hangingPunct="0">
              <a:defRPr sz="2600">
                <a:solidFill>
                  <a:schemeClr val="tx1"/>
                </a:solidFill>
                <a:latin typeface="Arial" charset="0"/>
                <a:ea typeface="ＭＳ Ｐゴシック" charset="0"/>
              </a:defRPr>
            </a:lvl2pPr>
            <a:lvl3pPr marL="1230897" indent="-246179" eaLnBrk="0" hangingPunct="0">
              <a:defRPr sz="2600">
                <a:solidFill>
                  <a:schemeClr val="tx1"/>
                </a:solidFill>
                <a:latin typeface="Arial" charset="0"/>
                <a:ea typeface="ＭＳ Ｐゴシック" charset="0"/>
              </a:defRPr>
            </a:lvl3pPr>
            <a:lvl4pPr marL="1723255" indent="-246179" eaLnBrk="0" hangingPunct="0">
              <a:defRPr sz="2600">
                <a:solidFill>
                  <a:schemeClr val="tx1"/>
                </a:solidFill>
                <a:latin typeface="Arial" charset="0"/>
                <a:ea typeface="ＭＳ Ｐゴシック" charset="0"/>
              </a:defRPr>
            </a:lvl4pPr>
            <a:lvl5pPr marL="2215614" indent="-246179" eaLnBrk="0" hangingPunct="0">
              <a:defRPr sz="2600">
                <a:solidFill>
                  <a:schemeClr val="tx1"/>
                </a:solidFill>
                <a:latin typeface="Arial" charset="0"/>
                <a:ea typeface="ＭＳ Ｐゴシック" charset="0"/>
              </a:defRPr>
            </a:lvl5pPr>
            <a:lvl6pPr marL="2707973" indent="-246179" eaLnBrk="0" fontAlgn="base" hangingPunct="0">
              <a:spcBef>
                <a:spcPct val="0"/>
              </a:spcBef>
              <a:spcAft>
                <a:spcPct val="0"/>
              </a:spcAft>
              <a:defRPr sz="2600">
                <a:solidFill>
                  <a:schemeClr val="tx1"/>
                </a:solidFill>
                <a:latin typeface="Arial" charset="0"/>
                <a:ea typeface="ＭＳ Ｐゴシック" charset="0"/>
              </a:defRPr>
            </a:lvl6pPr>
            <a:lvl7pPr marL="3200331" indent="-246179" eaLnBrk="0" fontAlgn="base" hangingPunct="0">
              <a:spcBef>
                <a:spcPct val="0"/>
              </a:spcBef>
              <a:spcAft>
                <a:spcPct val="0"/>
              </a:spcAft>
              <a:defRPr sz="2600">
                <a:solidFill>
                  <a:schemeClr val="tx1"/>
                </a:solidFill>
                <a:latin typeface="Arial" charset="0"/>
                <a:ea typeface="ＭＳ Ｐゴシック" charset="0"/>
              </a:defRPr>
            </a:lvl7pPr>
            <a:lvl8pPr marL="3692690" indent="-246179" eaLnBrk="0" fontAlgn="base" hangingPunct="0">
              <a:spcBef>
                <a:spcPct val="0"/>
              </a:spcBef>
              <a:spcAft>
                <a:spcPct val="0"/>
              </a:spcAft>
              <a:defRPr sz="2600">
                <a:solidFill>
                  <a:schemeClr val="tx1"/>
                </a:solidFill>
                <a:latin typeface="Arial" charset="0"/>
                <a:ea typeface="ＭＳ Ｐゴシック" charset="0"/>
              </a:defRPr>
            </a:lvl8pPr>
            <a:lvl9pPr marL="4185049" indent="-24617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0B58A57E-24B0-2F46-9F0E-9239BF3B1405}" type="slidenum">
              <a:rPr lang="fr-FR" sz="1300">
                <a:latin typeface="Calibri" charset="0"/>
              </a:rPr>
              <a:pPr eaLnBrk="1" hangingPunct="1"/>
              <a:t>6</a:t>
            </a:fld>
            <a:endParaRPr lang="fr-FR" sz="1300">
              <a:latin typeface="Calibri" charset="0"/>
            </a:endParaRPr>
          </a:p>
        </p:txBody>
      </p:sp>
      <p:sp>
        <p:nvSpPr>
          <p:cNvPr id="57347" name="Text Box 1"/>
          <p:cNvSpPr txBox="1">
            <a:spLocks noChangeArrowheads="1"/>
          </p:cNvSpPr>
          <p:nvPr/>
        </p:nvSpPr>
        <p:spPr bwMode="auto">
          <a:xfrm>
            <a:off x="3995217" y="9671606"/>
            <a:ext cx="3054781" cy="509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6921" tIns="50399" rIns="96921" bIns="50399"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80A05323-BD80-6640-9F1F-C8C4670D4567}" type="slidenum">
              <a:rPr lang="en-GB" sz="1300">
                <a:solidFill>
                  <a:srgbClr val="000000"/>
                </a:solidFill>
                <a:latin typeface="Calibri" charset="0"/>
              </a:rPr>
              <a:pPr algn="r" eaLnBrk="1" hangingPunct="1">
                <a:buFont typeface="Calibri" charset="0"/>
                <a:buNone/>
              </a:pPr>
              <a:t>6</a:t>
            </a:fld>
            <a:endParaRPr lang="en-GB" sz="1300">
              <a:solidFill>
                <a:srgbClr val="000000"/>
              </a:solidFill>
              <a:latin typeface="Calibri" charset="0"/>
            </a:endParaRPr>
          </a:p>
        </p:txBody>
      </p:sp>
      <p:sp>
        <p:nvSpPr>
          <p:cNvPr id="57348" name="Text Box 2"/>
          <p:cNvSpPr txBox="1">
            <a:spLocks noChangeArrowheads="1"/>
          </p:cNvSpPr>
          <p:nvPr/>
        </p:nvSpPr>
        <p:spPr bwMode="auto">
          <a:xfrm>
            <a:off x="3991952" y="9671606"/>
            <a:ext cx="3053149" cy="503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C367165C-EE6C-034D-87FD-2E84E9C93707}" type="slidenum">
              <a:rPr lang="en-GB" sz="1300">
                <a:solidFill>
                  <a:srgbClr val="000000"/>
                </a:solidFill>
                <a:latin typeface="Calibri" charset="0"/>
              </a:rPr>
              <a:pPr algn="r" eaLnBrk="1" hangingPunct="1">
                <a:lnSpc>
                  <a:spcPct val="95000"/>
                </a:lnSpc>
                <a:buSzPct val="45000"/>
                <a:buFont typeface="Wingdings" charset="0"/>
                <a:buNone/>
              </a:pPr>
              <a:t>6</a:t>
            </a:fld>
            <a:endParaRPr lang="en-GB" sz="1300">
              <a:solidFill>
                <a:srgbClr val="000000"/>
              </a:solidFill>
              <a:latin typeface="Calibri" charset="0"/>
            </a:endParaRPr>
          </a:p>
        </p:txBody>
      </p:sp>
      <p:sp>
        <p:nvSpPr>
          <p:cNvPr id="57349" name="Text Box 3"/>
          <p:cNvSpPr txBox="1">
            <a:spLocks noChangeArrowheads="1"/>
          </p:cNvSpPr>
          <p:nvPr/>
        </p:nvSpPr>
        <p:spPr bwMode="auto">
          <a:xfrm>
            <a:off x="3991951" y="9673375"/>
            <a:ext cx="3054781" cy="50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1A424A1-DD68-DD46-8534-E5C10C36C85B}" type="slidenum">
              <a:rPr lang="en-GB" sz="1300">
                <a:solidFill>
                  <a:srgbClr val="000000"/>
                </a:solidFill>
                <a:latin typeface="Calibri" charset="0"/>
              </a:rPr>
              <a:pPr algn="r" eaLnBrk="1" hangingPunct="1">
                <a:lnSpc>
                  <a:spcPct val="95000"/>
                </a:lnSpc>
                <a:buSzPct val="45000"/>
                <a:buFont typeface="Wingdings" charset="0"/>
                <a:buNone/>
              </a:pPr>
              <a:t>6</a:t>
            </a:fld>
            <a:endParaRPr lang="en-GB" sz="1300">
              <a:solidFill>
                <a:srgbClr val="000000"/>
              </a:solidFill>
              <a:latin typeface="Calibri" charset="0"/>
            </a:endParaRPr>
          </a:p>
        </p:txBody>
      </p:sp>
      <p:sp>
        <p:nvSpPr>
          <p:cNvPr id="57350" name="Text Box 4"/>
          <p:cNvSpPr txBox="1">
            <a:spLocks noChangeArrowheads="1"/>
          </p:cNvSpPr>
          <p:nvPr/>
        </p:nvSpPr>
        <p:spPr bwMode="auto">
          <a:xfrm>
            <a:off x="1031866" y="774153"/>
            <a:ext cx="4983000" cy="3814204"/>
          </a:xfrm>
          <a:prstGeom prst="rect">
            <a:avLst/>
          </a:prstGeom>
          <a:solidFill>
            <a:srgbClr val="FFFFFF"/>
          </a:solidFill>
          <a:ln w="9360">
            <a:solidFill>
              <a:srgbClr val="000000"/>
            </a:solidFill>
            <a:miter lim="800000"/>
            <a:headEnd/>
            <a:tailEnd/>
          </a:ln>
        </p:spPr>
        <p:txBody>
          <a:bodyPr wrap="none" lIns="98472" tIns="49236" rIns="98472" bIns="49236"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900">
              <a:latin typeface="Calibri" charset="0"/>
            </a:endParaRPr>
          </a:p>
        </p:txBody>
      </p:sp>
      <p:sp>
        <p:nvSpPr>
          <p:cNvPr id="22535" name="Text Box 5"/>
          <p:cNvSpPr>
            <a:spLocks noGrp="1" noChangeArrowheads="1"/>
          </p:cNvSpPr>
          <p:nvPr>
            <p:ph type="body"/>
          </p:nvPr>
        </p:nvSpPr>
        <p:spPr bwMode="auto">
          <a:xfrm>
            <a:off x="786962" y="4835803"/>
            <a:ext cx="5556078" cy="322033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p>
            <a:pPr algn="just">
              <a:lnSpc>
                <a:spcPct val="80000"/>
              </a:lnSpc>
              <a:defRPr/>
            </a:pPr>
            <a:r>
              <a:rPr lang="fr-FR" sz="900" dirty="0">
                <a:latin typeface="Century Gothic" charset="0"/>
                <a:ea typeface="ＭＳ Ｐゴシック" pitchFamily="34" charset="-128"/>
              </a:rPr>
              <a:t>Ce sont les régimes complémentaires obligatoires du privé et ils fonctionnent par points, ils nous donnent donc une bonne indication du fonctionnement d’un système</a:t>
            </a:r>
            <a:r>
              <a:rPr lang="fr-FR" sz="900" baseline="0" dirty="0">
                <a:latin typeface="Century Gothic" charset="0"/>
                <a:ea typeface="ＭＳ Ｐゴシック" pitchFamily="34" charset="-128"/>
              </a:rPr>
              <a:t> par points</a:t>
            </a:r>
            <a:endParaRPr lang="fr-FR" sz="900" dirty="0">
              <a:latin typeface="Century Gothic" charset="0"/>
              <a:ea typeface="ＭＳ Ｐゴシック" pitchFamily="34" charset="-128"/>
            </a:endParaRPr>
          </a:p>
          <a:p>
            <a:pPr algn="just">
              <a:lnSpc>
                <a:spcPct val="80000"/>
              </a:lnSpc>
              <a:defRPr/>
            </a:pPr>
            <a:endParaRPr lang="fr-FR" sz="900" dirty="0">
              <a:latin typeface="Century Gothic" charset="0"/>
              <a:ea typeface="ＭＳ Ｐゴシック" pitchFamily="34" charset="-128"/>
            </a:endParaRPr>
          </a:p>
          <a:p>
            <a:pPr algn="just">
              <a:lnSpc>
                <a:spcPct val="80000"/>
              </a:lnSpc>
              <a:defRPr/>
            </a:pPr>
            <a:r>
              <a:rPr lang="fr-FR" sz="900" dirty="0">
                <a:latin typeface="Century Gothic" charset="0"/>
                <a:ea typeface="ＭＳ Ｐゴシック" pitchFamily="34" charset="-128"/>
              </a:rPr>
              <a:t> La valeur du point est régulièrement modifiée car le patronat refuse d’augmenter les cotisations, est</a:t>
            </a:r>
            <a:r>
              <a:rPr lang="fr-FR" sz="900" baseline="0" dirty="0">
                <a:latin typeface="Century Gothic" charset="0"/>
                <a:ea typeface="ＭＳ Ｐゴシック" pitchFamily="34" charset="-128"/>
              </a:rPr>
              <a:t> ce préfigurateur de ce qui nous attend avec l’extension du système par points???</a:t>
            </a:r>
            <a:endParaRPr lang="en-GB" dirty="0">
              <a:latin typeface="Calibri" charset="0"/>
            </a:endParaRPr>
          </a:p>
        </p:txBody>
      </p:sp>
      <p:sp>
        <p:nvSpPr>
          <p:cNvPr id="57352" name="Text Box 6"/>
          <p:cNvSpPr txBox="1">
            <a:spLocks noChangeArrowheads="1"/>
          </p:cNvSpPr>
          <p:nvPr/>
        </p:nvSpPr>
        <p:spPr bwMode="auto">
          <a:xfrm>
            <a:off x="3991951" y="9673375"/>
            <a:ext cx="3056414" cy="505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3B21BA0-CF1A-A447-8D60-17CDB4434829}" type="slidenum">
              <a:rPr lang="en-GB" sz="1300">
                <a:solidFill>
                  <a:srgbClr val="000000"/>
                </a:solidFill>
                <a:latin typeface="Calibri" charset="0"/>
              </a:rPr>
              <a:pPr algn="r" eaLnBrk="1" hangingPunct="1">
                <a:lnSpc>
                  <a:spcPct val="95000"/>
                </a:lnSpc>
                <a:buSzPct val="45000"/>
                <a:buFont typeface="Wingdings" charset="0"/>
                <a:buNone/>
              </a:pPr>
              <a:t>6</a:t>
            </a:fld>
            <a:endParaRPr lang="en-GB" sz="1300">
              <a:solidFill>
                <a:srgbClr val="000000"/>
              </a:solidFill>
              <a:latin typeface="Calibri" charset="0"/>
            </a:endParaRPr>
          </a:p>
        </p:txBody>
      </p:sp>
    </p:spTree>
    <p:extLst>
      <p:ext uri="{BB962C8B-B14F-4D97-AF65-F5344CB8AC3E}">
        <p14:creationId xmlns:p14="http://schemas.microsoft.com/office/powerpoint/2010/main" val="69732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0083" indent="-307724" eaLnBrk="0" hangingPunct="0">
              <a:defRPr sz="2600">
                <a:solidFill>
                  <a:schemeClr val="tx1"/>
                </a:solidFill>
                <a:latin typeface="Arial" charset="0"/>
                <a:ea typeface="ＭＳ Ｐゴシック" charset="0"/>
              </a:defRPr>
            </a:lvl2pPr>
            <a:lvl3pPr marL="1230897" indent="-246179" eaLnBrk="0" hangingPunct="0">
              <a:defRPr sz="2600">
                <a:solidFill>
                  <a:schemeClr val="tx1"/>
                </a:solidFill>
                <a:latin typeface="Arial" charset="0"/>
                <a:ea typeface="ＭＳ Ｐゴシック" charset="0"/>
              </a:defRPr>
            </a:lvl3pPr>
            <a:lvl4pPr marL="1723255" indent="-246179" eaLnBrk="0" hangingPunct="0">
              <a:defRPr sz="2600">
                <a:solidFill>
                  <a:schemeClr val="tx1"/>
                </a:solidFill>
                <a:latin typeface="Arial" charset="0"/>
                <a:ea typeface="ＭＳ Ｐゴシック" charset="0"/>
              </a:defRPr>
            </a:lvl4pPr>
            <a:lvl5pPr marL="2215614" indent="-246179" eaLnBrk="0" hangingPunct="0">
              <a:defRPr sz="2600">
                <a:solidFill>
                  <a:schemeClr val="tx1"/>
                </a:solidFill>
                <a:latin typeface="Arial" charset="0"/>
                <a:ea typeface="ＭＳ Ｐゴシック" charset="0"/>
              </a:defRPr>
            </a:lvl5pPr>
            <a:lvl6pPr marL="2707973" indent="-246179" eaLnBrk="0" fontAlgn="base" hangingPunct="0">
              <a:spcBef>
                <a:spcPct val="0"/>
              </a:spcBef>
              <a:spcAft>
                <a:spcPct val="0"/>
              </a:spcAft>
              <a:defRPr sz="2600">
                <a:solidFill>
                  <a:schemeClr val="tx1"/>
                </a:solidFill>
                <a:latin typeface="Arial" charset="0"/>
                <a:ea typeface="ＭＳ Ｐゴシック" charset="0"/>
              </a:defRPr>
            </a:lvl6pPr>
            <a:lvl7pPr marL="3200331" indent="-246179" eaLnBrk="0" fontAlgn="base" hangingPunct="0">
              <a:spcBef>
                <a:spcPct val="0"/>
              </a:spcBef>
              <a:spcAft>
                <a:spcPct val="0"/>
              </a:spcAft>
              <a:defRPr sz="2600">
                <a:solidFill>
                  <a:schemeClr val="tx1"/>
                </a:solidFill>
                <a:latin typeface="Arial" charset="0"/>
                <a:ea typeface="ＭＳ Ｐゴシック" charset="0"/>
              </a:defRPr>
            </a:lvl7pPr>
            <a:lvl8pPr marL="3692690" indent="-246179" eaLnBrk="0" fontAlgn="base" hangingPunct="0">
              <a:spcBef>
                <a:spcPct val="0"/>
              </a:spcBef>
              <a:spcAft>
                <a:spcPct val="0"/>
              </a:spcAft>
              <a:defRPr sz="2600">
                <a:solidFill>
                  <a:schemeClr val="tx1"/>
                </a:solidFill>
                <a:latin typeface="Arial" charset="0"/>
                <a:ea typeface="ＭＳ Ｐゴシック" charset="0"/>
              </a:defRPr>
            </a:lvl8pPr>
            <a:lvl9pPr marL="4185049" indent="-24617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0B58A57E-24B0-2F46-9F0E-9239BF3B1405}" type="slidenum">
              <a:rPr lang="fr-FR" sz="1300">
                <a:latin typeface="Calibri" charset="0"/>
              </a:rPr>
              <a:pPr eaLnBrk="1" hangingPunct="1"/>
              <a:t>7</a:t>
            </a:fld>
            <a:endParaRPr lang="fr-FR" sz="1300">
              <a:latin typeface="Calibri" charset="0"/>
            </a:endParaRPr>
          </a:p>
        </p:txBody>
      </p:sp>
      <p:sp>
        <p:nvSpPr>
          <p:cNvPr id="57347" name="Text Box 1"/>
          <p:cNvSpPr txBox="1">
            <a:spLocks noChangeArrowheads="1"/>
          </p:cNvSpPr>
          <p:nvPr/>
        </p:nvSpPr>
        <p:spPr bwMode="auto">
          <a:xfrm>
            <a:off x="3995217" y="9671606"/>
            <a:ext cx="3054781" cy="509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6921" tIns="50399" rIns="96921" bIns="50399"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80A05323-BD80-6640-9F1F-C8C4670D4567}" type="slidenum">
              <a:rPr lang="en-GB" sz="1300">
                <a:solidFill>
                  <a:srgbClr val="000000"/>
                </a:solidFill>
                <a:latin typeface="Calibri" charset="0"/>
              </a:rPr>
              <a:pPr algn="r" eaLnBrk="1" hangingPunct="1">
                <a:buFont typeface="Calibri" charset="0"/>
                <a:buNone/>
              </a:pPr>
              <a:t>7</a:t>
            </a:fld>
            <a:endParaRPr lang="en-GB" sz="1300">
              <a:solidFill>
                <a:srgbClr val="000000"/>
              </a:solidFill>
              <a:latin typeface="Calibri" charset="0"/>
            </a:endParaRPr>
          </a:p>
        </p:txBody>
      </p:sp>
      <p:sp>
        <p:nvSpPr>
          <p:cNvPr id="57348" name="Text Box 2"/>
          <p:cNvSpPr txBox="1">
            <a:spLocks noChangeArrowheads="1"/>
          </p:cNvSpPr>
          <p:nvPr/>
        </p:nvSpPr>
        <p:spPr bwMode="auto">
          <a:xfrm>
            <a:off x="3991952" y="9671606"/>
            <a:ext cx="3053149" cy="503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C367165C-EE6C-034D-87FD-2E84E9C93707}" type="slidenum">
              <a:rPr lang="en-GB" sz="1300">
                <a:solidFill>
                  <a:srgbClr val="000000"/>
                </a:solidFill>
                <a:latin typeface="Calibri" charset="0"/>
              </a:rPr>
              <a:pPr algn="r" eaLnBrk="1" hangingPunct="1">
                <a:lnSpc>
                  <a:spcPct val="95000"/>
                </a:lnSpc>
                <a:buSzPct val="45000"/>
                <a:buFont typeface="Wingdings" charset="0"/>
                <a:buNone/>
              </a:pPr>
              <a:t>7</a:t>
            </a:fld>
            <a:endParaRPr lang="en-GB" sz="1300">
              <a:solidFill>
                <a:srgbClr val="000000"/>
              </a:solidFill>
              <a:latin typeface="Calibri" charset="0"/>
            </a:endParaRPr>
          </a:p>
        </p:txBody>
      </p:sp>
      <p:sp>
        <p:nvSpPr>
          <p:cNvPr id="57349" name="Text Box 3"/>
          <p:cNvSpPr txBox="1">
            <a:spLocks noChangeArrowheads="1"/>
          </p:cNvSpPr>
          <p:nvPr/>
        </p:nvSpPr>
        <p:spPr bwMode="auto">
          <a:xfrm>
            <a:off x="3991951" y="9673375"/>
            <a:ext cx="3054781" cy="50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1A424A1-DD68-DD46-8534-E5C10C36C85B}" type="slidenum">
              <a:rPr lang="en-GB" sz="1300">
                <a:solidFill>
                  <a:srgbClr val="000000"/>
                </a:solidFill>
                <a:latin typeface="Calibri" charset="0"/>
              </a:rPr>
              <a:pPr algn="r" eaLnBrk="1" hangingPunct="1">
                <a:lnSpc>
                  <a:spcPct val="95000"/>
                </a:lnSpc>
                <a:buSzPct val="45000"/>
                <a:buFont typeface="Wingdings" charset="0"/>
                <a:buNone/>
              </a:pPr>
              <a:t>7</a:t>
            </a:fld>
            <a:endParaRPr lang="en-GB" sz="1300">
              <a:solidFill>
                <a:srgbClr val="000000"/>
              </a:solidFill>
              <a:latin typeface="Calibri" charset="0"/>
            </a:endParaRPr>
          </a:p>
        </p:txBody>
      </p:sp>
      <p:sp>
        <p:nvSpPr>
          <p:cNvPr id="57350" name="Text Box 4"/>
          <p:cNvSpPr txBox="1">
            <a:spLocks noChangeArrowheads="1"/>
          </p:cNvSpPr>
          <p:nvPr/>
        </p:nvSpPr>
        <p:spPr bwMode="auto">
          <a:xfrm>
            <a:off x="1031866" y="774153"/>
            <a:ext cx="4983000" cy="3814204"/>
          </a:xfrm>
          <a:prstGeom prst="rect">
            <a:avLst/>
          </a:prstGeom>
          <a:solidFill>
            <a:srgbClr val="FFFFFF"/>
          </a:solidFill>
          <a:ln w="9360">
            <a:solidFill>
              <a:srgbClr val="000000"/>
            </a:solidFill>
            <a:miter lim="800000"/>
            <a:headEnd/>
            <a:tailEnd/>
          </a:ln>
        </p:spPr>
        <p:txBody>
          <a:bodyPr wrap="none" lIns="98472" tIns="49236" rIns="98472" bIns="49236"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900">
              <a:latin typeface="Calibri" charset="0"/>
            </a:endParaRPr>
          </a:p>
        </p:txBody>
      </p:sp>
      <p:sp>
        <p:nvSpPr>
          <p:cNvPr id="22535" name="Text Box 5"/>
          <p:cNvSpPr>
            <a:spLocks noGrp="1" noChangeArrowheads="1"/>
          </p:cNvSpPr>
          <p:nvPr>
            <p:ph type="body"/>
          </p:nvPr>
        </p:nvSpPr>
        <p:spPr bwMode="auto">
          <a:xfrm>
            <a:off x="786962" y="4835803"/>
            <a:ext cx="5556078" cy="322033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p>
            <a:pPr algn="just">
              <a:lnSpc>
                <a:spcPct val="80000"/>
              </a:lnSpc>
              <a:defRPr/>
            </a:pPr>
            <a:r>
              <a:rPr lang="fr-FR" sz="900" dirty="0">
                <a:latin typeface="Century Gothic" charset="0"/>
                <a:ea typeface="ＭＳ Ｐゴシック" pitchFamily="34" charset="-128"/>
              </a:rPr>
              <a:t>Ce sont les régimes complémentaires obligatoires du privé et ils fonctionnent par points, ils nous donnent donc une bonne indication du fonctionnement d’un système</a:t>
            </a:r>
            <a:r>
              <a:rPr lang="fr-FR" sz="900" baseline="0" dirty="0">
                <a:latin typeface="Century Gothic" charset="0"/>
                <a:ea typeface="ＭＳ Ｐゴシック" pitchFamily="34" charset="-128"/>
              </a:rPr>
              <a:t> par points</a:t>
            </a:r>
            <a:endParaRPr lang="fr-FR" sz="900" dirty="0">
              <a:latin typeface="Century Gothic" charset="0"/>
              <a:ea typeface="ＭＳ Ｐゴシック" pitchFamily="34" charset="-128"/>
            </a:endParaRPr>
          </a:p>
          <a:p>
            <a:pPr algn="just">
              <a:lnSpc>
                <a:spcPct val="80000"/>
              </a:lnSpc>
              <a:defRPr/>
            </a:pPr>
            <a:endParaRPr lang="fr-FR" sz="900" dirty="0">
              <a:latin typeface="Century Gothic" charset="0"/>
              <a:ea typeface="ＭＳ Ｐゴシック" pitchFamily="34" charset="-128"/>
            </a:endParaRPr>
          </a:p>
          <a:p>
            <a:pPr algn="just">
              <a:lnSpc>
                <a:spcPct val="80000"/>
              </a:lnSpc>
              <a:defRPr/>
            </a:pPr>
            <a:r>
              <a:rPr lang="fr-FR" sz="900" dirty="0">
                <a:latin typeface="Century Gothic" charset="0"/>
                <a:ea typeface="ＭＳ Ｐゴシック" pitchFamily="34" charset="-128"/>
              </a:rPr>
              <a:t> La valeur du point est régulièrement modifiée car le patronat refuse d’augmenter les cotisations, est</a:t>
            </a:r>
            <a:r>
              <a:rPr lang="fr-FR" sz="900" baseline="0" dirty="0">
                <a:latin typeface="Century Gothic" charset="0"/>
                <a:ea typeface="ＭＳ Ｐゴシック" pitchFamily="34" charset="-128"/>
              </a:rPr>
              <a:t> ce préfigurateur de ce qui nous attend avec l’extension du système par points???</a:t>
            </a:r>
            <a:endParaRPr lang="en-GB" dirty="0">
              <a:latin typeface="Calibri" charset="0"/>
            </a:endParaRPr>
          </a:p>
        </p:txBody>
      </p:sp>
      <p:sp>
        <p:nvSpPr>
          <p:cNvPr id="57352" name="Text Box 6"/>
          <p:cNvSpPr txBox="1">
            <a:spLocks noChangeArrowheads="1"/>
          </p:cNvSpPr>
          <p:nvPr/>
        </p:nvSpPr>
        <p:spPr bwMode="auto">
          <a:xfrm>
            <a:off x="3991951" y="9673375"/>
            <a:ext cx="3056414" cy="505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3B21BA0-CF1A-A447-8D60-17CDB4434829}" type="slidenum">
              <a:rPr lang="en-GB" sz="1300">
                <a:solidFill>
                  <a:srgbClr val="000000"/>
                </a:solidFill>
                <a:latin typeface="Calibri" charset="0"/>
              </a:rPr>
              <a:pPr algn="r" eaLnBrk="1" hangingPunct="1">
                <a:lnSpc>
                  <a:spcPct val="95000"/>
                </a:lnSpc>
                <a:buSzPct val="45000"/>
                <a:buFont typeface="Wingdings" charset="0"/>
                <a:buNone/>
              </a:pPr>
              <a:t>7</a:t>
            </a:fld>
            <a:endParaRPr lang="en-GB" sz="1300">
              <a:solidFill>
                <a:srgbClr val="000000"/>
              </a:solidFill>
              <a:latin typeface="Calibri" charset="0"/>
            </a:endParaRPr>
          </a:p>
        </p:txBody>
      </p:sp>
    </p:spTree>
    <p:extLst>
      <p:ext uri="{BB962C8B-B14F-4D97-AF65-F5344CB8AC3E}">
        <p14:creationId xmlns:p14="http://schemas.microsoft.com/office/powerpoint/2010/main" val="59471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0083" indent="-307724" eaLnBrk="0" hangingPunct="0">
              <a:defRPr sz="2600">
                <a:solidFill>
                  <a:schemeClr val="tx1"/>
                </a:solidFill>
                <a:latin typeface="Arial" charset="0"/>
                <a:ea typeface="ＭＳ Ｐゴシック" charset="0"/>
              </a:defRPr>
            </a:lvl2pPr>
            <a:lvl3pPr marL="1230897" indent="-246179" eaLnBrk="0" hangingPunct="0">
              <a:defRPr sz="2600">
                <a:solidFill>
                  <a:schemeClr val="tx1"/>
                </a:solidFill>
                <a:latin typeface="Arial" charset="0"/>
                <a:ea typeface="ＭＳ Ｐゴシック" charset="0"/>
              </a:defRPr>
            </a:lvl3pPr>
            <a:lvl4pPr marL="1723255" indent="-246179" eaLnBrk="0" hangingPunct="0">
              <a:defRPr sz="2600">
                <a:solidFill>
                  <a:schemeClr val="tx1"/>
                </a:solidFill>
                <a:latin typeface="Arial" charset="0"/>
                <a:ea typeface="ＭＳ Ｐゴシック" charset="0"/>
              </a:defRPr>
            </a:lvl4pPr>
            <a:lvl5pPr marL="2215614" indent="-246179" eaLnBrk="0" hangingPunct="0">
              <a:defRPr sz="2600">
                <a:solidFill>
                  <a:schemeClr val="tx1"/>
                </a:solidFill>
                <a:latin typeface="Arial" charset="0"/>
                <a:ea typeface="ＭＳ Ｐゴシック" charset="0"/>
              </a:defRPr>
            </a:lvl5pPr>
            <a:lvl6pPr marL="2707973" indent="-246179" eaLnBrk="0" fontAlgn="base" hangingPunct="0">
              <a:spcBef>
                <a:spcPct val="0"/>
              </a:spcBef>
              <a:spcAft>
                <a:spcPct val="0"/>
              </a:spcAft>
              <a:defRPr sz="2600">
                <a:solidFill>
                  <a:schemeClr val="tx1"/>
                </a:solidFill>
                <a:latin typeface="Arial" charset="0"/>
                <a:ea typeface="ＭＳ Ｐゴシック" charset="0"/>
              </a:defRPr>
            </a:lvl6pPr>
            <a:lvl7pPr marL="3200331" indent="-246179" eaLnBrk="0" fontAlgn="base" hangingPunct="0">
              <a:spcBef>
                <a:spcPct val="0"/>
              </a:spcBef>
              <a:spcAft>
                <a:spcPct val="0"/>
              </a:spcAft>
              <a:defRPr sz="2600">
                <a:solidFill>
                  <a:schemeClr val="tx1"/>
                </a:solidFill>
                <a:latin typeface="Arial" charset="0"/>
                <a:ea typeface="ＭＳ Ｐゴシック" charset="0"/>
              </a:defRPr>
            </a:lvl7pPr>
            <a:lvl8pPr marL="3692690" indent="-246179" eaLnBrk="0" fontAlgn="base" hangingPunct="0">
              <a:spcBef>
                <a:spcPct val="0"/>
              </a:spcBef>
              <a:spcAft>
                <a:spcPct val="0"/>
              </a:spcAft>
              <a:defRPr sz="2600">
                <a:solidFill>
                  <a:schemeClr val="tx1"/>
                </a:solidFill>
                <a:latin typeface="Arial" charset="0"/>
                <a:ea typeface="ＭＳ Ｐゴシック" charset="0"/>
              </a:defRPr>
            </a:lvl8pPr>
            <a:lvl9pPr marL="4185049" indent="-24617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0B58A57E-24B0-2F46-9F0E-9239BF3B1405}" type="slidenum">
              <a:rPr lang="fr-FR" sz="1300">
                <a:latin typeface="Calibri" charset="0"/>
              </a:rPr>
              <a:pPr eaLnBrk="1" hangingPunct="1"/>
              <a:t>8</a:t>
            </a:fld>
            <a:endParaRPr lang="fr-FR" sz="1300">
              <a:latin typeface="Calibri" charset="0"/>
            </a:endParaRPr>
          </a:p>
        </p:txBody>
      </p:sp>
      <p:sp>
        <p:nvSpPr>
          <p:cNvPr id="57347" name="Text Box 1"/>
          <p:cNvSpPr txBox="1">
            <a:spLocks noChangeArrowheads="1"/>
          </p:cNvSpPr>
          <p:nvPr/>
        </p:nvSpPr>
        <p:spPr bwMode="auto">
          <a:xfrm>
            <a:off x="3995217" y="9671606"/>
            <a:ext cx="3054781" cy="509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6921" tIns="50399" rIns="96921" bIns="50399"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80A05323-BD80-6640-9F1F-C8C4670D4567}" type="slidenum">
              <a:rPr lang="en-GB" sz="1300">
                <a:solidFill>
                  <a:srgbClr val="000000"/>
                </a:solidFill>
                <a:latin typeface="Calibri" charset="0"/>
              </a:rPr>
              <a:pPr algn="r" eaLnBrk="1" hangingPunct="1">
                <a:buFont typeface="Calibri" charset="0"/>
                <a:buNone/>
              </a:pPr>
              <a:t>8</a:t>
            </a:fld>
            <a:endParaRPr lang="en-GB" sz="1300">
              <a:solidFill>
                <a:srgbClr val="000000"/>
              </a:solidFill>
              <a:latin typeface="Calibri" charset="0"/>
            </a:endParaRPr>
          </a:p>
        </p:txBody>
      </p:sp>
      <p:sp>
        <p:nvSpPr>
          <p:cNvPr id="57348" name="Text Box 2"/>
          <p:cNvSpPr txBox="1">
            <a:spLocks noChangeArrowheads="1"/>
          </p:cNvSpPr>
          <p:nvPr/>
        </p:nvSpPr>
        <p:spPr bwMode="auto">
          <a:xfrm>
            <a:off x="3991952" y="9671606"/>
            <a:ext cx="3053149" cy="503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C367165C-EE6C-034D-87FD-2E84E9C93707}" type="slidenum">
              <a:rPr lang="en-GB" sz="1300">
                <a:solidFill>
                  <a:srgbClr val="000000"/>
                </a:solidFill>
                <a:latin typeface="Calibri" charset="0"/>
              </a:rPr>
              <a:pPr algn="r" eaLnBrk="1" hangingPunct="1">
                <a:lnSpc>
                  <a:spcPct val="95000"/>
                </a:lnSpc>
                <a:buSzPct val="45000"/>
                <a:buFont typeface="Wingdings" charset="0"/>
                <a:buNone/>
              </a:pPr>
              <a:t>8</a:t>
            </a:fld>
            <a:endParaRPr lang="en-GB" sz="1300">
              <a:solidFill>
                <a:srgbClr val="000000"/>
              </a:solidFill>
              <a:latin typeface="Calibri" charset="0"/>
            </a:endParaRPr>
          </a:p>
        </p:txBody>
      </p:sp>
      <p:sp>
        <p:nvSpPr>
          <p:cNvPr id="57349" name="Text Box 3"/>
          <p:cNvSpPr txBox="1">
            <a:spLocks noChangeArrowheads="1"/>
          </p:cNvSpPr>
          <p:nvPr/>
        </p:nvSpPr>
        <p:spPr bwMode="auto">
          <a:xfrm>
            <a:off x="3991951" y="9673375"/>
            <a:ext cx="3054781" cy="50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1A424A1-DD68-DD46-8534-E5C10C36C85B}" type="slidenum">
              <a:rPr lang="en-GB" sz="1300">
                <a:solidFill>
                  <a:srgbClr val="000000"/>
                </a:solidFill>
                <a:latin typeface="Calibri" charset="0"/>
              </a:rPr>
              <a:pPr algn="r" eaLnBrk="1" hangingPunct="1">
                <a:lnSpc>
                  <a:spcPct val="95000"/>
                </a:lnSpc>
                <a:buSzPct val="45000"/>
                <a:buFont typeface="Wingdings" charset="0"/>
                <a:buNone/>
              </a:pPr>
              <a:t>8</a:t>
            </a:fld>
            <a:endParaRPr lang="en-GB" sz="1300">
              <a:solidFill>
                <a:srgbClr val="000000"/>
              </a:solidFill>
              <a:latin typeface="Calibri" charset="0"/>
            </a:endParaRPr>
          </a:p>
        </p:txBody>
      </p:sp>
      <p:sp>
        <p:nvSpPr>
          <p:cNvPr id="57350" name="Text Box 4"/>
          <p:cNvSpPr txBox="1">
            <a:spLocks noChangeArrowheads="1"/>
          </p:cNvSpPr>
          <p:nvPr/>
        </p:nvSpPr>
        <p:spPr bwMode="auto">
          <a:xfrm>
            <a:off x="1031866" y="774153"/>
            <a:ext cx="4983000" cy="3814204"/>
          </a:xfrm>
          <a:prstGeom prst="rect">
            <a:avLst/>
          </a:prstGeom>
          <a:solidFill>
            <a:srgbClr val="FFFFFF"/>
          </a:solidFill>
          <a:ln w="9360">
            <a:solidFill>
              <a:srgbClr val="000000"/>
            </a:solidFill>
            <a:miter lim="800000"/>
            <a:headEnd/>
            <a:tailEnd/>
          </a:ln>
        </p:spPr>
        <p:txBody>
          <a:bodyPr wrap="none" lIns="98472" tIns="49236" rIns="98472" bIns="49236"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900">
              <a:latin typeface="Calibri" charset="0"/>
            </a:endParaRPr>
          </a:p>
        </p:txBody>
      </p:sp>
      <p:sp>
        <p:nvSpPr>
          <p:cNvPr id="22535" name="Text Box 5"/>
          <p:cNvSpPr>
            <a:spLocks noGrp="1" noChangeArrowheads="1"/>
          </p:cNvSpPr>
          <p:nvPr>
            <p:ph type="body"/>
          </p:nvPr>
        </p:nvSpPr>
        <p:spPr bwMode="auto">
          <a:xfrm>
            <a:off x="786962" y="4835803"/>
            <a:ext cx="5556078" cy="322033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p>
            <a:pPr algn="just">
              <a:lnSpc>
                <a:spcPct val="80000"/>
              </a:lnSpc>
              <a:defRPr/>
            </a:pPr>
            <a:r>
              <a:rPr lang="fr-FR" sz="900" dirty="0">
                <a:latin typeface="Century Gothic" charset="0"/>
                <a:ea typeface="ＭＳ Ｐゴシック" pitchFamily="34" charset="-128"/>
              </a:rPr>
              <a:t>Ce sont les régimes complémentaires obligatoires du privé et ils fonctionnent par points, ils nous donnent donc une bonne indication du fonctionnement d’un système</a:t>
            </a:r>
            <a:r>
              <a:rPr lang="fr-FR" sz="900" baseline="0" dirty="0">
                <a:latin typeface="Century Gothic" charset="0"/>
                <a:ea typeface="ＭＳ Ｐゴシック" pitchFamily="34" charset="-128"/>
              </a:rPr>
              <a:t> par points</a:t>
            </a:r>
            <a:endParaRPr lang="fr-FR" sz="900" dirty="0">
              <a:latin typeface="Century Gothic" charset="0"/>
              <a:ea typeface="ＭＳ Ｐゴシック" pitchFamily="34" charset="-128"/>
            </a:endParaRPr>
          </a:p>
          <a:p>
            <a:pPr algn="just">
              <a:lnSpc>
                <a:spcPct val="80000"/>
              </a:lnSpc>
              <a:defRPr/>
            </a:pPr>
            <a:endParaRPr lang="fr-FR" sz="900" dirty="0">
              <a:latin typeface="Century Gothic" charset="0"/>
              <a:ea typeface="ＭＳ Ｐゴシック" pitchFamily="34" charset="-128"/>
            </a:endParaRPr>
          </a:p>
          <a:p>
            <a:pPr algn="just">
              <a:lnSpc>
                <a:spcPct val="80000"/>
              </a:lnSpc>
              <a:defRPr/>
            </a:pPr>
            <a:r>
              <a:rPr lang="fr-FR" sz="900" dirty="0">
                <a:latin typeface="Century Gothic" charset="0"/>
                <a:ea typeface="ＭＳ Ｐゴシック" pitchFamily="34" charset="-128"/>
              </a:rPr>
              <a:t> La valeur du point est régulièrement modifiée car le patronat refuse d’augmenter les cotisations, est</a:t>
            </a:r>
            <a:r>
              <a:rPr lang="fr-FR" sz="900" baseline="0" dirty="0">
                <a:latin typeface="Century Gothic" charset="0"/>
                <a:ea typeface="ＭＳ Ｐゴシック" pitchFamily="34" charset="-128"/>
              </a:rPr>
              <a:t> ce préfigurateur de ce qui nous attend avec l’extension du système par points???</a:t>
            </a:r>
            <a:endParaRPr lang="en-GB" dirty="0">
              <a:latin typeface="Calibri" charset="0"/>
            </a:endParaRPr>
          </a:p>
        </p:txBody>
      </p:sp>
      <p:sp>
        <p:nvSpPr>
          <p:cNvPr id="57352" name="Text Box 6"/>
          <p:cNvSpPr txBox="1">
            <a:spLocks noChangeArrowheads="1"/>
          </p:cNvSpPr>
          <p:nvPr/>
        </p:nvSpPr>
        <p:spPr bwMode="auto">
          <a:xfrm>
            <a:off x="3991951" y="9673375"/>
            <a:ext cx="3056414" cy="505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3B21BA0-CF1A-A447-8D60-17CDB4434829}" type="slidenum">
              <a:rPr lang="en-GB" sz="1300">
                <a:solidFill>
                  <a:srgbClr val="000000"/>
                </a:solidFill>
                <a:latin typeface="Calibri" charset="0"/>
              </a:rPr>
              <a:pPr algn="r" eaLnBrk="1" hangingPunct="1">
                <a:lnSpc>
                  <a:spcPct val="95000"/>
                </a:lnSpc>
                <a:buSzPct val="45000"/>
                <a:buFont typeface="Wingdings" charset="0"/>
                <a:buNone/>
              </a:pPr>
              <a:t>8</a:t>
            </a:fld>
            <a:endParaRPr lang="en-GB" sz="1300">
              <a:solidFill>
                <a:srgbClr val="000000"/>
              </a:solidFill>
              <a:latin typeface="Calibri" charset="0"/>
            </a:endParaRPr>
          </a:p>
        </p:txBody>
      </p:sp>
    </p:spTree>
    <p:extLst>
      <p:ext uri="{BB962C8B-B14F-4D97-AF65-F5344CB8AC3E}">
        <p14:creationId xmlns:p14="http://schemas.microsoft.com/office/powerpoint/2010/main" val="247972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5327" y="4899432"/>
            <a:ext cx="5642610" cy="4008627"/>
          </a:xfrm>
          <a:prstGeom prst="rect">
            <a:avLst/>
          </a:prstGeom>
        </p:spPr>
        <p:txBody>
          <a:bodyPr wrap="square" lIns="93765" tIns="93765" rIns="93765" bIns="93765" anchor="t" anchorCtr="0">
            <a:noAutofit/>
          </a:bodyPr>
          <a:lstStyle/>
          <a:p>
            <a:pPr marL="0" indent="0"/>
            <a:endParaRPr lang="fr-FR" i="1" baseline="0" dirty="0"/>
          </a:p>
          <a:p>
            <a:pPr marL="0" indent="0"/>
            <a:r>
              <a:rPr lang="fr-FR" i="1" baseline="0" dirty="0"/>
              <a:t>Problème =</a:t>
            </a:r>
          </a:p>
          <a:p>
            <a:pPr marL="0" indent="0"/>
            <a:r>
              <a:rPr lang="fr-FR" i="1" baseline="0" dirty="0"/>
              <a:t>- « les mêmes droits » certes mais quels droits? Plus aucune garantie en termes de %</a:t>
            </a:r>
            <a:r>
              <a:rPr lang="fr-FR" i="1" baseline="0" dirty="0" err="1"/>
              <a:t>age</a:t>
            </a:r>
            <a:r>
              <a:rPr lang="fr-FR" i="1" baseline="0" dirty="0"/>
              <a:t> d’un salaire.</a:t>
            </a:r>
          </a:p>
          <a:p>
            <a:pPr marL="171450" indent="-171450">
              <a:buFontTx/>
              <a:buChar char="-"/>
            </a:pPr>
            <a:r>
              <a:rPr lang="fr-FR" i="1" baseline="0" dirty="0"/>
              <a:t>Que se passe-t-il quand on ne cotise pas l’euro, c’est à dire quand on est au chômage, en congé paternité, </a:t>
            </a:r>
            <a:r>
              <a:rPr lang="fr-FR" i="1" baseline="0" dirty="0" err="1"/>
              <a:t>etc</a:t>
            </a:r>
            <a:r>
              <a:rPr lang="fr-FR" i="1" baseline="0" dirty="0"/>
              <a:t>?, tous les droits liés à la solidarité du régime</a:t>
            </a:r>
          </a:p>
          <a:p>
            <a:pPr marL="171450" indent="-171450">
              <a:buFontTx/>
              <a:buChar char="-"/>
            </a:pPr>
            <a:endParaRPr lang="fr-FR" i="1" baseline="0" dirty="0"/>
          </a:p>
          <a:p>
            <a:pPr marL="171450" indent="-171450">
              <a:buFontTx/>
              <a:buChar char="-"/>
            </a:pPr>
            <a:r>
              <a:rPr lang="fr-FR" i="1" baseline="0" dirty="0"/>
              <a:t>Philosophiquement, on change de paradigme, idée qu’il faut qu’on en ait pour son argent, que chaque euro cotisé doit rapporter, c’est donc préparer l’idée qu’en gros on « récupère sa mise » ou du moins que chaque génération récupère sa mise, donc perte de l’idée de solidarité intergénérationnelle.</a:t>
            </a:r>
          </a:p>
          <a:p>
            <a:pPr marL="0" indent="0"/>
            <a:endParaRPr lang="fr-FR" i="1" baseline="0" dirty="0"/>
          </a:p>
        </p:txBody>
      </p:sp>
      <p:sp>
        <p:nvSpPr>
          <p:cNvPr id="86" name="Shape 86"/>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67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5327" y="4899432"/>
            <a:ext cx="5642610" cy="4008627"/>
          </a:xfrm>
          <a:prstGeom prst="rect">
            <a:avLst/>
          </a:prstGeom>
        </p:spPr>
        <p:txBody>
          <a:bodyPr wrap="square" lIns="93765" tIns="93765" rIns="93765" bIns="93765" anchor="t" anchorCtr="0">
            <a:noAutofit/>
          </a:bodyPr>
          <a:lstStyle/>
          <a:p>
            <a:pPr marL="0" indent="0"/>
            <a:endParaRPr lang="fr-FR" i="1" baseline="0" dirty="0"/>
          </a:p>
          <a:p>
            <a:pPr marL="0" indent="0"/>
            <a:r>
              <a:rPr lang="fr-FR" i="1" baseline="0" dirty="0"/>
              <a:t>Problème =</a:t>
            </a:r>
          </a:p>
          <a:p>
            <a:pPr marL="0" indent="0"/>
            <a:r>
              <a:rPr lang="fr-FR" i="1" baseline="0" dirty="0"/>
              <a:t>- « les mêmes droits » certes mais quels droits? Plus aucune garantie en termes de %</a:t>
            </a:r>
            <a:r>
              <a:rPr lang="fr-FR" i="1" baseline="0" dirty="0" err="1"/>
              <a:t>age</a:t>
            </a:r>
            <a:r>
              <a:rPr lang="fr-FR" i="1" baseline="0" dirty="0"/>
              <a:t> d’un salaire.</a:t>
            </a:r>
          </a:p>
          <a:p>
            <a:pPr marL="171450" indent="-171450">
              <a:buFontTx/>
              <a:buChar char="-"/>
            </a:pPr>
            <a:r>
              <a:rPr lang="fr-FR" i="1" baseline="0" dirty="0"/>
              <a:t>Que se passe-t-il quand on ne cotise pas l’euro, c’est à dire quand on est au chômage, en congé paternité, </a:t>
            </a:r>
            <a:r>
              <a:rPr lang="fr-FR" i="1" baseline="0" dirty="0" err="1"/>
              <a:t>etc</a:t>
            </a:r>
            <a:r>
              <a:rPr lang="fr-FR" i="1" baseline="0" dirty="0"/>
              <a:t>?, tous les droits liés à la solidarité du régime</a:t>
            </a:r>
          </a:p>
          <a:p>
            <a:pPr marL="171450" indent="-171450">
              <a:buFontTx/>
              <a:buChar char="-"/>
            </a:pPr>
            <a:endParaRPr lang="fr-FR" i="1" baseline="0" dirty="0"/>
          </a:p>
          <a:p>
            <a:pPr marL="171450" indent="-171450">
              <a:buFontTx/>
              <a:buChar char="-"/>
            </a:pPr>
            <a:r>
              <a:rPr lang="fr-FR" i="1" baseline="0" dirty="0"/>
              <a:t>Philosophiquement, on change de paradigme, idée qu’il faut qu’on en ait pour son argent, que chaque euro cotisé doit rapporter, c’est donc préparer l’idée qu’en gros on « récupère sa mise » ou du moins que chaque génération récupère sa mise, donc perte de l’idée de solidarité intergénérationnelle.</a:t>
            </a:r>
          </a:p>
          <a:p>
            <a:pPr marL="0" indent="0"/>
            <a:endParaRPr lang="fr-FR" i="1" baseline="0" dirty="0"/>
          </a:p>
        </p:txBody>
      </p:sp>
      <p:sp>
        <p:nvSpPr>
          <p:cNvPr id="86" name="Shape 86"/>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11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BA5A3-479B-B945-B128-26B562243BB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F5971D6-D3FB-724A-A5D4-954CCDDD3B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403344-28B4-8648-AF18-E3134AEC4363}"/>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5" name="Espace réservé du pied de page 4">
            <a:extLst>
              <a:ext uri="{FF2B5EF4-FFF2-40B4-BE49-F238E27FC236}">
                <a16:creationId xmlns:a16="http://schemas.microsoft.com/office/drawing/2014/main" id="{093E8DA5-5CAE-EA4E-B77C-3BC3D6F234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CF1629-B7B1-1B45-9D4D-8B78D4A76996}"/>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428318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1882E-1C31-424F-A981-3FAC8AC008F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D0AE860-C2A6-AE41-9748-D9E65FBE594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C358F9C-9CBA-5542-9323-97F89D423666}"/>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5" name="Espace réservé du pied de page 4">
            <a:extLst>
              <a:ext uri="{FF2B5EF4-FFF2-40B4-BE49-F238E27FC236}">
                <a16:creationId xmlns:a16="http://schemas.microsoft.com/office/drawing/2014/main" id="{90D4C968-A5BE-AF42-9F4F-8D33723CD2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BE9C80-D5B5-4C44-AB8E-D56CC8CC33F2}"/>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265802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2973F5-10A0-EF48-9264-ABBCEB0BCA6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1B249A-17C1-4C41-B149-3C18FCD74077}"/>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84A21EF-7FA5-0943-A330-81C3E6ADE809}"/>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5" name="Espace réservé du pied de page 4">
            <a:extLst>
              <a:ext uri="{FF2B5EF4-FFF2-40B4-BE49-F238E27FC236}">
                <a16:creationId xmlns:a16="http://schemas.microsoft.com/office/drawing/2014/main" id="{58D4EB71-6D25-1F4D-A957-2CD8D6E717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D55175-01CB-1043-9D32-D999B337B60C}"/>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129080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600" y="274680"/>
            <a:ext cx="10972320" cy="1142640"/>
          </a:xfrm>
          <a:prstGeom prst="rect">
            <a:avLst/>
          </a:prstGeom>
        </p:spPr>
        <p:txBody>
          <a:bodyPr lIns="0" tIns="0" rIns="0" bIns="0"/>
          <a:lstStyle/>
          <a:p>
            <a:endParaRPr lang="fr-FR"/>
          </a:p>
        </p:txBody>
      </p:sp>
      <p:sp>
        <p:nvSpPr>
          <p:cNvPr id="7" name="PlaceHolder 2"/>
          <p:cNvSpPr>
            <a:spLocks noGrp="1"/>
          </p:cNvSpPr>
          <p:nvPr>
            <p:ph type="subTitle"/>
          </p:nvPr>
        </p:nvSpPr>
        <p:spPr>
          <a:xfrm>
            <a:off x="609600" y="1600200"/>
            <a:ext cx="10972320" cy="4525560"/>
          </a:xfrm>
          <a:prstGeom prst="rect">
            <a:avLst/>
          </a:prstGeom>
        </p:spPr>
        <p:txBody>
          <a:bodyPr lIns="0" tIns="0" rIns="0" bIns="0" anchor="ctr"/>
          <a:lstStyle/>
          <a:p>
            <a:endParaRPr lang="fr-FR"/>
          </a:p>
        </p:txBody>
      </p:sp>
    </p:spTree>
    <p:extLst>
      <p:ext uri="{BB962C8B-B14F-4D97-AF65-F5344CB8AC3E}">
        <p14:creationId xmlns:p14="http://schemas.microsoft.com/office/powerpoint/2010/main" val="423458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9AE89-4269-7F42-8124-A90B1FBE6C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97D799-6F25-0C48-A2F8-9CFE3EC47372}"/>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D796EDD-6CCC-B644-B8D3-980BA4C95642}"/>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5" name="Espace réservé du pied de page 4">
            <a:extLst>
              <a:ext uri="{FF2B5EF4-FFF2-40B4-BE49-F238E27FC236}">
                <a16:creationId xmlns:a16="http://schemas.microsoft.com/office/drawing/2014/main" id="{A1C1ED16-D1E2-2C40-AAEF-F22548C2FC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46340B-8989-A14D-A332-BE7299E99551}"/>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397962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769D57-A68B-A548-B992-3E09B256DCF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575B70F-6E4F-3A47-83A6-2300D70DF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7D6AC03-15EF-B644-BC9A-6FFD22F8A41F}"/>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5" name="Espace réservé du pied de page 4">
            <a:extLst>
              <a:ext uri="{FF2B5EF4-FFF2-40B4-BE49-F238E27FC236}">
                <a16:creationId xmlns:a16="http://schemas.microsoft.com/office/drawing/2014/main" id="{703A7414-C17F-354C-B5AB-36F1C319F1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1F5128-674B-1F4B-A41B-90470E01AEB0}"/>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88741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21FF3F-2D1F-2945-AD7E-987911D5C4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60D09F-14F8-5445-80A2-E405877BEF52}"/>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427589B-8442-E44F-B708-7EF467366FC9}"/>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5A85960-B52E-AE46-877F-152B79C42FF0}"/>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6" name="Espace réservé du pied de page 5">
            <a:extLst>
              <a:ext uri="{FF2B5EF4-FFF2-40B4-BE49-F238E27FC236}">
                <a16:creationId xmlns:a16="http://schemas.microsoft.com/office/drawing/2014/main" id="{01EBE48D-34B5-2843-95C9-907E1B4046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2E3C3C-5509-8147-9082-BD200EE0B16C}"/>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148395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96380-4237-DC4F-8980-1BFAA58E2CE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591946-CA9B-2B4E-9367-637ACFFC3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CEF9997-F2E0-1C42-93B4-884EADCE09CB}"/>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518FF108-6B0E-6B4C-9B53-F17FCDF84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91D8AE69-3F4D-3640-B221-06811B7F319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B3A317E1-73E0-094F-A69F-BE1CE0632006}"/>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8" name="Espace réservé du pied de page 7">
            <a:extLst>
              <a:ext uri="{FF2B5EF4-FFF2-40B4-BE49-F238E27FC236}">
                <a16:creationId xmlns:a16="http://schemas.microsoft.com/office/drawing/2014/main" id="{7469B5C5-9872-4148-A77B-98D2518DE6B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AF0C1D6-CE4A-1D49-84D1-E9833B43B1B1}"/>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261252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6D01A-A0BA-CF4B-9C40-90380EEE20C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4AEE91-3A12-9949-8D92-9C7F8FC301E9}"/>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4" name="Espace réservé du pied de page 3">
            <a:extLst>
              <a:ext uri="{FF2B5EF4-FFF2-40B4-BE49-F238E27FC236}">
                <a16:creationId xmlns:a16="http://schemas.microsoft.com/office/drawing/2014/main" id="{72BFB4E8-40F3-3E46-9537-CD1A09E1D7F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4D382EB-9F4D-8D4F-A1A3-AC8E9245CF5D}"/>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378555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46B83B1-C338-3F46-AEC9-2112F6178EEE}"/>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3" name="Espace réservé du pied de page 2">
            <a:extLst>
              <a:ext uri="{FF2B5EF4-FFF2-40B4-BE49-F238E27FC236}">
                <a16:creationId xmlns:a16="http://schemas.microsoft.com/office/drawing/2014/main" id="{6BFDD1F7-268C-AC40-B154-B0950B30232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366BCF0-607D-8B48-B325-3FAA82E8CCB3}"/>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250408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6035B-71F6-F641-9A01-0F5257844B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2453E4C-FBE9-264B-8C1A-6CCC3DB3A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FA16BE2E-26FA-C345-ACE3-6D362A8D8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B4EF447-3F55-B64A-B6C4-5FF43AE4D6B3}"/>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6" name="Espace réservé du pied de page 5">
            <a:extLst>
              <a:ext uri="{FF2B5EF4-FFF2-40B4-BE49-F238E27FC236}">
                <a16:creationId xmlns:a16="http://schemas.microsoft.com/office/drawing/2014/main" id="{3D57ECC1-9A92-7242-A546-6E92825203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56660E-8636-584C-A7E9-09ED11FD47BF}"/>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207229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D35432-7797-7547-B15E-BDB15396E3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9E5F280-7C08-294D-8C01-EA10890B1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5E1DD08-D584-8B4B-BC83-88330A4B1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4993871-4C31-0F40-890F-04363BD90F53}"/>
              </a:ext>
            </a:extLst>
          </p:cNvPr>
          <p:cNvSpPr>
            <a:spLocks noGrp="1"/>
          </p:cNvSpPr>
          <p:nvPr>
            <p:ph type="dt" sz="half" idx="10"/>
          </p:nvPr>
        </p:nvSpPr>
        <p:spPr/>
        <p:txBody>
          <a:bodyPr/>
          <a:lstStyle/>
          <a:p>
            <a:fld id="{8433C8E7-B509-4341-A66A-0B570C74977C}" type="datetimeFigureOut">
              <a:rPr lang="fr-FR" smtClean="0"/>
              <a:t>12/11/2019</a:t>
            </a:fld>
            <a:endParaRPr lang="fr-FR"/>
          </a:p>
        </p:txBody>
      </p:sp>
      <p:sp>
        <p:nvSpPr>
          <p:cNvPr id="6" name="Espace réservé du pied de page 5">
            <a:extLst>
              <a:ext uri="{FF2B5EF4-FFF2-40B4-BE49-F238E27FC236}">
                <a16:creationId xmlns:a16="http://schemas.microsoft.com/office/drawing/2014/main" id="{631CA4C4-E202-BB4F-BE9E-A43499B3E63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EF44C2-3EC7-FF46-B3A1-18264E218F7F}"/>
              </a:ext>
            </a:extLst>
          </p:cNvPr>
          <p:cNvSpPr>
            <a:spLocks noGrp="1"/>
          </p:cNvSpPr>
          <p:nvPr>
            <p:ph type="sldNum" sz="quarter" idx="12"/>
          </p:nvPr>
        </p:nvSpPr>
        <p:spPr/>
        <p:txBody>
          <a:bodyPr/>
          <a:lstStyle/>
          <a:p>
            <a:fld id="{294D598E-6814-BE4E-8EA8-CAB720AEA1C5}" type="slidenum">
              <a:rPr lang="fr-FR" smtClean="0"/>
              <a:t>‹N°›</a:t>
            </a:fld>
            <a:endParaRPr lang="fr-FR"/>
          </a:p>
        </p:txBody>
      </p:sp>
    </p:spTree>
    <p:extLst>
      <p:ext uri="{BB962C8B-B14F-4D97-AF65-F5344CB8AC3E}">
        <p14:creationId xmlns:p14="http://schemas.microsoft.com/office/powerpoint/2010/main" val="145734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4CF91B-92F7-D149-B500-1C17F643C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6B9BEC1-4302-BD4E-8997-798680243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9AA8CD2-79A5-CB4B-AC28-23F9F2BFC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3C8E7-B509-4341-A66A-0B570C74977C}" type="datetimeFigureOut">
              <a:rPr lang="fr-FR" smtClean="0"/>
              <a:t>12/11/2019</a:t>
            </a:fld>
            <a:endParaRPr lang="fr-FR"/>
          </a:p>
        </p:txBody>
      </p:sp>
      <p:sp>
        <p:nvSpPr>
          <p:cNvPr id="5" name="Espace réservé du pied de page 4">
            <a:extLst>
              <a:ext uri="{FF2B5EF4-FFF2-40B4-BE49-F238E27FC236}">
                <a16:creationId xmlns:a16="http://schemas.microsoft.com/office/drawing/2014/main" id="{13B7577E-1EC8-4A42-A796-B0E9FE9F1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D08828C-74CA-A649-86B0-1CF55AF2CF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D598E-6814-BE4E-8EA8-CAB720AEA1C5}" type="slidenum">
              <a:rPr lang="fr-FR" smtClean="0"/>
              <a:t>‹N°›</a:t>
            </a:fld>
            <a:endParaRPr lang="fr-FR"/>
          </a:p>
        </p:txBody>
      </p:sp>
    </p:spTree>
    <p:extLst>
      <p:ext uri="{BB962C8B-B14F-4D97-AF65-F5344CB8AC3E}">
        <p14:creationId xmlns:p14="http://schemas.microsoft.com/office/powerpoint/2010/main" val="147549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9F59C6E-DCF7-3F44-8E9A-31A060A3E057}"/>
              </a:ext>
            </a:extLst>
          </p:cNvPr>
          <p:cNvPicPr>
            <a:picLocks noChangeAspect="1"/>
          </p:cNvPicPr>
          <p:nvPr/>
        </p:nvPicPr>
        <p:blipFill>
          <a:blip r:embed="rId2"/>
          <a:stretch>
            <a:fillRect/>
          </a:stretch>
        </p:blipFill>
        <p:spPr>
          <a:xfrm>
            <a:off x="2243469" y="291978"/>
            <a:ext cx="7078661" cy="1283265"/>
          </a:xfrm>
          <a:prstGeom prst="rect">
            <a:avLst/>
          </a:prstGeom>
        </p:spPr>
      </p:pic>
      <p:pic>
        <p:nvPicPr>
          <p:cNvPr id="3" name="Image 2">
            <a:extLst>
              <a:ext uri="{FF2B5EF4-FFF2-40B4-BE49-F238E27FC236}">
                <a16:creationId xmlns:a16="http://schemas.microsoft.com/office/drawing/2014/main" id="{0A4E6CE3-9E9B-6B4B-83F1-82DE59168AA1}"/>
              </a:ext>
            </a:extLst>
          </p:cNvPr>
          <p:cNvPicPr>
            <a:picLocks noChangeAspect="1"/>
          </p:cNvPicPr>
          <p:nvPr/>
        </p:nvPicPr>
        <p:blipFill rotWithShape="1">
          <a:blip r:embed="rId3"/>
          <a:srcRect l="4896" t="8401" r="1791" b="10713"/>
          <a:stretch/>
        </p:blipFill>
        <p:spPr>
          <a:xfrm>
            <a:off x="1302243" y="1575243"/>
            <a:ext cx="8637403" cy="5125758"/>
          </a:xfrm>
          <a:prstGeom prst="rect">
            <a:avLst/>
          </a:prstGeom>
        </p:spPr>
      </p:pic>
    </p:spTree>
    <p:extLst>
      <p:ext uri="{BB962C8B-B14F-4D97-AF65-F5344CB8AC3E}">
        <p14:creationId xmlns:p14="http://schemas.microsoft.com/office/powerpoint/2010/main" val="329908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1" y="0"/>
            <a:ext cx="12192000" cy="914400"/>
          </a:xfrm>
          <a:prstGeom prst="rect">
            <a:avLst/>
          </a:prstGeom>
          <a:solidFill>
            <a:schemeClr val="lt1"/>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a:solidFill>
                  <a:srgbClr val="B80008"/>
                </a:solidFill>
                <a:latin typeface="Bebas Neue" charset="0"/>
                <a:ea typeface="Bebas Neue" charset="0"/>
                <a:cs typeface="Bebas Neue" charset="0"/>
              </a:rPr>
              <a:t> Quelle réforme des retraites  ? </a:t>
            </a:r>
            <a:endParaRPr sz="1800" dirty="0">
              <a:latin typeface="Bebas Neue" charset="0"/>
              <a:ea typeface="Bebas Neue" charset="0"/>
              <a:cs typeface="Bebas Neue" charset="0"/>
            </a:endParaRPr>
          </a:p>
        </p:txBody>
      </p:sp>
      <p:pic>
        <p:nvPicPr>
          <p:cNvPr id="5" name="Image 4">
            <a:extLst>
              <a:ext uri="{FF2B5EF4-FFF2-40B4-BE49-F238E27FC236}">
                <a16:creationId xmlns:a16="http://schemas.microsoft.com/office/drawing/2014/main" id="{0B7B6745-1ABB-4A52-8A37-5AD6EEE35201}"/>
              </a:ext>
            </a:extLst>
          </p:cNvPr>
          <p:cNvPicPr>
            <a:picLocks noChangeAspect="1"/>
          </p:cNvPicPr>
          <p:nvPr/>
        </p:nvPicPr>
        <p:blipFill>
          <a:blip r:embed="rId3"/>
          <a:stretch>
            <a:fillRect/>
          </a:stretch>
        </p:blipFill>
        <p:spPr>
          <a:xfrm>
            <a:off x="10987300" y="2889283"/>
            <a:ext cx="1029244" cy="1518429"/>
          </a:xfrm>
          <a:prstGeom prst="rect">
            <a:avLst/>
          </a:prstGeom>
        </p:spPr>
      </p:pic>
      <p:sp>
        <p:nvSpPr>
          <p:cNvPr id="6" name="Rectangle 5">
            <a:extLst>
              <a:ext uri="{FF2B5EF4-FFF2-40B4-BE49-F238E27FC236}">
                <a16:creationId xmlns:a16="http://schemas.microsoft.com/office/drawing/2014/main" id="{FC5C6149-238E-7840-AF4E-CAA9FF014BA2}"/>
              </a:ext>
            </a:extLst>
          </p:cNvPr>
          <p:cNvSpPr/>
          <p:nvPr/>
        </p:nvSpPr>
        <p:spPr>
          <a:xfrm>
            <a:off x="300841" y="1092929"/>
            <a:ext cx="1159031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hangingPunct="0"/>
            <a:r>
              <a:rPr lang="en-US" sz="3200" dirty="0">
                <a:solidFill>
                  <a:srgbClr val="000000"/>
                </a:solidFill>
                <a:ea typeface="ＭＳ Ｐゴシック" pitchFamily="2"/>
                <a:cs typeface="ＭＳ Ｐゴシック" pitchFamily="2"/>
              </a:rPr>
              <a:t>Les </a:t>
            </a:r>
            <a:r>
              <a:rPr lang="en-US" sz="3200" dirty="0" err="1">
                <a:solidFill>
                  <a:srgbClr val="000000"/>
                </a:solidFill>
                <a:ea typeface="ＭＳ Ｐゴシック" pitchFamily="2"/>
                <a:cs typeface="ＭＳ Ｐゴシック" pitchFamily="2"/>
              </a:rPr>
              <a:t>cotisations</a:t>
            </a:r>
            <a:r>
              <a:rPr lang="en-US" sz="3200" dirty="0">
                <a:solidFill>
                  <a:srgbClr val="000000"/>
                </a:solidFill>
                <a:ea typeface="ＭＳ Ｐゴシック" pitchFamily="2"/>
                <a:cs typeface="ＭＳ Ｐゴシック" pitchFamily="2"/>
              </a:rPr>
              <a:t> </a:t>
            </a:r>
            <a:r>
              <a:rPr lang="en-US" sz="3200" dirty="0" err="1">
                <a:solidFill>
                  <a:srgbClr val="000000"/>
                </a:solidFill>
                <a:ea typeface="ＭＳ Ｐゴシック" pitchFamily="2"/>
                <a:cs typeface="ＭＳ Ｐゴシック" pitchFamily="2"/>
              </a:rPr>
              <a:t>sont</a:t>
            </a:r>
            <a:r>
              <a:rPr lang="en-US" sz="3200" dirty="0">
                <a:solidFill>
                  <a:srgbClr val="000000"/>
                </a:solidFill>
                <a:ea typeface="ＭＳ Ｐゴシック" pitchFamily="2"/>
                <a:cs typeface="ＭＳ Ｐゴシック" pitchFamily="2"/>
              </a:rPr>
              <a:t> </a:t>
            </a:r>
            <a:r>
              <a:rPr lang="en-US" sz="3200" dirty="0" err="1">
                <a:solidFill>
                  <a:srgbClr val="000000"/>
                </a:solidFill>
                <a:ea typeface="ＭＳ Ｐゴシック" pitchFamily="2"/>
                <a:cs typeface="ＭＳ Ｐゴシック" pitchFamily="2"/>
              </a:rPr>
              <a:t>transformées</a:t>
            </a:r>
            <a:r>
              <a:rPr lang="en-US" sz="3200" dirty="0">
                <a:solidFill>
                  <a:srgbClr val="000000"/>
                </a:solidFill>
                <a:ea typeface="ＭＳ Ｐゴシック" pitchFamily="2"/>
                <a:cs typeface="ＭＳ Ｐゴシック" pitchFamily="2"/>
              </a:rPr>
              <a:t> </a:t>
            </a:r>
            <a:r>
              <a:rPr lang="en-US" sz="3200" dirty="0" err="1">
                <a:solidFill>
                  <a:srgbClr val="000000"/>
                </a:solidFill>
                <a:ea typeface="ＭＳ Ｐゴシック" pitchFamily="2"/>
                <a:cs typeface="ＭＳ Ｐゴシック" pitchFamily="2"/>
              </a:rPr>
              <a:t>en</a:t>
            </a:r>
            <a:r>
              <a:rPr lang="en-US" sz="3200" dirty="0">
                <a:solidFill>
                  <a:srgbClr val="000000"/>
                </a:solidFill>
                <a:ea typeface="ＭＳ Ｐゴシック" pitchFamily="2"/>
                <a:cs typeface="ＭＳ Ｐゴシック" pitchFamily="2"/>
              </a:rPr>
              <a:t> point, </a:t>
            </a:r>
            <a:r>
              <a:rPr lang="en-US" sz="3200" dirty="0" err="1">
                <a:solidFill>
                  <a:srgbClr val="000000"/>
                </a:solidFill>
                <a:ea typeface="ＭＳ Ｐゴシック" pitchFamily="2"/>
                <a:cs typeface="ＭＳ Ｐゴシック" pitchFamily="2"/>
              </a:rPr>
              <a:t>selon</a:t>
            </a:r>
            <a:r>
              <a:rPr lang="en-US" sz="3200" dirty="0">
                <a:solidFill>
                  <a:srgbClr val="000000"/>
                </a:solidFill>
                <a:ea typeface="ＭＳ Ｐゴシック" pitchFamily="2"/>
                <a:cs typeface="ＭＳ Ｐゴシック" pitchFamily="2"/>
              </a:rPr>
              <a:t> </a:t>
            </a:r>
            <a:r>
              <a:rPr lang="en-US" sz="3200" b="1" dirty="0" err="1">
                <a:solidFill>
                  <a:srgbClr val="0070C0"/>
                </a:solidFill>
                <a:ea typeface="ＭＳ Ｐゴシック" pitchFamily="2"/>
                <a:cs typeface="ＭＳ Ｐゴシック" pitchFamily="2"/>
              </a:rPr>
              <a:t>une</a:t>
            </a:r>
            <a:r>
              <a:rPr lang="en-US" sz="3200" b="1" dirty="0">
                <a:solidFill>
                  <a:srgbClr val="0070C0"/>
                </a:solidFill>
                <a:ea typeface="ＭＳ Ｐゴシック" pitchFamily="2"/>
                <a:cs typeface="ＭＳ Ｐゴシック" pitchFamily="2"/>
              </a:rPr>
              <a:t> </a:t>
            </a:r>
            <a:r>
              <a:rPr lang="en-US" sz="3200" b="1" dirty="0" err="1">
                <a:solidFill>
                  <a:srgbClr val="0070C0"/>
                </a:solidFill>
                <a:ea typeface="ＭＳ Ｐゴシック" pitchFamily="2"/>
                <a:cs typeface="ＭＳ Ｐゴシック" pitchFamily="2"/>
              </a:rPr>
              <a:t>valeur</a:t>
            </a:r>
            <a:r>
              <a:rPr lang="en-US" sz="3200" b="1" dirty="0">
                <a:solidFill>
                  <a:srgbClr val="0070C0"/>
                </a:solidFill>
                <a:ea typeface="ＭＳ Ｐゴシック" pitchFamily="2"/>
                <a:cs typeface="ＭＳ Ｐゴシック" pitchFamily="2"/>
              </a:rPr>
              <a:t> </a:t>
            </a:r>
            <a:r>
              <a:rPr lang="en-US" sz="3200" b="1" dirty="0" err="1">
                <a:solidFill>
                  <a:srgbClr val="0070C0"/>
                </a:solidFill>
                <a:ea typeface="ＭＳ Ｐゴシック" pitchFamily="2"/>
                <a:cs typeface="ＭＳ Ｐゴシック" pitchFamily="2"/>
              </a:rPr>
              <a:t>d’achat</a:t>
            </a:r>
            <a:r>
              <a:rPr lang="en-US" sz="3200" b="1" dirty="0">
                <a:solidFill>
                  <a:srgbClr val="000000"/>
                </a:solidFill>
                <a:ea typeface="ＭＳ Ｐゴシック" pitchFamily="2"/>
                <a:cs typeface="ＭＳ Ｐゴシック" pitchFamily="2"/>
              </a:rPr>
              <a:t>, </a:t>
            </a:r>
            <a:br>
              <a:rPr lang="en-US" sz="3200" b="1" dirty="0">
                <a:solidFill>
                  <a:srgbClr val="000000"/>
                </a:solidFill>
                <a:ea typeface="ＭＳ Ｐゴシック" pitchFamily="2"/>
                <a:cs typeface="ＭＳ Ｐゴシック" pitchFamily="2"/>
              </a:rPr>
            </a:br>
            <a:endParaRPr lang="en-US" sz="3200" b="1" dirty="0">
              <a:solidFill>
                <a:srgbClr val="000000"/>
              </a:solidFill>
              <a:ea typeface="ＭＳ Ｐゴシック" pitchFamily="2"/>
              <a:cs typeface="ＭＳ Ｐゴシック" pitchFamily="2"/>
            </a:endParaRPr>
          </a:p>
          <a:p>
            <a:pPr algn="ctr" hangingPunct="0"/>
            <a:r>
              <a:rPr lang="en-US" sz="3200" dirty="0" err="1">
                <a:solidFill>
                  <a:srgbClr val="000000"/>
                </a:solidFill>
                <a:ea typeface="ＭＳ Ｐゴシック" pitchFamily="2"/>
                <a:cs typeface="ＭＳ Ｐゴシック" pitchFamily="2"/>
              </a:rPr>
              <a:t>fixée</a:t>
            </a:r>
            <a:r>
              <a:rPr lang="en-US" sz="3200" b="1" dirty="0">
                <a:solidFill>
                  <a:srgbClr val="000000"/>
                </a:solidFill>
                <a:ea typeface="ＭＳ Ｐゴシック" pitchFamily="2"/>
                <a:cs typeface="ＭＳ Ｐゴシック" pitchFamily="2"/>
              </a:rPr>
              <a:t> pour le moment </a:t>
            </a:r>
            <a:r>
              <a:rPr lang="en-US" sz="3200" b="1" dirty="0" err="1">
                <a:solidFill>
                  <a:srgbClr val="000000"/>
                </a:solidFill>
                <a:ea typeface="ＭＳ Ｐゴシック" pitchFamily="2"/>
                <a:cs typeface="ＭＳ Ｐゴシック" pitchFamily="2"/>
              </a:rPr>
              <a:t>à</a:t>
            </a:r>
            <a:r>
              <a:rPr lang="en-US" sz="3200" b="1" dirty="0">
                <a:solidFill>
                  <a:srgbClr val="000000"/>
                </a:solidFill>
                <a:ea typeface="ＭＳ Ｐゴシック" pitchFamily="2"/>
                <a:cs typeface="ＭＳ Ｐゴシック" pitchFamily="2"/>
              </a:rPr>
              <a:t> </a:t>
            </a:r>
            <a:r>
              <a:rPr lang="en-US" sz="3200" b="1" dirty="0">
                <a:solidFill>
                  <a:srgbClr val="0070C0"/>
                </a:solidFill>
                <a:ea typeface="ＭＳ Ｐゴシック" pitchFamily="2"/>
                <a:cs typeface="ＭＳ Ｐゴシック" pitchFamily="2"/>
              </a:rPr>
              <a:t>10 euros = 1 point</a:t>
            </a:r>
            <a:r>
              <a:rPr lang="en-US" sz="3200" b="1" dirty="0">
                <a:solidFill>
                  <a:srgbClr val="000000"/>
                </a:solidFill>
                <a:ea typeface="ＭＳ Ｐゴシック" pitchFamily="2"/>
                <a:cs typeface="ＭＳ Ｐゴシック" pitchFamily="2"/>
              </a:rPr>
              <a:t>.</a:t>
            </a:r>
          </a:p>
        </p:txBody>
      </p:sp>
      <p:sp>
        <p:nvSpPr>
          <p:cNvPr id="7" name="Rectangle 6">
            <a:extLst>
              <a:ext uri="{FF2B5EF4-FFF2-40B4-BE49-F238E27FC236}">
                <a16:creationId xmlns:a16="http://schemas.microsoft.com/office/drawing/2014/main" id="{F894EA40-79A6-174E-889C-011A190CA69B}"/>
              </a:ext>
            </a:extLst>
          </p:cNvPr>
          <p:cNvSpPr/>
          <p:nvPr/>
        </p:nvSpPr>
        <p:spPr>
          <a:xfrm>
            <a:off x="1411183" y="2841118"/>
            <a:ext cx="9369631"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hangingPunct="0"/>
            <a:r>
              <a:rPr lang="en-US" sz="3000" dirty="0">
                <a:solidFill>
                  <a:srgbClr val="000000"/>
                </a:solidFill>
                <a:ea typeface="ＭＳ Ｐゴシック" pitchFamily="2"/>
                <a:cs typeface="ＭＳ Ｐゴシック" pitchFamily="2"/>
              </a:rPr>
              <a:t>La pension </a:t>
            </a:r>
            <a:r>
              <a:rPr lang="en-US" sz="3000" dirty="0" err="1">
                <a:solidFill>
                  <a:srgbClr val="000000"/>
                </a:solidFill>
                <a:ea typeface="ＭＳ Ｐゴシック" pitchFamily="2"/>
                <a:cs typeface="ＭＳ Ｐゴシック" pitchFamily="2"/>
              </a:rPr>
              <a:t>est</a:t>
            </a:r>
            <a:r>
              <a:rPr lang="en-US" sz="3000" dirty="0">
                <a:solidFill>
                  <a:srgbClr val="000000"/>
                </a:solidFill>
                <a:ea typeface="ＭＳ Ｐゴシック" pitchFamily="2"/>
                <a:cs typeface="ＭＳ Ｐゴシック" pitchFamily="2"/>
              </a:rPr>
              <a:t> </a:t>
            </a:r>
            <a:r>
              <a:rPr lang="en-US" sz="3000" dirty="0" err="1">
                <a:solidFill>
                  <a:srgbClr val="000000"/>
                </a:solidFill>
                <a:ea typeface="ＭＳ Ｐゴシック" pitchFamily="2"/>
                <a:cs typeface="ＭＳ Ｐゴシック" pitchFamily="2"/>
              </a:rPr>
              <a:t>déterminée</a:t>
            </a:r>
            <a:r>
              <a:rPr lang="en-US" sz="3000" dirty="0">
                <a:solidFill>
                  <a:srgbClr val="000000"/>
                </a:solidFill>
                <a:ea typeface="ＭＳ Ｐゴシック" pitchFamily="2"/>
                <a:cs typeface="ＭＳ Ｐゴシック" pitchFamily="2"/>
              </a:rPr>
              <a:t> par </a:t>
            </a:r>
            <a:r>
              <a:rPr lang="en-US" sz="3000" b="1" dirty="0" err="1">
                <a:solidFill>
                  <a:schemeClr val="accent6">
                    <a:lumMod val="75000"/>
                  </a:schemeClr>
                </a:solidFill>
                <a:ea typeface="ＭＳ Ｐゴシック" pitchFamily="2"/>
                <a:cs typeface="ＭＳ Ｐゴシック" pitchFamily="2"/>
              </a:rPr>
              <a:t>une</a:t>
            </a:r>
            <a:r>
              <a:rPr lang="en-US" sz="3000" b="1" dirty="0">
                <a:solidFill>
                  <a:schemeClr val="accent6">
                    <a:lumMod val="75000"/>
                  </a:schemeClr>
                </a:solidFill>
                <a:ea typeface="ＭＳ Ｐゴシック" pitchFamily="2"/>
                <a:cs typeface="ＭＳ Ｐゴシック" pitchFamily="2"/>
              </a:rPr>
              <a:t> </a:t>
            </a:r>
            <a:r>
              <a:rPr lang="en-US" sz="3000" b="1" dirty="0" err="1">
                <a:solidFill>
                  <a:schemeClr val="accent6">
                    <a:lumMod val="75000"/>
                  </a:schemeClr>
                </a:solidFill>
                <a:ea typeface="ＭＳ Ｐゴシック" pitchFamily="2"/>
                <a:cs typeface="ＭＳ Ｐゴシック" pitchFamily="2"/>
              </a:rPr>
              <a:t>valeur</a:t>
            </a:r>
            <a:r>
              <a:rPr lang="en-US" sz="3000" b="1" dirty="0">
                <a:solidFill>
                  <a:schemeClr val="accent6">
                    <a:lumMod val="75000"/>
                  </a:schemeClr>
                </a:solidFill>
                <a:ea typeface="ＭＳ Ｐゴシック" pitchFamily="2"/>
                <a:cs typeface="ＭＳ Ｐゴシック" pitchFamily="2"/>
              </a:rPr>
              <a:t> de service</a:t>
            </a:r>
            <a:r>
              <a:rPr lang="en-US" sz="3000" b="1" dirty="0">
                <a:solidFill>
                  <a:srgbClr val="000000"/>
                </a:solidFill>
                <a:ea typeface="ＭＳ Ｐゴシック" pitchFamily="2"/>
                <a:cs typeface="ＭＳ Ｐゴシック" pitchFamily="2"/>
              </a:rPr>
              <a:t>, </a:t>
            </a:r>
          </a:p>
          <a:p>
            <a:pPr algn="ctr" hangingPunct="0"/>
            <a:endParaRPr lang="en-US" sz="3000" dirty="0">
              <a:solidFill>
                <a:srgbClr val="000000"/>
              </a:solidFill>
              <a:ea typeface="ＭＳ Ｐゴシック" pitchFamily="2"/>
              <a:cs typeface="ＭＳ Ｐゴシック" pitchFamily="2"/>
            </a:endParaRPr>
          </a:p>
          <a:p>
            <a:pPr algn="ctr" hangingPunct="0"/>
            <a:r>
              <a:rPr lang="en-US" sz="3000" dirty="0" err="1">
                <a:solidFill>
                  <a:srgbClr val="000000"/>
                </a:solidFill>
                <a:ea typeface="ＭＳ Ｐゴシック" pitchFamily="2"/>
                <a:cs typeface="ＭＳ Ｐゴシック" pitchFamily="2"/>
              </a:rPr>
              <a:t>fixée</a:t>
            </a:r>
            <a:r>
              <a:rPr lang="en-US" sz="3000" b="1" dirty="0">
                <a:solidFill>
                  <a:srgbClr val="000000"/>
                </a:solidFill>
                <a:ea typeface="ＭＳ Ｐゴシック" pitchFamily="2"/>
                <a:cs typeface="ＭＳ Ｐゴシック" pitchFamily="2"/>
              </a:rPr>
              <a:t> pour le moment </a:t>
            </a:r>
            <a:r>
              <a:rPr lang="en-US" sz="3000" b="1" dirty="0" err="1">
                <a:solidFill>
                  <a:srgbClr val="000000"/>
                </a:solidFill>
                <a:ea typeface="ＭＳ Ｐゴシック" pitchFamily="2"/>
                <a:cs typeface="ＭＳ Ｐゴシック" pitchFamily="2"/>
              </a:rPr>
              <a:t>à</a:t>
            </a:r>
            <a:r>
              <a:rPr lang="en-US" sz="3000" b="1" dirty="0">
                <a:solidFill>
                  <a:srgbClr val="000000"/>
                </a:solidFill>
                <a:ea typeface="ＭＳ Ｐゴシック" pitchFamily="2"/>
                <a:cs typeface="ＭＳ Ｐゴシック" pitchFamily="2"/>
              </a:rPr>
              <a:t> </a:t>
            </a:r>
            <a:r>
              <a:rPr lang="en-US" sz="3000" b="1" dirty="0">
                <a:solidFill>
                  <a:schemeClr val="accent6">
                    <a:lumMod val="75000"/>
                  </a:schemeClr>
                </a:solidFill>
                <a:ea typeface="ＭＳ Ｐゴシック" pitchFamily="2"/>
                <a:cs typeface="ＭＳ Ｐゴシック" pitchFamily="2"/>
              </a:rPr>
              <a:t>1 point = 0,55 € </a:t>
            </a:r>
            <a:r>
              <a:rPr lang="en-US" sz="3000" b="1" dirty="0" err="1">
                <a:solidFill>
                  <a:srgbClr val="FF0000"/>
                </a:solidFill>
                <a:ea typeface="ＭＳ Ｐゴシック" pitchFamily="2"/>
                <a:cs typeface="ＭＳ Ｐゴシック" pitchFamily="2"/>
              </a:rPr>
              <a:t>à</a:t>
            </a:r>
            <a:r>
              <a:rPr lang="en-US" sz="3000" b="1" dirty="0">
                <a:solidFill>
                  <a:srgbClr val="FF0000"/>
                </a:solidFill>
                <a:ea typeface="ＭＳ Ｐゴシック" pitchFamily="2"/>
                <a:cs typeface="ＭＳ Ｐゴシック" pitchFamily="2"/>
              </a:rPr>
              <a:t> </a:t>
            </a:r>
            <a:r>
              <a:rPr lang="en-US" sz="3000" b="1" dirty="0" err="1">
                <a:solidFill>
                  <a:srgbClr val="FF0000"/>
                </a:solidFill>
                <a:ea typeface="ＭＳ Ｐゴシック" pitchFamily="2"/>
                <a:cs typeface="ＭＳ Ｐゴシック" pitchFamily="2"/>
              </a:rPr>
              <a:t>taux</a:t>
            </a:r>
            <a:r>
              <a:rPr lang="en-US" sz="3000" b="1" dirty="0">
                <a:solidFill>
                  <a:srgbClr val="FF0000"/>
                </a:solidFill>
                <a:ea typeface="ＭＳ Ｐゴシック" pitchFamily="2"/>
                <a:cs typeface="ＭＳ Ｐゴシック" pitchFamily="2"/>
              </a:rPr>
              <a:t> </a:t>
            </a:r>
            <a:r>
              <a:rPr lang="en-US" sz="3000" b="1" dirty="0" err="1">
                <a:solidFill>
                  <a:srgbClr val="FF0000"/>
                </a:solidFill>
                <a:ea typeface="ＭＳ Ｐゴシック" pitchFamily="2"/>
                <a:cs typeface="ＭＳ Ｐゴシック" pitchFamily="2"/>
              </a:rPr>
              <a:t>plein</a:t>
            </a:r>
            <a:endParaRPr lang="en-US" sz="3000" b="1" dirty="0">
              <a:solidFill>
                <a:srgbClr val="FF0000"/>
              </a:solidFill>
              <a:ea typeface="ＭＳ Ｐゴシック" pitchFamily="2"/>
              <a:cs typeface="ＭＳ Ｐゴシック" pitchFamily="2"/>
            </a:endParaRPr>
          </a:p>
        </p:txBody>
      </p:sp>
      <p:pic>
        <p:nvPicPr>
          <p:cNvPr id="8" name="Image 7">
            <a:extLst>
              <a:ext uri="{FF2B5EF4-FFF2-40B4-BE49-F238E27FC236}">
                <a16:creationId xmlns:a16="http://schemas.microsoft.com/office/drawing/2014/main" id="{677AAE13-5C7B-A043-9951-E446ADA125F0}"/>
              </a:ext>
            </a:extLst>
          </p:cNvPr>
          <p:cNvPicPr>
            <a:picLocks noChangeAspect="1"/>
          </p:cNvPicPr>
          <p:nvPr/>
        </p:nvPicPr>
        <p:blipFill rotWithShape="1">
          <a:blip r:embed="rId4"/>
          <a:srcRect l="789" r="4158"/>
          <a:stretch/>
        </p:blipFill>
        <p:spPr>
          <a:xfrm>
            <a:off x="690076" y="4575917"/>
            <a:ext cx="10811846" cy="1404335"/>
          </a:xfrm>
          <a:prstGeom prst="rect">
            <a:avLst/>
          </a:prstGeom>
        </p:spPr>
      </p:pic>
      <p:sp>
        <p:nvSpPr>
          <p:cNvPr id="9" name="ZoneTexte 8">
            <a:extLst>
              <a:ext uri="{FF2B5EF4-FFF2-40B4-BE49-F238E27FC236}">
                <a16:creationId xmlns:a16="http://schemas.microsoft.com/office/drawing/2014/main" id="{3BC8EEFB-C588-1348-89DF-81C38E6F8670}"/>
              </a:ext>
            </a:extLst>
          </p:cNvPr>
          <p:cNvSpPr txBox="1"/>
          <p:nvPr/>
        </p:nvSpPr>
        <p:spPr>
          <a:xfrm>
            <a:off x="1167738" y="6090207"/>
            <a:ext cx="9856519" cy="461665"/>
          </a:xfrm>
          <a:prstGeom prst="rect">
            <a:avLst/>
          </a:prstGeom>
          <a:noFill/>
        </p:spPr>
        <p:txBody>
          <a:bodyPr wrap="square" rtlCol="0">
            <a:spAutoFit/>
          </a:bodyPr>
          <a:lstStyle/>
          <a:p>
            <a:pPr algn="ctr"/>
            <a:r>
              <a:rPr lang="fr-FR" sz="2400" dirty="0"/>
              <a:t>Application d’une éventuelle décote  -5% par année manquante </a:t>
            </a:r>
          </a:p>
        </p:txBody>
      </p:sp>
    </p:spTree>
    <p:extLst>
      <p:ext uri="{BB962C8B-B14F-4D97-AF65-F5344CB8AC3E}">
        <p14:creationId xmlns:p14="http://schemas.microsoft.com/office/powerpoint/2010/main" val="1178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955600"/>
          </a:xfrm>
          <a:solidFill>
            <a:schemeClr val="bg1"/>
          </a:solidFill>
        </p:spPr>
        <p:txBody>
          <a:bodyPr/>
          <a:lstStyle/>
          <a:p>
            <a:pPr algn="ctr"/>
            <a:r>
              <a:rPr lang="fr-FR" sz="4800" dirty="0">
                <a:solidFill>
                  <a:srgbClr val="B80008"/>
                </a:solidFill>
                <a:latin typeface="Bebas Neue" charset="0"/>
                <a:ea typeface="Bebas Neue" charset="0"/>
                <a:cs typeface="Bebas Neue" charset="0"/>
                <a:sym typeface="Arial"/>
              </a:rPr>
              <a:t>Cotisations</a:t>
            </a:r>
          </a:p>
        </p:txBody>
      </p:sp>
      <p:sp>
        <p:nvSpPr>
          <p:cNvPr id="3" name="Espace réservé du texte 2"/>
          <p:cNvSpPr>
            <a:spLocks noGrp="1"/>
          </p:cNvSpPr>
          <p:nvPr>
            <p:ph type="body" idx="1"/>
          </p:nvPr>
        </p:nvSpPr>
        <p:spPr>
          <a:xfrm>
            <a:off x="838200" y="1214203"/>
            <a:ext cx="10515600" cy="4962760"/>
          </a:xfrm>
        </p:spPr>
        <p:txBody>
          <a:bodyPr/>
          <a:lstStyle/>
          <a:p>
            <a:r>
              <a:rPr lang="fr-FR" sz="2400" dirty="0"/>
              <a:t>La cotisation serait de 28,12% (11,27% salarié, 16,85% employeur) dont 90% sont générateurs de droits à retraites (les 10% restants servant à financer les dispositifs de solidarité): pour 100 euros cotisés, on acquiert 9 points à 10 euros, et 4,95 euros (9 x 0,55) de droit à pension.</a:t>
            </a:r>
          </a:p>
          <a:p>
            <a:r>
              <a:rPr lang="fr-FR" sz="2400" dirty="0"/>
              <a:t>Toute rémunération  (dans la limite de 10 000 euros par mois) donnerait lieu à cotisation et donc à capitalisation de points.</a:t>
            </a:r>
          </a:p>
          <a:p>
            <a:endParaRPr lang="fr-FR" dirty="0"/>
          </a:p>
        </p:txBody>
      </p:sp>
      <p:pic>
        <p:nvPicPr>
          <p:cNvPr id="4" name="Image 3" descr="2 d’écran 2019-08-16 à 19.17.16.png"/>
          <p:cNvPicPr>
            <a:picLocks noChangeAspect="1"/>
          </p:cNvPicPr>
          <p:nvPr/>
        </p:nvPicPr>
        <p:blipFill rotWithShape="1">
          <a:blip r:embed="rId3">
            <a:extLst>
              <a:ext uri="{28A0092B-C50C-407E-A947-70E740481C1C}">
                <a14:useLocalDpi xmlns:a14="http://schemas.microsoft.com/office/drawing/2010/main" val="0"/>
              </a:ext>
            </a:extLst>
          </a:blip>
          <a:srcRect l="2340" r="21228"/>
          <a:stretch/>
        </p:blipFill>
        <p:spPr>
          <a:xfrm>
            <a:off x="2773178" y="3676792"/>
            <a:ext cx="6940447" cy="2961361"/>
          </a:xfrm>
          <a:prstGeom prst="rect">
            <a:avLst/>
          </a:prstGeom>
        </p:spPr>
      </p:pic>
      <p:pic>
        <p:nvPicPr>
          <p:cNvPr id="5" name="Image 4">
            <a:extLst>
              <a:ext uri="{FF2B5EF4-FFF2-40B4-BE49-F238E27FC236}">
                <a16:creationId xmlns:a16="http://schemas.microsoft.com/office/drawing/2014/main" id="{4B097F45-EE04-48CF-A436-E41117EDC5A8}"/>
              </a:ext>
            </a:extLst>
          </p:cNvPr>
          <p:cNvPicPr>
            <a:picLocks noChangeAspect="1"/>
          </p:cNvPicPr>
          <p:nvPr/>
        </p:nvPicPr>
        <p:blipFill>
          <a:blip r:embed="rId4"/>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65524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5F5E29E-884C-6749-8AA4-5A8BE41394D1}"/>
              </a:ext>
            </a:extLst>
          </p:cNvPr>
          <p:cNvSpPr/>
          <p:nvPr/>
        </p:nvSpPr>
        <p:spPr>
          <a:xfrm>
            <a:off x="1202400" y="363852"/>
            <a:ext cx="9720000" cy="843693"/>
          </a:xfrm>
          <a:prstGeom prst="rect">
            <a:avLst/>
          </a:prstGeom>
          <a:noFill/>
          <a:ln cap="flat">
            <a:noFill/>
            <a:prstDash val="solid"/>
          </a:ln>
        </p:spPr>
        <p:txBody>
          <a:bodyPr wrap="square" lIns="91440" tIns="45720" rIns="91440" bIns="45720" anchor="t" anchorCtr="0" compatLnSpc="0">
            <a:spAutoFit/>
          </a:bodyPr>
          <a:lstStyle/>
          <a:p>
            <a:pPr marL="0" marR="0" lvl="0" indent="0" algn="ctr" rtl="0" hangingPunct="0">
              <a:lnSpc>
                <a:spcPct val="100000"/>
              </a:lnSpc>
              <a:spcBef>
                <a:spcPts val="0"/>
              </a:spcBef>
              <a:spcAft>
                <a:spcPts val="0"/>
              </a:spcAft>
              <a:buNone/>
              <a:tabLst/>
              <a:defRPr sz="2200" b="1">
                <a:latin typeface="Calibri" pitchFamily="34"/>
              </a:defRPr>
            </a:pPr>
            <a:r>
              <a:rPr lang="en-US" sz="2400" b="1" i="0" u="none" strike="noStrike" kern="1200" cap="none" spc="0" baseline="0" dirty="0">
                <a:ln>
                  <a:noFill/>
                </a:ln>
                <a:solidFill>
                  <a:srgbClr val="C00000"/>
                </a:solidFill>
                <a:latin typeface="Calibri" pitchFamily="34"/>
                <a:ea typeface="ＭＳ Ｐゴシック" pitchFamily="2"/>
                <a:cs typeface="ＭＳ Ｐゴシック" pitchFamily="2"/>
              </a:rPr>
              <a:t>Un </a:t>
            </a:r>
            <a:r>
              <a:rPr lang="en-US" sz="2400" b="1" i="0" u="none" strike="noStrike" kern="1200" cap="none" spc="0" baseline="0" dirty="0" err="1">
                <a:ln>
                  <a:noFill/>
                </a:ln>
                <a:solidFill>
                  <a:srgbClr val="C00000"/>
                </a:solidFill>
                <a:latin typeface="Calibri" pitchFamily="34"/>
                <a:ea typeface="ＭＳ Ｐゴシック" pitchFamily="2"/>
                <a:cs typeface="ＭＳ Ｐゴシック" pitchFamily="2"/>
              </a:rPr>
              <a:t>exemple</a:t>
            </a:r>
            <a:r>
              <a:rPr lang="en-US" sz="2400" b="1" i="0" u="none" strike="noStrike" kern="1200" cap="none" spc="0" baseline="0" dirty="0">
                <a:ln>
                  <a:noFill/>
                </a:ln>
                <a:solidFill>
                  <a:srgbClr val="C00000"/>
                </a:solidFill>
                <a:latin typeface="Calibri" pitchFamily="34"/>
                <a:ea typeface="ＭＳ Ｐゴシック" pitchFamily="2"/>
                <a:cs typeface="ＭＳ Ｐゴシック" pitchFamily="2"/>
              </a:rPr>
              <a:t> : </a:t>
            </a:r>
            <a:r>
              <a:rPr lang="fr-FR" sz="2400" b="1" i="0" u="none" strike="noStrike" kern="1200" cap="none" spc="0" baseline="0" dirty="0">
                <a:ln>
                  <a:noFill/>
                </a:ln>
                <a:solidFill>
                  <a:srgbClr val="C00000"/>
                </a:solidFill>
                <a:latin typeface="Calibri" pitchFamily="34"/>
                <a:ea typeface="ＭＳ Ｐゴシック" pitchFamily="2"/>
                <a:cs typeface="Times New Roman" pitchFamily="18"/>
              </a:rPr>
              <a:t>Une fonctionnaire dont traitement + prime + HS sur un mois = 2500 euros bruts (cotisation taux prévu à 28,12 %)</a:t>
            </a:r>
          </a:p>
        </p:txBody>
      </p:sp>
      <p:sp>
        <p:nvSpPr>
          <p:cNvPr id="5" name="ZoneTexte 4">
            <a:extLst>
              <a:ext uri="{FF2B5EF4-FFF2-40B4-BE49-F238E27FC236}">
                <a16:creationId xmlns:a16="http://schemas.microsoft.com/office/drawing/2014/main" id="{F210A4ED-6218-FC4F-ADF1-B185BD8A2575}"/>
              </a:ext>
            </a:extLst>
          </p:cNvPr>
          <p:cNvSpPr txBox="1"/>
          <p:nvPr/>
        </p:nvSpPr>
        <p:spPr>
          <a:xfrm>
            <a:off x="946332" y="4644232"/>
            <a:ext cx="10232135" cy="2213768"/>
          </a:xfrm>
          <a:prstGeom prst="rect">
            <a:avLst/>
          </a:prstGeom>
          <a:noFill/>
          <a:ln cap="flat">
            <a:noFill/>
          </a:ln>
        </p:spPr>
        <p:txBody>
          <a:bodyPr wrap="square" lIns="90000" tIns="45000" rIns="90000" bIns="45000" anchorCtr="0" compatLnSpc="0">
            <a:spAutoFit/>
          </a:bodyPr>
          <a:lstStyle/>
          <a:p>
            <a:pPr marL="0" marR="0" lvl="0" indent="0" algn="just" hangingPunct="0">
              <a:lnSpc>
                <a:spcPct val="100000"/>
              </a:lnSpc>
              <a:spcBef>
                <a:spcPts val="0"/>
              </a:spcBef>
              <a:spcAft>
                <a:spcPts val="0"/>
              </a:spcAft>
              <a:buNone/>
              <a:tabLst/>
            </a:pPr>
            <a:r>
              <a:rPr lang="fr-FR" sz="2400" b="0" i="0" u="none" strike="noStrike" kern="1200" cap="none" dirty="0">
                <a:ln>
                  <a:noFill/>
                </a:ln>
                <a:latin typeface="Times New Roman" pitchFamily="18"/>
                <a:ea typeface="Microsoft YaHei" pitchFamily="2"/>
                <a:cs typeface="Times New Roman" pitchFamily="18"/>
              </a:rPr>
              <a:t>Au titre de ce mois, elle a donc acquis 34,80€ de droits annuels à pension future à condition de partir à l’âge où le point vaudra bien 0,55 €.</a:t>
            </a:r>
          </a:p>
          <a:p>
            <a:pPr marL="0" marR="0" lvl="0" indent="0" algn="just" hangingPunct="0">
              <a:lnSpc>
                <a:spcPct val="100000"/>
              </a:lnSpc>
              <a:spcBef>
                <a:spcPts val="0"/>
              </a:spcBef>
              <a:spcAft>
                <a:spcPts val="0"/>
              </a:spcAft>
              <a:buNone/>
              <a:tabLst/>
            </a:pPr>
            <a:endParaRPr lang="fr-FR" sz="2400" dirty="0">
              <a:latin typeface="Times New Roman" pitchFamily="18"/>
              <a:ea typeface="Microsoft YaHei" pitchFamily="2"/>
              <a:cs typeface="Times New Roman" pitchFamily="18"/>
            </a:endParaRPr>
          </a:p>
          <a:p>
            <a:pPr algn="just" hangingPunct="0"/>
            <a:r>
              <a:rPr lang="fr-FR" sz="2400" b="0" i="0" u="none" strike="noStrike" kern="1200" cap="none" dirty="0">
                <a:ln>
                  <a:noFill/>
                </a:ln>
                <a:latin typeface="Times New Roman" pitchFamily="18"/>
                <a:ea typeface="Microsoft YaHei" pitchFamily="2"/>
                <a:cs typeface="Times New Roman" pitchFamily="18"/>
              </a:rPr>
              <a:t>C’est à dire </a:t>
            </a:r>
            <a:r>
              <a:rPr lang="fr-FR" sz="2400" b="1" dirty="0">
                <a:solidFill>
                  <a:srgbClr val="FF0000"/>
                </a:solidFill>
                <a:latin typeface="Times New Roman" panose="02020603050405020304" pitchFamily="18" charset="0"/>
                <a:cs typeface="Times New Roman" panose="02020603050405020304" pitchFamily="18" charset="0"/>
              </a:rPr>
              <a:t>1496€ brut de retraite </a:t>
            </a:r>
            <a:r>
              <a:rPr lang="fr-FR" sz="2400" b="1" dirty="0">
                <a:latin typeface="Times New Roman" panose="02020603050405020304" pitchFamily="18" charset="0"/>
                <a:cs typeface="Times New Roman" panose="02020603050405020304" pitchFamily="18" charset="0"/>
              </a:rPr>
              <a:t>mensuelle pour 43 ans de carrière à 2500€ </a:t>
            </a:r>
            <a:r>
              <a:rPr lang="fr-FR" sz="2400" dirty="0">
                <a:latin typeface="Times New Roman" panose="02020603050405020304" pitchFamily="18" charset="0"/>
                <a:cs typeface="Times New Roman" panose="02020603050405020304" pitchFamily="18" charset="0"/>
              </a:rPr>
              <a:t>brut, </a:t>
            </a:r>
            <a:r>
              <a:rPr lang="fr-FR" sz="2400" b="1" dirty="0">
                <a:solidFill>
                  <a:srgbClr val="FF0000"/>
                </a:solidFill>
                <a:latin typeface="Times New Roman" panose="02020603050405020304" pitchFamily="18" charset="0"/>
                <a:cs typeface="Times New Roman" panose="02020603050405020304" pitchFamily="18" charset="0"/>
              </a:rPr>
              <a:t>59,85% de taux de remplacement</a:t>
            </a:r>
            <a:r>
              <a:rPr lang="fr-FR" sz="2400" dirty="0">
                <a:latin typeface="Times New Roman" panose="02020603050405020304" pitchFamily="18" charset="0"/>
                <a:cs typeface="Times New Roman" panose="02020603050405020304" pitchFamily="18" charset="0"/>
              </a:rPr>
              <a:t>, à comparer aux </a:t>
            </a:r>
            <a:r>
              <a:rPr lang="fr-FR" sz="2400" b="1" dirty="0">
                <a:latin typeface="Times New Roman" panose="02020603050405020304" pitchFamily="18" charset="0"/>
                <a:cs typeface="Times New Roman" panose="02020603050405020304" pitchFamily="18" charset="0"/>
              </a:rPr>
              <a:t>75%</a:t>
            </a:r>
            <a:r>
              <a:rPr lang="fr-FR" sz="2400" dirty="0">
                <a:latin typeface="Times New Roman" panose="02020603050405020304" pitchFamily="18" charset="0"/>
                <a:cs typeface="Times New Roman" panose="02020603050405020304" pitchFamily="18" charset="0"/>
              </a:rPr>
              <a:t> (1875€) !</a:t>
            </a:r>
          </a:p>
          <a:p>
            <a:pPr marL="0" marR="0" lvl="0" indent="0" algn="just" hangingPunct="0">
              <a:lnSpc>
                <a:spcPct val="100000"/>
              </a:lnSpc>
              <a:spcBef>
                <a:spcPts val="0"/>
              </a:spcBef>
              <a:spcAft>
                <a:spcPts val="0"/>
              </a:spcAft>
              <a:buNone/>
              <a:tabLst/>
            </a:pPr>
            <a:endParaRPr lang="fr-FR" sz="2400" b="0" i="0" u="none" strike="noStrike" kern="1200" cap="none" dirty="0">
              <a:ln>
                <a:noFill/>
              </a:ln>
              <a:latin typeface="Times New Roman" pitchFamily="18"/>
              <a:ea typeface="Microsoft YaHei" pitchFamily="2"/>
              <a:cs typeface="Times New Roman" pitchFamily="18"/>
            </a:endParaRPr>
          </a:p>
        </p:txBody>
      </p:sp>
      <p:pic>
        <p:nvPicPr>
          <p:cNvPr id="6" name="Image 5">
            <a:extLst>
              <a:ext uri="{FF2B5EF4-FFF2-40B4-BE49-F238E27FC236}">
                <a16:creationId xmlns:a16="http://schemas.microsoft.com/office/drawing/2014/main" id="{2B00265B-23E2-3245-9E67-8D7D65F7E28F}"/>
              </a:ext>
            </a:extLst>
          </p:cNvPr>
          <p:cNvPicPr>
            <a:picLocks noChangeAspect="1"/>
          </p:cNvPicPr>
          <p:nvPr/>
        </p:nvPicPr>
        <p:blipFill>
          <a:blip r:embed="rId2">
            <a:lum/>
            <a:alphaModFix/>
          </a:blip>
          <a:srcRect/>
          <a:stretch>
            <a:fillRect/>
          </a:stretch>
        </p:blipFill>
        <p:spPr>
          <a:xfrm>
            <a:off x="1117777" y="1394428"/>
            <a:ext cx="9506891" cy="2995991"/>
          </a:xfrm>
          <a:prstGeom prst="rect">
            <a:avLst/>
          </a:prstGeom>
          <a:noFill/>
          <a:ln cap="flat">
            <a:noFill/>
          </a:ln>
        </p:spPr>
      </p:pic>
      <p:pic>
        <p:nvPicPr>
          <p:cNvPr id="7" name="Image 6">
            <a:extLst>
              <a:ext uri="{FF2B5EF4-FFF2-40B4-BE49-F238E27FC236}">
                <a16:creationId xmlns:a16="http://schemas.microsoft.com/office/drawing/2014/main" id="{17CACE50-9BF1-9549-A120-898AE9D9CF9B}"/>
              </a:ext>
            </a:extLst>
          </p:cNvPr>
          <p:cNvPicPr>
            <a:picLocks noChangeAspect="1"/>
          </p:cNvPicPr>
          <p:nvPr/>
        </p:nvPicPr>
        <p:blipFill>
          <a:blip r:embed="rId3"/>
          <a:stretch>
            <a:fillRect/>
          </a:stretch>
        </p:blipFill>
        <p:spPr>
          <a:xfrm>
            <a:off x="10922400" y="1207545"/>
            <a:ext cx="1029244" cy="1518429"/>
          </a:xfrm>
          <a:prstGeom prst="rect">
            <a:avLst/>
          </a:prstGeom>
        </p:spPr>
      </p:pic>
    </p:spTree>
    <p:extLst>
      <p:ext uri="{BB962C8B-B14F-4D97-AF65-F5344CB8AC3E}">
        <p14:creationId xmlns:p14="http://schemas.microsoft.com/office/powerpoint/2010/main" val="121492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3902BF5-6019-8846-AE40-C5DEB5CF6164}"/>
              </a:ext>
            </a:extLst>
          </p:cNvPr>
          <p:cNvPicPr>
            <a:picLocks noChangeAspect="1"/>
          </p:cNvPicPr>
          <p:nvPr/>
        </p:nvPicPr>
        <p:blipFill>
          <a:blip r:embed="rId2"/>
          <a:stretch>
            <a:fillRect/>
          </a:stretch>
        </p:blipFill>
        <p:spPr>
          <a:xfrm>
            <a:off x="1867338" y="1365662"/>
            <a:ext cx="8390124" cy="5201310"/>
          </a:xfrm>
          <a:prstGeom prst="rect">
            <a:avLst/>
          </a:prstGeom>
        </p:spPr>
      </p:pic>
      <p:sp>
        <p:nvSpPr>
          <p:cNvPr id="6" name="Rectangle 7">
            <a:extLst>
              <a:ext uri="{FF2B5EF4-FFF2-40B4-BE49-F238E27FC236}">
                <a16:creationId xmlns:a16="http://schemas.microsoft.com/office/drawing/2014/main" id="{F1ACFE04-5A8B-304B-889F-BD8483DA3A48}"/>
              </a:ext>
            </a:extLst>
          </p:cNvPr>
          <p:cNvSpPr/>
          <p:nvPr/>
        </p:nvSpPr>
        <p:spPr>
          <a:xfrm>
            <a:off x="1202400" y="363852"/>
            <a:ext cx="9720000" cy="843693"/>
          </a:xfrm>
          <a:prstGeom prst="rect">
            <a:avLst/>
          </a:prstGeom>
          <a:noFill/>
          <a:ln cap="flat">
            <a:noFill/>
            <a:prstDash val="solid"/>
          </a:ln>
        </p:spPr>
        <p:txBody>
          <a:bodyPr wrap="square" lIns="91440" tIns="45720" rIns="91440" bIns="45720" anchor="t" anchorCtr="0" compatLnSpc="0">
            <a:spAutoFit/>
          </a:bodyPr>
          <a:lstStyle/>
          <a:p>
            <a:pPr marL="0" marR="0" lvl="0" indent="0" algn="ctr" rtl="0" hangingPunct="0">
              <a:lnSpc>
                <a:spcPct val="100000"/>
              </a:lnSpc>
              <a:spcBef>
                <a:spcPts val="0"/>
              </a:spcBef>
              <a:spcAft>
                <a:spcPts val="0"/>
              </a:spcAft>
              <a:buNone/>
              <a:tabLst/>
              <a:defRPr sz="2200" b="1">
                <a:latin typeface="Calibri" pitchFamily="34"/>
              </a:defRPr>
            </a:pPr>
            <a:r>
              <a:rPr lang="en-US" sz="2400" b="1" i="0" u="none" strike="noStrike" kern="1200" cap="none" spc="0" baseline="0" dirty="0">
                <a:ln>
                  <a:noFill/>
                </a:ln>
                <a:solidFill>
                  <a:srgbClr val="C00000"/>
                </a:solidFill>
                <a:latin typeface="Calibri" pitchFamily="34"/>
                <a:ea typeface="ＭＳ Ｐゴシック" pitchFamily="2"/>
                <a:cs typeface="ＭＳ Ｐゴシック" pitchFamily="2"/>
              </a:rPr>
              <a:t>Un </a:t>
            </a:r>
            <a:r>
              <a:rPr lang="en-US" sz="2400" b="1" i="0" u="none" strike="noStrike" kern="1200" cap="none" spc="0" baseline="0" dirty="0" err="1">
                <a:ln>
                  <a:noFill/>
                </a:ln>
                <a:solidFill>
                  <a:srgbClr val="C00000"/>
                </a:solidFill>
                <a:latin typeface="Calibri" pitchFamily="34"/>
                <a:ea typeface="ＭＳ Ｐゴシック" pitchFamily="2"/>
                <a:cs typeface="ＭＳ Ｐゴシック" pitchFamily="2"/>
              </a:rPr>
              <a:t>exemple</a:t>
            </a:r>
            <a:r>
              <a:rPr lang="en-US" sz="2400" b="1" i="0" u="none" strike="noStrike" kern="1200" cap="none" spc="0" baseline="0" dirty="0">
                <a:ln>
                  <a:noFill/>
                </a:ln>
                <a:solidFill>
                  <a:srgbClr val="C00000"/>
                </a:solidFill>
                <a:latin typeface="Calibri" pitchFamily="34"/>
                <a:ea typeface="ＭＳ Ｐゴシック" pitchFamily="2"/>
                <a:cs typeface="ＭＳ Ｐゴシック" pitchFamily="2"/>
              </a:rPr>
              <a:t> : </a:t>
            </a:r>
            <a:r>
              <a:rPr lang="fr-FR" sz="2400" b="1" i="0" u="none" strike="noStrike" kern="1200" cap="none" spc="0" baseline="0" dirty="0">
                <a:ln>
                  <a:noFill/>
                </a:ln>
                <a:solidFill>
                  <a:srgbClr val="C00000"/>
                </a:solidFill>
                <a:latin typeface="Calibri" pitchFamily="34"/>
                <a:ea typeface="ＭＳ Ｐゴシック" pitchFamily="2"/>
                <a:cs typeface="Times New Roman" pitchFamily="18"/>
              </a:rPr>
              <a:t>Un certifié ayant effectué 1HSA et Prof Principal</a:t>
            </a:r>
          </a:p>
          <a:p>
            <a:pPr marL="0" marR="0" lvl="0" indent="0" algn="ctr" rtl="0" hangingPunct="0">
              <a:lnSpc>
                <a:spcPct val="100000"/>
              </a:lnSpc>
              <a:spcBef>
                <a:spcPts val="0"/>
              </a:spcBef>
              <a:spcAft>
                <a:spcPts val="0"/>
              </a:spcAft>
              <a:buNone/>
              <a:tabLst/>
              <a:defRPr sz="2200" b="1">
                <a:latin typeface="Calibri" pitchFamily="34"/>
              </a:defRPr>
            </a:pPr>
            <a:r>
              <a:rPr lang="fr-FR" sz="2400" b="1" i="0" u="none" strike="noStrike" kern="1200" cap="none" spc="0" baseline="0" dirty="0">
                <a:ln>
                  <a:noFill/>
                </a:ln>
                <a:solidFill>
                  <a:srgbClr val="C00000"/>
                </a:solidFill>
                <a:latin typeface="Calibri" pitchFamily="34"/>
                <a:ea typeface="ＭＳ Ｐゴシック" pitchFamily="2"/>
                <a:cs typeface="Times New Roman" pitchFamily="18"/>
              </a:rPr>
              <a:t> tout au long de sa carrière (10% de prime environ)</a:t>
            </a:r>
          </a:p>
        </p:txBody>
      </p:sp>
      <p:pic>
        <p:nvPicPr>
          <p:cNvPr id="7" name="Image 6">
            <a:extLst>
              <a:ext uri="{FF2B5EF4-FFF2-40B4-BE49-F238E27FC236}">
                <a16:creationId xmlns:a16="http://schemas.microsoft.com/office/drawing/2014/main" id="{67535935-5F70-474A-B591-59351209E42D}"/>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3785970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55602"/>
            <a:ext cx="10515600" cy="767408"/>
          </a:xfrm>
        </p:spPr>
        <p:txBody>
          <a:bodyPr>
            <a:normAutofit/>
          </a:bodyPr>
          <a:lstStyle/>
          <a:p>
            <a:r>
              <a:rPr lang="fr-FR" sz="2000" dirty="0"/>
              <a:t>L’ensemble des revenus jusqu’à 3 PASS (10 000 euros par mois) seraient soumis à cotisations, y compris primes et indemnités pour les fonctionnaires</a:t>
            </a:r>
          </a:p>
        </p:txBody>
      </p:sp>
      <p:sp>
        <p:nvSpPr>
          <p:cNvPr id="3" name="Espace réservé du texte 2"/>
          <p:cNvSpPr>
            <a:spLocks noGrp="1"/>
          </p:cNvSpPr>
          <p:nvPr>
            <p:ph type="body" idx="1"/>
          </p:nvPr>
        </p:nvSpPr>
        <p:spPr>
          <a:xfrm>
            <a:off x="838200" y="2042108"/>
            <a:ext cx="10515600" cy="812303"/>
          </a:xfrm>
        </p:spPr>
        <p:txBody>
          <a:bodyPr>
            <a:noAutofit/>
          </a:bodyPr>
          <a:lstStyle/>
          <a:p>
            <a:pPr marL="0" indent="0">
              <a:buNone/>
            </a:pPr>
            <a:r>
              <a:rPr lang="fr-FR" sz="2400" dirty="0"/>
              <a:t>En 2020, la retenue pour pension sera de 11,1</a:t>
            </a:r>
            <a:r>
              <a:rPr lang="fr-FR" sz="2400"/>
              <a:t>% (augmentation </a:t>
            </a:r>
            <a:r>
              <a:rPr lang="fr-FR" sz="2400" dirty="0"/>
              <a:t>de 41% depuis 2010)</a:t>
            </a:r>
          </a:p>
        </p:txBody>
      </p:sp>
      <p:sp>
        <p:nvSpPr>
          <p:cNvPr id="4" name="Titre 1">
            <a:extLst>
              <a:ext uri="{FF2B5EF4-FFF2-40B4-BE49-F238E27FC236}">
                <a16:creationId xmlns:a16="http://schemas.microsoft.com/office/drawing/2014/main" id="{AD5364AC-F4A4-4978-84A7-6DA2837F7BC3}"/>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a:solidFill>
                  <a:srgbClr val="B80008"/>
                </a:solidFill>
                <a:latin typeface="Bebas Neue" charset="0"/>
                <a:ea typeface="Bebas Neue" charset="0"/>
                <a:cs typeface="Bebas Neue" charset="0"/>
                <a:sym typeface="Arial"/>
              </a:rPr>
              <a:t>Cotisations</a:t>
            </a:r>
            <a:endParaRPr lang="fr-FR" sz="4800" dirty="0">
              <a:solidFill>
                <a:srgbClr val="B80008"/>
              </a:solidFill>
              <a:latin typeface="Bebas Neue" charset="0"/>
              <a:ea typeface="Bebas Neue" charset="0"/>
              <a:cs typeface="Bebas Neue" charset="0"/>
              <a:sym typeface="Arial"/>
            </a:endParaRPr>
          </a:p>
        </p:txBody>
      </p:sp>
      <p:pic>
        <p:nvPicPr>
          <p:cNvPr id="5" name="Image 4">
            <a:extLst>
              <a:ext uri="{FF2B5EF4-FFF2-40B4-BE49-F238E27FC236}">
                <a16:creationId xmlns:a16="http://schemas.microsoft.com/office/drawing/2014/main" id="{80817C4A-CA37-43E7-A95E-6B36A444456C}"/>
              </a:ext>
            </a:extLst>
          </p:cNvPr>
          <p:cNvPicPr>
            <a:picLocks noChangeAspect="1"/>
          </p:cNvPicPr>
          <p:nvPr/>
        </p:nvPicPr>
        <p:blipFill>
          <a:blip r:embed="rId2"/>
          <a:stretch>
            <a:fillRect/>
          </a:stretch>
        </p:blipFill>
        <p:spPr>
          <a:xfrm>
            <a:off x="10807531" y="5221038"/>
            <a:ext cx="1029244" cy="1518429"/>
          </a:xfrm>
          <a:prstGeom prst="rect">
            <a:avLst/>
          </a:prstGeom>
        </p:spPr>
      </p:pic>
      <p:sp>
        <p:nvSpPr>
          <p:cNvPr id="7" name="Espace réservé du texte 2">
            <a:extLst>
              <a:ext uri="{FF2B5EF4-FFF2-40B4-BE49-F238E27FC236}">
                <a16:creationId xmlns:a16="http://schemas.microsoft.com/office/drawing/2014/main" id="{F8362E7A-E617-804A-B24A-0933A23F2453}"/>
              </a:ext>
            </a:extLst>
          </p:cNvPr>
          <p:cNvSpPr txBox="1">
            <a:spLocks/>
          </p:cNvSpPr>
          <p:nvPr/>
        </p:nvSpPr>
        <p:spPr>
          <a:xfrm>
            <a:off x="838200" y="2854411"/>
            <a:ext cx="10515600" cy="832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dirty="0"/>
              <a:t>Dans le projet Delevoye, elle passerait à 11,27% : </a:t>
            </a:r>
            <a:r>
              <a:rPr lang="fr-FR" sz="2400" b="1" dirty="0"/>
              <a:t>le traitement indiciaire net va donc encore diminuer</a:t>
            </a:r>
          </a:p>
        </p:txBody>
      </p:sp>
      <p:sp>
        <p:nvSpPr>
          <p:cNvPr id="8" name="Espace réservé du texte 2">
            <a:extLst>
              <a:ext uri="{FF2B5EF4-FFF2-40B4-BE49-F238E27FC236}">
                <a16:creationId xmlns:a16="http://schemas.microsoft.com/office/drawing/2014/main" id="{9831EC0D-1987-F542-B295-2F73779FF4DA}"/>
              </a:ext>
            </a:extLst>
          </p:cNvPr>
          <p:cNvSpPr txBox="1">
            <a:spLocks/>
          </p:cNvSpPr>
          <p:nvPr/>
        </p:nvSpPr>
        <p:spPr>
          <a:xfrm>
            <a:off x="838200" y="3686433"/>
            <a:ext cx="10515600" cy="1429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dirty="0"/>
              <a:t>Dans la Fonction publique, une transition longue est prévue pour porter les cotisations à 28% sur les primes (aujourd’hui cotisation RAFP 10% pour les primes jusqu’à 20% du traitement indiciaire brut et  0% au delà), mais </a:t>
            </a:r>
            <a:r>
              <a:rPr lang="fr-FR" sz="2400" b="1" dirty="0"/>
              <a:t>le net des indemnités va diminuer</a:t>
            </a:r>
          </a:p>
        </p:txBody>
      </p:sp>
      <p:sp>
        <p:nvSpPr>
          <p:cNvPr id="9" name="Espace réservé du texte 2">
            <a:extLst>
              <a:ext uri="{FF2B5EF4-FFF2-40B4-BE49-F238E27FC236}">
                <a16:creationId xmlns:a16="http://schemas.microsoft.com/office/drawing/2014/main" id="{149694E8-2C24-8E40-97B7-BC18B8556A3C}"/>
              </a:ext>
            </a:extLst>
          </p:cNvPr>
          <p:cNvSpPr txBox="1">
            <a:spLocks/>
          </p:cNvSpPr>
          <p:nvPr/>
        </p:nvSpPr>
        <p:spPr>
          <a:xfrm>
            <a:off x="806553" y="5221038"/>
            <a:ext cx="10515600" cy="832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t>Pour les contractuels, 5% de diminution du traitement indiciaire </a:t>
            </a:r>
            <a:r>
              <a:rPr lang="fr-FR" sz="2400" dirty="0"/>
              <a:t>car leurs cotisations retraites sont plus faibles</a:t>
            </a:r>
          </a:p>
        </p:txBody>
      </p:sp>
      <p:sp>
        <p:nvSpPr>
          <p:cNvPr id="10" name="Espace réservé du texte 2">
            <a:extLst>
              <a:ext uri="{FF2B5EF4-FFF2-40B4-BE49-F238E27FC236}">
                <a16:creationId xmlns:a16="http://schemas.microsoft.com/office/drawing/2014/main" id="{31E0FF1F-A36F-124D-BE80-068B07391FEC}"/>
              </a:ext>
            </a:extLst>
          </p:cNvPr>
          <p:cNvSpPr txBox="1">
            <a:spLocks/>
          </p:cNvSpPr>
          <p:nvPr/>
        </p:nvSpPr>
        <p:spPr>
          <a:xfrm>
            <a:off x="838200" y="6158400"/>
            <a:ext cx="10515600" cy="451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b="1" dirty="0">
                <a:solidFill>
                  <a:srgbClr val="FF0000"/>
                </a:solidFill>
              </a:rPr>
              <a:t>1</a:t>
            </a:r>
            <a:r>
              <a:rPr lang="fr-FR" sz="2400" b="1" baseline="30000" dirty="0">
                <a:solidFill>
                  <a:srgbClr val="FF0000"/>
                </a:solidFill>
              </a:rPr>
              <a:t>ère</a:t>
            </a:r>
            <a:r>
              <a:rPr lang="fr-FR" sz="2400" b="1" dirty="0">
                <a:solidFill>
                  <a:srgbClr val="FF0000"/>
                </a:solidFill>
              </a:rPr>
              <a:t> conséquence de la réforme : Baisse programmée des salaires !</a:t>
            </a:r>
            <a:endParaRPr lang="fr-FR" sz="2400" dirty="0"/>
          </a:p>
          <a:p>
            <a:endParaRPr lang="fr-FR" sz="2400" dirty="0"/>
          </a:p>
        </p:txBody>
      </p:sp>
    </p:spTree>
    <p:extLst>
      <p:ext uri="{BB962C8B-B14F-4D97-AF65-F5344CB8AC3E}">
        <p14:creationId xmlns:p14="http://schemas.microsoft.com/office/powerpoint/2010/main" val="34974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2087094"/>
            <a:ext cx="10515600" cy="4647966"/>
          </a:xfrm>
        </p:spPr>
        <p:txBody>
          <a:bodyPr/>
          <a:lstStyle/>
          <a:p>
            <a:r>
              <a:rPr lang="fr-FR" dirty="0"/>
              <a:t>L’âge d’ouverture des droits resterait à 62 ans mais une décote serait créée, soit en fonction de l’âge, soit en fonction d’une durée requise</a:t>
            </a:r>
          </a:p>
          <a:p>
            <a:pPr marL="50800" indent="0">
              <a:buNone/>
            </a:pPr>
            <a:endParaRPr lang="fr-FR" dirty="0"/>
          </a:p>
          <a:p>
            <a:endParaRPr lang="fr-FR" dirty="0"/>
          </a:p>
          <a:p>
            <a:pPr marL="50800" indent="0">
              <a:buNone/>
            </a:pPr>
            <a:endParaRPr lang="fr-FR" dirty="0"/>
          </a:p>
          <a:p>
            <a:endParaRPr lang="fr-FR" dirty="0"/>
          </a:p>
          <a:p>
            <a:endParaRPr lang="fr-FR" dirty="0"/>
          </a:p>
          <a:p>
            <a:endParaRPr lang="fr-FR" dirty="0"/>
          </a:p>
          <a:p>
            <a:endParaRPr lang="fr-FR" dirty="0"/>
          </a:p>
        </p:txBody>
      </p:sp>
      <p:pic>
        <p:nvPicPr>
          <p:cNvPr id="4" name="Image 3" descr="Capture d’écran 2019-09-01 à 18.20.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62" y="3336036"/>
            <a:ext cx="5257800" cy="3136900"/>
          </a:xfrm>
          <a:prstGeom prst="rect">
            <a:avLst/>
          </a:prstGeom>
        </p:spPr>
      </p:pic>
      <p:sp>
        <p:nvSpPr>
          <p:cNvPr id="6" name="ZoneTexte 5"/>
          <p:cNvSpPr txBox="1"/>
          <p:nvPr/>
        </p:nvSpPr>
        <p:spPr>
          <a:xfrm>
            <a:off x="6300523" y="3703191"/>
            <a:ext cx="5630466" cy="1631216"/>
          </a:xfrm>
          <a:prstGeom prst="rect">
            <a:avLst/>
          </a:prstGeom>
          <a:noFill/>
        </p:spPr>
        <p:txBody>
          <a:bodyPr wrap="square" rtlCol="0">
            <a:spAutoFit/>
          </a:bodyPr>
          <a:lstStyle/>
          <a:p>
            <a:r>
              <a:rPr lang="fr-FR" sz="2000" dirty="0"/>
              <a:t>Tableau de décote en fonction de l’âge pivot </a:t>
            </a:r>
            <a:br>
              <a:rPr lang="fr-FR" sz="2000" dirty="0"/>
            </a:br>
            <a:r>
              <a:rPr lang="fr-FR" sz="2000" dirty="0"/>
              <a:t>tel que figurant dans le rapport Delevoye</a:t>
            </a:r>
          </a:p>
          <a:p>
            <a:endParaRPr lang="fr-FR" sz="2000" dirty="0"/>
          </a:p>
          <a:p>
            <a:r>
              <a:rPr lang="fr-FR" sz="2000" dirty="0"/>
              <a:t>L’âge pivot ou la durée de cotisation de référence évolueraient à la hausse dans le temps</a:t>
            </a:r>
          </a:p>
        </p:txBody>
      </p:sp>
      <p:sp>
        <p:nvSpPr>
          <p:cNvPr id="7" name="Titre 1">
            <a:extLst>
              <a:ext uri="{FF2B5EF4-FFF2-40B4-BE49-F238E27FC236}">
                <a16:creationId xmlns:a16="http://schemas.microsoft.com/office/drawing/2014/main" id="{14E236A1-A419-42C8-AE90-0D4E638C2798}"/>
              </a:ext>
            </a:extLst>
          </p:cNvPr>
          <p:cNvSpPr txBox="1">
            <a:spLocks/>
          </p:cNvSpPr>
          <p:nvPr/>
        </p:nvSpPr>
        <p:spPr>
          <a:xfrm>
            <a:off x="0" y="488695"/>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nouvelle décote</a:t>
            </a:r>
          </a:p>
          <a:p>
            <a:pPr algn="ctr"/>
            <a:r>
              <a:rPr lang="fr-FR" sz="4800" dirty="0">
                <a:solidFill>
                  <a:srgbClr val="B80008"/>
                </a:solidFill>
                <a:latin typeface="Bebas Neue" charset="0"/>
                <a:ea typeface="Bebas Neue" charset="0"/>
                <a:cs typeface="Bebas Neue" charset="0"/>
                <a:sym typeface="Arial"/>
              </a:rPr>
              <a:t>L’âge de 62 ans, de plus en plus théorique</a:t>
            </a:r>
          </a:p>
        </p:txBody>
      </p:sp>
      <p:pic>
        <p:nvPicPr>
          <p:cNvPr id="8" name="Image 7">
            <a:extLst>
              <a:ext uri="{FF2B5EF4-FFF2-40B4-BE49-F238E27FC236}">
                <a16:creationId xmlns:a16="http://schemas.microsoft.com/office/drawing/2014/main" id="{B5ABB005-F45B-4344-8979-50FD3EEE8B82}"/>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87823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553" y="1493463"/>
            <a:ext cx="10515600" cy="1325563"/>
          </a:xfrm>
        </p:spPr>
        <p:txBody>
          <a:bodyPr>
            <a:normAutofit/>
          </a:bodyPr>
          <a:lstStyle/>
          <a:p>
            <a:r>
              <a:rPr lang="fr-FR" sz="3200" dirty="0"/>
              <a:t>Aujourd’hui, des dispositifs de prise en compte des enfants divers</a:t>
            </a:r>
          </a:p>
        </p:txBody>
      </p:sp>
      <p:sp>
        <p:nvSpPr>
          <p:cNvPr id="3" name="Espace réservé du texte 2"/>
          <p:cNvSpPr>
            <a:spLocks noGrp="1"/>
          </p:cNvSpPr>
          <p:nvPr>
            <p:ph type="body" idx="1"/>
          </p:nvPr>
        </p:nvSpPr>
        <p:spPr>
          <a:xfrm>
            <a:off x="838200" y="2916195"/>
            <a:ext cx="10515600" cy="3260767"/>
          </a:xfrm>
        </p:spPr>
        <p:txBody>
          <a:bodyPr/>
          <a:lstStyle/>
          <a:p>
            <a:r>
              <a:rPr lang="fr-FR" dirty="0"/>
              <a:t>majorations de durée d’assurance et bonifications en nombre de trimestres (prise en compte différente public / privé, et selon que les enfants sont nés avant ou après 2004)</a:t>
            </a:r>
          </a:p>
          <a:p>
            <a:r>
              <a:rPr lang="fr-FR" dirty="0"/>
              <a:t>Majoration de pension pour 3 enfants de 10%, + 5% par enfant au delà </a:t>
            </a:r>
          </a:p>
          <a:p>
            <a:r>
              <a:rPr lang="fr-FR" dirty="0"/>
              <a:t>Prise en compte complète pour les cotisations des périodes de  temps partiels de droit ou d’interruption pour élever un enfant</a:t>
            </a:r>
          </a:p>
        </p:txBody>
      </p:sp>
      <p:sp>
        <p:nvSpPr>
          <p:cNvPr id="4" name="Titre 1">
            <a:extLst>
              <a:ext uri="{FF2B5EF4-FFF2-40B4-BE49-F238E27FC236}">
                <a16:creationId xmlns:a16="http://schemas.microsoft.com/office/drawing/2014/main" id="{47502C9C-B9EE-492D-B89E-330432B09CAD}"/>
              </a:ext>
            </a:extLst>
          </p:cNvPr>
          <p:cNvSpPr txBox="1">
            <a:spLocks/>
          </p:cNvSpPr>
          <p:nvPr/>
        </p:nvSpPr>
        <p:spPr>
          <a:xfrm>
            <a:off x="-31647" y="354991"/>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000" dirty="0">
                <a:solidFill>
                  <a:srgbClr val="B80008"/>
                </a:solidFill>
                <a:latin typeface="Bebas Neue" charset="0"/>
                <a:ea typeface="Bebas Neue" charset="0"/>
                <a:cs typeface="Bebas Neue" charset="0"/>
                <a:sym typeface="Arial"/>
              </a:rPr>
              <a:t>Vers une harmonisation des </a:t>
            </a:r>
          </a:p>
          <a:p>
            <a:pPr algn="ctr"/>
            <a:r>
              <a:rPr lang="fr-FR" sz="4000" dirty="0">
                <a:solidFill>
                  <a:srgbClr val="B80008"/>
                </a:solidFill>
                <a:latin typeface="Bebas Neue" charset="0"/>
                <a:ea typeface="Bebas Neue" charset="0"/>
                <a:cs typeface="Bebas Neue" charset="0"/>
                <a:sym typeface="Arial"/>
              </a:rPr>
              <a:t>dispositifs de solidarité… par le bas !</a:t>
            </a:r>
          </a:p>
        </p:txBody>
      </p:sp>
      <p:pic>
        <p:nvPicPr>
          <p:cNvPr id="5" name="Image 4">
            <a:extLst>
              <a:ext uri="{FF2B5EF4-FFF2-40B4-BE49-F238E27FC236}">
                <a16:creationId xmlns:a16="http://schemas.microsoft.com/office/drawing/2014/main" id="{08AD816E-820A-4228-85D6-6873F5C10D56}"/>
              </a:ext>
            </a:extLst>
          </p:cNvPr>
          <p:cNvPicPr>
            <a:picLocks noChangeAspect="1"/>
          </p:cNvPicPr>
          <p:nvPr/>
        </p:nvPicPr>
        <p:blipFill>
          <a:blip r:embed="rId2"/>
          <a:stretch>
            <a:fillRect/>
          </a:stretch>
        </p:blipFill>
        <p:spPr>
          <a:xfrm>
            <a:off x="10950035" y="1040924"/>
            <a:ext cx="1029244" cy="1518429"/>
          </a:xfrm>
          <a:prstGeom prst="rect">
            <a:avLst/>
          </a:prstGeom>
        </p:spPr>
      </p:pic>
    </p:spTree>
    <p:extLst>
      <p:ext uri="{BB962C8B-B14F-4D97-AF65-F5344CB8AC3E}">
        <p14:creationId xmlns:p14="http://schemas.microsoft.com/office/powerpoint/2010/main" val="281883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11472"/>
            <a:ext cx="10515600" cy="1325563"/>
          </a:xfrm>
        </p:spPr>
        <p:txBody>
          <a:bodyPr/>
          <a:lstStyle/>
          <a:p>
            <a:r>
              <a:rPr lang="fr-FR" sz="3600" dirty="0"/>
              <a:t>Les droits pour enfants dans le nouveau système : </a:t>
            </a:r>
            <a:br>
              <a:rPr lang="fr-FR" sz="3600" dirty="0"/>
            </a:br>
            <a:r>
              <a:rPr lang="fr-FR" sz="3600" dirty="0"/>
              <a:t>un dispositif unique mais insuffisant</a:t>
            </a:r>
          </a:p>
        </p:txBody>
      </p:sp>
      <p:sp>
        <p:nvSpPr>
          <p:cNvPr id="3" name="Espace réservé du texte 2"/>
          <p:cNvSpPr>
            <a:spLocks noGrp="1"/>
          </p:cNvSpPr>
          <p:nvPr>
            <p:ph type="body" idx="1"/>
          </p:nvPr>
        </p:nvSpPr>
        <p:spPr>
          <a:xfrm>
            <a:off x="838200" y="2869094"/>
            <a:ext cx="10515600" cy="3792109"/>
          </a:xfrm>
        </p:spPr>
        <p:txBody>
          <a:bodyPr/>
          <a:lstStyle/>
          <a:p>
            <a:r>
              <a:rPr lang="fr-FR" sz="2000" dirty="0"/>
              <a:t>Un seul dispositif est proposé: une majoration de pension de 5 % par enfant pour l’un des deux parents. Aux 4 ans de l’enfant, les parents choisiraient auquel des deux cette majoration serait attribuée ou, à défaut, les droits seraient automatiquement attribués à la mère. </a:t>
            </a:r>
          </a:p>
          <a:p>
            <a:r>
              <a:rPr lang="fr-FR" sz="2000" dirty="0"/>
              <a:t>La majoration de pension pour trois enfants et plus serait supprimée.</a:t>
            </a:r>
          </a:p>
          <a:p>
            <a:r>
              <a:rPr lang="fr-FR" sz="2000" dirty="0"/>
              <a:t>En cas d’interruption d’activité, des points « gratuits » seraient attribués mais uniquement aux parents bénéficiant de certaines prestations et comptabilisés a minima, sur la base de seulement 60 % du SMIC. </a:t>
            </a:r>
            <a:r>
              <a:rPr lang="fr-FR" sz="2000" b="1" dirty="0"/>
              <a:t>C’est la fin de la prise en compte des temps partiels de droit comme du temps plein</a:t>
            </a:r>
          </a:p>
          <a:p>
            <a:r>
              <a:rPr lang="fr-FR" sz="2000" dirty="0"/>
              <a:t>On ne sait pas à partir de quand ces nouvelles règles s’appliqueraient, il est question de les appliquer dès 2025, quelle que soit la date de naissance de l’enfant.</a:t>
            </a:r>
          </a:p>
        </p:txBody>
      </p:sp>
      <p:pic>
        <p:nvPicPr>
          <p:cNvPr id="5" name="Image 4">
            <a:extLst>
              <a:ext uri="{FF2B5EF4-FFF2-40B4-BE49-F238E27FC236}">
                <a16:creationId xmlns:a16="http://schemas.microsoft.com/office/drawing/2014/main" id="{9A3D9929-E752-4A23-9665-7E924AF7D7AB}"/>
              </a:ext>
            </a:extLst>
          </p:cNvPr>
          <p:cNvPicPr>
            <a:picLocks noChangeAspect="1"/>
          </p:cNvPicPr>
          <p:nvPr/>
        </p:nvPicPr>
        <p:blipFill>
          <a:blip r:embed="rId2"/>
          <a:stretch>
            <a:fillRect/>
          </a:stretch>
        </p:blipFill>
        <p:spPr>
          <a:xfrm>
            <a:off x="10807531" y="5221038"/>
            <a:ext cx="1029244" cy="1518429"/>
          </a:xfrm>
          <a:prstGeom prst="rect">
            <a:avLst/>
          </a:prstGeom>
        </p:spPr>
      </p:pic>
      <p:sp>
        <p:nvSpPr>
          <p:cNvPr id="6" name="Titre 1">
            <a:extLst>
              <a:ext uri="{FF2B5EF4-FFF2-40B4-BE49-F238E27FC236}">
                <a16:creationId xmlns:a16="http://schemas.microsoft.com/office/drawing/2014/main" id="{4B47DB81-31A9-1744-8E87-51EFFB0F2A8F}"/>
              </a:ext>
            </a:extLst>
          </p:cNvPr>
          <p:cNvSpPr txBox="1">
            <a:spLocks/>
          </p:cNvSpPr>
          <p:nvPr/>
        </p:nvSpPr>
        <p:spPr>
          <a:xfrm>
            <a:off x="0" y="23623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000" dirty="0">
                <a:solidFill>
                  <a:srgbClr val="B80008"/>
                </a:solidFill>
                <a:latin typeface="Bebas Neue" charset="0"/>
                <a:ea typeface="Bebas Neue" charset="0"/>
                <a:cs typeface="Bebas Neue" charset="0"/>
                <a:sym typeface="Arial"/>
              </a:rPr>
              <a:t>Vers une harmonisation des </a:t>
            </a:r>
          </a:p>
          <a:p>
            <a:pPr algn="ctr"/>
            <a:r>
              <a:rPr lang="fr-FR" sz="4000" dirty="0">
                <a:solidFill>
                  <a:srgbClr val="B80008"/>
                </a:solidFill>
                <a:latin typeface="Bebas Neue" charset="0"/>
                <a:ea typeface="Bebas Neue" charset="0"/>
                <a:cs typeface="Bebas Neue" charset="0"/>
                <a:sym typeface="Arial"/>
              </a:rPr>
              <a:t>dispositifs de solidarité… par le bas !</a:t>
            </a:r>
          </a:p>
        </p:txBody>
      </p:sp>
    </p:spTree>
    <p:extLst>
      <p:ext uri="{BB962C8B-B14F-4D97-AF65-F5344CB8AC3E}">
        <p14:creationId xmlns:p14="http://schemas.microsoft.com/office/powerpoint/2010/main" val="36792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7D28FA1-2F88-B843-B1FF-B49D5EBEAC9F}"/>
              </a:ext>
            </a:extLst>
          </p:cNvPr>
          <p:cNvPicPr>
            <a:picLocks noChangeAspect="1"/>
          </p:cNvPicPr>
          <p:nvPr/>
        </p:nvPicPr>
        <p:blipFill>
          <a:blip r:embed="rId2"/>
          <a:stretch>
            <a:fillRect/>
          </a:stretch>
        </p:blipFill>
        <p:spPr>
          <a:xfrm>
            <a:off x="950025" y="807522"/>
            <a:ext cx="9247980" cy="5688593"/>
          </a:xfrm>
          <a:prstGeom prst="rect">
            <a:avLst/>
          </a:prstGeom>
        </p:spPr>
      </p:pic>
      <p:sp>
        <p:nvSpPr>
          <p:cNvPr id="6" name="Rectangle 7">
            <a:extLst>
              <a:ext uri="{FF2B5EF4-FFF2-40B4-BE49-F238E27FC236}">
                <a16:creationId xmlns:a16="http://schemas.microsoft.com/office/drawing/2014/main" id="{7577486B-9FCB-A64D-9220-E31B527477B1}"/>
              </a:ext>
            </a:extLst>
          </p:cNvPr>
          <p:cNvSpPr/>
          <p:nvPr/>
        </p:nvSpPr>
        <p:spPr>
          <a:xfrm>
            <a:off x="1202400" y="363852"/>
            <a:ext cx="9720000" cy="468013"/>
          </a:xfrm>
          <a:prstGeom prst="rect">
            <a:avLst/>
          </a:prstGeom>
          <a:noFill/>
          <a:ln cap="flat">
            <a:noFill/>
            <a:prstDash val="solid"/>
          </a:ln>
        </p:spPr>
        <p:txBody>
          <a:bodyPr wrap="square" lIns="91440" tIns="45720" rIns="91440" bIns="45720" anchor="t" anchorCtr="0" compatLnSpc="0">
            <a:spAutoFit/>
          </a:bodyPr>
          <a:lstStyle/>
          <a:p>
            <a:pPr marL="0" marR="0" lvl="0" indent="0" algn="ctr" rtl="0" hangingPunct="0">
              <a:lnSpc>
                <a:spcPct val="100000"/>
              </a:lnSpc>
              <a:spcBef>
                <a:spcPts val="0"/>
              </a:spcBef>
              <a:spcAft>
                <a:spcPts val="0"/>
              </a:spcAft>
              <a:buNone/>
              <a:tabLst/>
              <a:defRPr sz="2200" b="1">
                <a:latin typeface="Calibri" pitchFamily="34"/>
              </a:defRPr>
            </a:pPr>
            <a:r>
              <a:rPr lang="fr-FR" sz="2400" b="1" i="0" u="none" strike="noStrike" kern="1200" cap="none" spc="0" baseline="0" dirty="0">
                <a:ln>
                  <a:noFill/>
                </a:ln>
                <a:solidFill>
                  <a:srgbClr val="C00000"/>
                </a:solidFill>
                <a:latin typeface="Calibri" pitchFamily="34"/>
                <a:ea typeface="ＭＳ Ｐゴシック" pitchFamily="2"/>
                <a:cs typeface="ＭＳ Ｐゴシック" pitchFamily="2"/>
              </a:rPr>
              <a:t>Conséquences pour des certifié-e-s (PP et 1HSA toute la carrière)</a:t>
            </a:r>
            <a:endParaRPr lang="fr-FR" sz="2400" b="1" i="0" u="none" strike="noStrike" kern="1200" cap="none" spc="0" baseline="0" dirty="0">
              <a:ln>
                <a:noFill/>
              </a:ln>
              <a:solidFill>
                <a:srgbClr val="C00000"/>
              </a:solidFill>
              <a:latin typeface="Calibri" pitchFamily="34"/>
              <a:ea typeface="ＭＳ Ｐゴシック" pitchFamily="2"/>
              <a:cs typeface="Times New Roman" pitchFamily="18"/>
            </a:endParaRPr>
          </a:p>
        </p:txBody>
      </p:sp>
      <p:pic>
        <p:nvPicPr>
          <p:cNvPr id="7" name="Image 6">
            <a:extLst>
              <a:ext uri="{FF2B5EF4-FFF2-40B4-BE49-F238E27FC236}">
                <a16:creationId xmlns:a16="http://schemas.microsoft.com/office/drawing/2014/main" id="{E52FB559-B33D-2843-9ACD-43C470C67923}"/>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95814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EC8FC-9C12-DD4B-B2BE-7B11914CF06F}"/>
              </a:ext>
            </a:extLst>
          </p:cNvPr>
          <p:cNvSpPr>
            <a:spLocks noGrp="1"/>
          </p:cNvSpPr>
          <p:nvPr>
            <p:ph type="title"/>
          </p:nvPr>
        </p:nvSpPr>
        <p:spPr/>
        <p:txBody>
          <a:bodyPr/>
          <a:lstStyle/>
          <a:p>
            <a:pPr algn="ctr"/>
            <a:r>
              <a:rPr lang="fr-FR" b="1" dirty="0">
                <a:solidFill>
                  <a:srgbClr val="C00000"/>
                </a:solidFill>
              </a:rPr>
              <a:t>Des pertes généralisées</a:t>
            </a:r>
          </a:p>
        </p:txBody>
      </p:sp>
      <p:pic>
        <p:nvPicPr>
          <p:cNvPr id="6" name="Image 5">
            <a:extLst>
              <a:ext uri="{FF2B5EF4-FFF2-40B4-BE49-F238E27FC236}">
                <a16:creationId xmlns:a16="http://schemas.microsoft.com/office/drawing/2014/main" id="{EC12D51A-0E26-CA46-A998-143E111BD0BC}"/>
              </a:ext>
            </a:extLst>
          </p:cNvPr>
          <p:cNvPicPr>
            <a:picLocks noChangeAspect="1"/>
          </p:cNvPicPr>
          <p:nvPr/>
        </p:nvPicPr>
        <p:blipFill>
          <a:blip r:embed="rId2"/>
          <a:stretch>
            <a:fillRect/>
          </a:stretch>
        </p:blipFill>
        <p:spPr>
          <a:xfrm>
            <a:off x="1484415" y="1899760"/>
            <a:ext cx="8526483" cy="4614905"/>
          </a:xfrm>
          <a:prstGeom prst="rect">
            <a:avLst/>
          </a:prstGeom>
        </p:spPr>
      </p:pic>
      <p:pic>
        <p:nvPicPr>
          <p:cNvPr id="7" name="Image 6">
            <a:extLst>
              <a:ext uri="{FF2B5EF4-FFF2-40B4-BE49-F238E27FC236}">
                <a16:creationId xmlns:a16="http://schemas.microsoft.com/office/drawing/2014/main" id="{5A5F3898-65D5-474E-B948-3D50FDB496EC}"/>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05174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1914667" y="955513"/>
            <a:ext cx="7800122" cy="875520"/>
          </a:xfrm>
          <a:prstGeom prst="rect">
            <a:avLst/>
          </a:prstGeom>
          <a:noFill/>
          <a:ln>
            <a:noFill/>
          </a:ln>
        </p:spPr>
        <p:txBody>
          <a:bodyPr/>
          <a:lstStyle/>
          <a:p>
            <a:pPr algn="ctr" fontAlgn="auto">
              <a:spcBef>
                <a:spcPts val="0"/>
              </a:spcBef>
              <a:spcAft>
                <a:spcPts val="0"/>
              </a:spcAft>
              <a:defRPr/>
            </a:pPr>
            <a:r>
              <a:rPr lang="fr-FR" sz="3600" b="1" spc="-1" dirty="0">
                <a:uFill>
                  <a:solidFill>
                    <a:srgbClr val="FFFFFF"/>
                  </a:solidFill>
                </a:uFill>
                <a:latin typeface="Arial" panose="020B0604020202020204" pitchFamily="34" charset="0"/>
                <a:cs typeface="Arial" panose="020B0604020202020204" pitchFamily="34" charset="0"/>
              </a:rPr>
              <a:t>Les fonctionnaires</a:t>
            </a:r>
            <a:endParaRPr lang="fr-FR" sz="3600" b="1" spc="-1" dirty="0">
              <a:solidFill>
                <a:srgbClr val="000000"/>
              </a:solidFill>
              <a:uFill>
                <a:solidFill>
                  <a:srgbClr val="FFFFFF"/>
                </a:solidFill>
              </a:uFill>
              <a:latin typeface="Arial" panose="020B0604020202020204" pitchFamily="34" charset="0"/>
              <a:cs typeface="Arial" panose="020B0604020202020204" pitchFamily="34" charset="0"/>
            </a:endParaRPr>
          </a:p>
          <a:p>
            <a:pPr algn="ctr" fontAlgn="auto">
              <a:spcBef>
                <a:spcPts val="0"/>
              </a:spcBef>
              <a:spcAft>
                <a:spcPts val="0"/>
              </a:spcAft>
              <a:defRPr/>
            </a:pP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19" name="CustomShape 3"/>
          <p:cNvSpPr/>
          <p:nvPr/>
        </p:nvSpPr>
        <p:spPr>
          <a:xfrm>
            <a:off x="969174" y="1749124"/>
            <a:ext cx="2592916" cy="2214562"/>
          </a:xfrm>
          <a:prstGeom prst="flowChartProcess">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fontAlgn="auto">
              <a:spcBef>
                <a:spcPts val="0"/>
              </a:spcBef>
              <a:spcAft>
                <a:spcPts val="0"/>
              </a:spcAft>
              <a:defRPr/>
            </a:pPr>
            <a:r>
              <a:rPr lang="fr-FR" sz="2800" spc="-1" dirty="0">
                <a:solidFill>
                  <a:srgbClr val="FFFFFF"/>
                </a:solidFill>
                <a:uFill>
                  <a:solidFill>
                    <a:srgbClr val="FFFFFF"/>
                  </a:solidFill>
                </a:uFill>
                <a:latin typeface="Arial" panose="020B0604020202020204" pitchFamily="34" charset="0"/>
                <a:cs typeface="Arial" panose="020B0604020202020204" pitchFamily="34" charset="0"/>
              </a:rPr>
              <a:t>Traitement indiciaire brut</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a:p>
            <a:pPr algn="ctr" fontAlgn="auto">
              <a:spcBef>
                <a:spcPts val="0"/>
              </a:spcBef>
              <a:spcAft>
                <a:spcPts val="0"/>
              </a:spcAft>
              <a:defRPr/>
            </a:pPr>
            <a:r>
              <a:rPr lang="fr-FR" sz="2800" spc="-1" dirty="0">
                <a:solidFill>
                  <a:srgbClr val="FFFFFF"/>
                </a:solidFill>
                <a:uFill>
                  <a:solidFill>
                    <a:srgbClr val="FFFFFF"/>
                  </a:solidFill>
                </a:uFill>
                <a:latin typeface="Arial" panose="020B0604020202020204" pitchFamily="34" charset="0"/>
                <a:cs typeface="Arial" panose="020B0604020202020204" pitchFamily="34" charset="0"/>
              </a:rPr>
              <a:t>de référence des 6 derniers mois</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20" name="CustomShape 4"/>
          <p:cNvSpPr/>
          <p:nvPr/>
        </p:nvSpPr>
        <p:spPr>
          <a:xfrm>
            <a:off x="4506035" y="1749124"/>
            <a:ext cx="2590800" cy="2214562"/>
          </a:xfrm>
          <a:prstGeom prst="flowChartProcess">
            <a:avLst/>
          </a:prstGeom>
          <a:solidFill>
            <a:srgbClr val="FF0000"/>
          </a:solidFill>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lstStyle/>
          <a:p>
            <a:pPr algn="ctr" fontAlgn="auto">
              <a:spcBef>
                <a:spcPts val="0"/>
              </a:spcBef>
              <a:spcAft>
                <a:spcPts val="0"/>
              </a:spcAft>
              <a:defRPr/>
            </a:pPr>
            <a:r>
              <a:rPr lang="fr-FR" sz="2800" spc="-1" dirty="0">
                <a:solidFill>
                  <a:srgbClr val="FFFFFF"/>
                </a:solidFill>
                <a:uFill>
                  <a:solidFill>
                    <a:srgbClr val="FFFFFF"/>
                  </a:solidFill>
                </a:uFill>
                <a:latin typeface="Arial" panose="020B0604020202020204" pitchFamily="34" charset="0"/>
                <a:cs typeface="Arial" panose="020B0604020202020204" pitchFamily="34" charset="0"/>
              </a:rPr>
              <a:t>75 %</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21" name="CustomShape 5"/>
          <p:cNvSpPr/>
          <p:nvPr/>
        </p:nvSpPr>
        <p:spPr>
          <a:xfrm>
            <a:off x="3645823" y="2546048"/>
            <a:ext cx="736600" cy="620713"/>
          </a:xfrm>
          <a:prstGeom prst="mathMultiply">
            <a:avLst>
              <a:gd name="adj1" fmla="val 23520"/>
            </a:avLst>
          </a:prstGeom>
          <a:solidFill>
            <a:schemeClr val="tx1">
              <a:lumMod val="75000"/>
              <a:lumOff val="25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22" name="CustomShape 6"/>
          <p:cNvSpPr/>
          <p:nvPr/>
        </p:nvSpPr>
        <p:spPr>
          <a:xfrm>
            <a:off x="4506035" y="3993183"/>
            <a:ext cx="2590800" cy="8366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defRPr/>
            </a:pPr>
            <a:r>
              <a:rPr lang="fr-FR" sz="2800" spc="-1" dirty="0">
                <a:solidFill>
                  <a:srgbClr val="FF0000"/>
                </a:solidFill>
                <a:uFill>
                  <a:solidFill>
                    <a:srgbClr val="FFFFFF"/>
                  </a:solidFill>
                </a:uFill>
                <a:latin typeface="Arial" panose="020B0604020202020204" pitchFamily="34" charset="0"/>
                <a:ea typeface="Tahoma"/>
                <a:cs typeface="Arial" panose="020B0604020202020204" pitchFamily="34" charset="0"/>
              </a:rPr>
              <a:t>Taux plein</a:t>
            </a:r>
            <a:br>
              <a:rPr lang="fr-FR" sz="2800" spc="-1" dirty="0">
                <a:solidFill>
                  <a:srgbClr val="FF0000"/>
                </a:solidFill>
                <a:uFill>
                  <a:solidFill>
                    <a:srgbClr val="FFFFFF"/>
                  </a:solidFill>
                </a:uFill>
                <a:latin typeface="Arial" panose="020B0604020202020204" pitchFamily="34" charset="0"/>
                <a:ea typeface="Tahoma"/>
                <a:cs typeface="Arial" panose="020B0604020202020204" pitchFamily="34" charset="0"/>
              </a:rPr>
            </a:br>
            <a:r>
              <a:rPr lang="fr-FR" sz="2800" spc="-1" dirty="0">
                <a:solidFill>
                  <a:srgbClr val="FF0000"/>
                </a:solidFill>
                <a:uFill>
                  <a:solidFill>
                    <a:srgbClr val="FFFFFF"/>
                  </a:solidFill>
                </a:uFill>
                <a:latin typeface="Arial" panose="020B0604020202020204" pitchFamily="34" charset="0"/>
                <a:ea typeface="Tahoma"/>
                <a:cs typeface="Arial" panose="020B0604020202020204" pitchFamily="34" charset="0"/>
              </a:rPr>
              <a:t>= 75%</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a:p>
            <a:pPr fontAlgn="auto">
              <a:spcBef>
                <a:spcPts val="0"/>
              </a:spcBef>
              <a:spcAft>
                <a:spcPts val="0"/>
              </a:spcAft>
              <a:defRPr/>
            </a:pPr>
            <a:endParaRPr lang="fr-FR" spc="-1" dirty="0">
              <a:solidFill>
                <a:srgbClr val="000000"/>
              </a:solidFill>
              <a:uFill>
                <a:solidFill>
                  <a:srgbClr val="FFFFFF"/>
                </a:solidFill>
              </a:uFill>
              <a:latin typeface="Arial"/>
            </a:endParaRPr>
          </a:p>
        </p:txBody>
      </p:sp>
      <p:sp>
        <p:nvSpPr>
          <p:cNvPr id="2" name="ZoneTexte 1"/>
          <p:cNvSpPr txBox="1"/>
          <p:nvPr/>
        </p:nvSpPr>
        <p:spPr>
          <a:xfrm>
            <a:off x="886468" y="4949929"/>
            <a:ext cx="9856519" cy="1200329"/>
          </a:xfrm>
          <a:prstGeom prst="rect">
            <a:avLst/>
          </a:prstGeom>
          <a:noFill/>
        </p:spPr>
        <p:txBody>
          <a:bodyPr wrap="square" rtlCol="0">
            <a:spAutoFit/>
          </a:bodyPr>
          <a:lstStyle/>
          <a:p>
            <a:pPr algn="ctr"/>
            <a:r>
              <a:rPr lang="fr-FR" sz="3600" dirty="0"/>
              <a:t>Application d’une éventuelle décote </a:t>
            </a:r>
          </a:p>
          <a:p>
            <a:pPr algn="ctr"/>
            <a:r>
              <a:rPr lang="fr-FR" sz="3600" dirty="0"/>
              <a:t>-1,25% par trimestre manquant </a:t>
            </a:r>
          </a:p>
        </p:txBody>
      </p:sp>
      <p:sp>
        <p:nvSpPr>
          <p:cNvPr id="11" name="Titre 1">
            <a:extLst>
              <a:ext uri="{FF2B5EF4-FFF2-40B4-BE49-F238E27FC236}">
                <a16:creationId xmlns:a16="http://schemas.microsoft.com/office/drawing/2014/main" id="{82677536-0C00-4147-9DE7-0EFA9EDA82C0}"/>
              </a:ext>
            </a:extLst>
          </p:cNvPr>
          <p:cNvSpPr txBox="1">
            <a:spLocks/>
          </p:cNvSpPr>
          <p:nvPr/>
        </p:nvSpPr>
        <p:spPr>
          <a:xfrm>
            <a:off x="0" y="1"/>
            <a:ext cx="12192000" cy="98935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grands principes du système actuel</a:t>
            </a:r>
          </a:p>
        </p:txBody>
      </p:sp>
      <p:pic>
        <p:nvPicPr>
          <p:cNvPr id="12" name="Image 11">
            <a:extLst>
              <a:ext uri="{FF2B5EF4-FFF2-40B4-BE49-F238E27FC236}">
                <a16:creationId xmlns:a16="http://schemas.microsoft.com/office/drawing/2014/main" id="{65F575E9-51CB-428F-BC75-6911B63F7531}"/>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13" name="CustomShape 5">
            <a:extLst>
              <a:ext uri="{FF2B5EF4-FFF2-40B4-BE49-F238E27FC236}">
                <a16:creationId xmlns:a16="http://schemas.microsoft.com/office/drawing/2014/main" id="{26B93552-629D-7446-93B0-64B42ED4DEBE}"/>
              </a:ext>
            </a:extLst>
          </p:cNvPr>
          <p:cNvSpPr/>
          <p:nvPr/>
        </p:nvSpPr>
        <p:spPr>
          <a:xfrm>
            <a:off x="7182709" y="2546047"/>
            <a:ext cx="736600" cy="620713"/>
          </a:xfrm>
          <a:prstGeom prst="mathMultiply">
            <a:avLst>
              <a:gd name="adj1" fmla="val 23520"/>
            </a:avLst>
          </a:prstGeom>
          <a:solidFill>
            <a:schemeClr val="tx1">
              <a:lumMod val="75000"/>
              <a:lumOff val="25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4" name="CustomShape 4">
            <a:extLst>
              <a:ext uri="{FF2B5EF4-FFF2-40B4-BE49-F238E27FC236}">
                <a16:creationId xmlns:a16="http://schemas.microsoft.com/office/drawing/2014/main" id="{1C33787D-DEDF-314F-AA18-A92597019849}"/>
              </a:ext>
            </a:extLst>
          </p:cNvPr>
          <p:cNvSpPr/>
          <p:nvPr/>
        </p:nvSpPr>
        <p:spPr>
          <a:xfrm>
            <a:off x="8204272" y="1748971"/>
            <a:ext cx="2590800" cy="1037574"/>
          </a:xfrm>
          <a:prstGeom prst="flowChartProcess">
            <a:avLst/>
          </a:prstGeom>
          <a:solidFill>
            <a:schemeClr val="accent4">
              <a:lumMod val="60000"/>
              <a:lumOff val="40000"/>
            </a:schemeClr>
          </a:solidFill>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lstStyle/>
          <a:p>
            <a:pPr algn="ctr" fontAlgn="auto">
              <a:spcBef>
                <a:spcPts val="0"/>
              </a:spcBef>
              <a:spcAft>
                <a:spcPts val="0"/>
              </a:spcAft>
              <a:defRPr/>
            </a:pPr>
            <a:r>
              <a:rPr lang="fr-FR" sz="2800" spc="-1" dirty="0">
                <a:solidFill>
                  <a:srgbClr val="FFFFFF"/>
                </a:solidFill>
                <a:uFill>
                  <a:solidFill>
                    <a:srgbClr val="FFFFFF"/>
                  </a:solidFill>
                </a:uFill>
                <a:latin typeface="Arial" panose="020B0604020202020204" pitchFamily="34" charset="0"/>
                <a:cs typeface="Arial" panose="020B0604020202020204" pitchFamily="34" charset="0"/>
              </a:rPr>
              <a:t>Durée cotisée</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5" name="CustomShape 4">
            <a:extLst>
              <a:ext uri="{FF2B5EF4-FFF2-40B4-BE49-F238E27FC236}">
                <a16:creationId xmlns:a16="http://schemas.microsoft.com/office/drawing/2014/main" id="{A48DCB87-0480-2B4E-B79F-8EBE34882E63}"/>
              </a:ext>
            </a:extLst>
          </p:cNvPr>
          <p:cNvSpPr/>
          <p:nvPr/>
        </p:nvSpPr>
        <p:spPr>
          <a:xfrm>
            <a:off x="8216731" y="3025992"/>
            <a:ext cx="2590800" cy="943628"/>
          </a:xfrm>
          <a:prstGeom prst="flowChartProcess">
            <a:avLst/>
          </a:prstGeom>
          <a:solidFill>
            <a:schemeClr val="accent4">
              <a:lumMod val="60000"/>
              <a:lumOff val="40000"/>
            </a:schemeClr>
          </a:solidFill>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lstStyle/>
          <a:p>
            <a:pPr algn="ctr" fontAlgn="auto">
              <a:spcBef>
                <a:spcPts val="0"/>
              </a:spcBef>
              <a:spcAft>
                <a:spcPts val="0"/>
              </a:spcAft>
              <a:defRPr/>
            </a:pPr>
            <a:r>
              <a:rPr lang="fr-FR" sz="2800" spc="-1" dirty="0">
                <a:solidFill>
                  <a:srgbClr val="FFFFFF"/>
                </a:solidFill>
                <a:uFill>
                  <a:solidFill>
                    <a:srgbClr val="FFFFFF"/>
                  </a:solidFill>
                </a:uFill>
                <a:latin typeface="Arial" panose="020B0604020202020204" pitchFamily="34" charset="0"/>
                <a:cs typeface="Arial" panose="020B0604020202020204" pitchFamily="34" charset="0"/>
              </a:rPr>
              <a:t>Durée de référence</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p:txBody>
      </p:sp>
      <p:cxnSp>
        <p:nvCxnSpPr>
          <p:cNvPr id="4" name="Connecteur droit 3">
            <a:extLst>
              <a:ext uri="{FF2B5EF4-FFF2-40B4-BE49-F238E27FC236}">
                <a16:creationId xmlns:a16="http://schemas.microsoft.com/office/drawing/2014/main" id="{2545A864-679D-F84B-B7AA-12EF45C60A13}"/>
              </a:ext>
            </a:extLst>
          </p:cNvPr>
          <p:cNvCxnSpPr>
            <a:cxnSpLocks/>
          </p:cNvCxnSpPr>
          <p:nvPr/>
        </p:nvCxnSpPr>
        <p:spPr>
          <a:xfrm>
            <a:off x="8073561" y="2868795"/>
            <a:ext cx="2875406" cy="0"/>
          </a:xfrm>
          <a:prstGeom prst="line">
            <a:avLst/>
          </a:prstGeom>
          <a:ln w="698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87FA118C-052C-2F40-8514-8B3380BD6DD7}"/>
              </a:ext>
            </a:extLst>
          </p:cNvPr>
          <p:cNvSpPr txBox="1"/>
          <p:nvPr/>
        </p:nvSpPr>
        <p:spPr>
          <a:xfrm>
            <a:off x="2354521" y="6198477"/>
            <a:ext cx="6920414" cy="646331"/>
          </a:xfrm>
          <a:prstGeom prst="rect">
            <a:avLst/>
          </a:prstGeom>
          <a:noFill/>
        </p:spPr>
        <p:txBody>
          <a:bodyPr wrap="square" rtlCol="0">
            <a:spAutoFit/>
          </a:bodyPr>
          <a:lstStyle/>
          <a:p>
            <a:pPr algn="ctr"/>
            <a:r>
              <a:rPr lang="fr-FR" sz="3600" dirty="0"/>
              <a:t>Permet de se projeter à 5 ou 10 ans</a:t>
            </a:r>
          </a:p>
        </p:txBody>
      </p:sp>
    </p:spTree>
    <p:extLst>
      <p:ext uri="{BB962C8B-B14F-4D97-AF65-F5344CB8AC3E}">
        <p14:creationId xmlns:p14="http://schemas.microsoft.com/office/powerpoint/2010/main" val="1114292647"/>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additive="repl">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additive="repl">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additive="repl">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additive="repl">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additive="repl">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additive="repl">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additive="repl">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EC8FC-9C12-DD4B-B2BE-7B11914CF06F}"/>
              </a:ext>
            </a:extLst>
          </p:cNvPr>
          <p:cNvSpPr>
            <a:spLocks noGrp="1"/>
          </p:cNvSpPr>
          <p:nvPr>
            <p:ph type="title"/>
          </p:nvPr>
        </p:nvSpPr>
        <p:spPr/>
        <p:txBody>
          <a:bodyPr/>
          <a:lstStyle/>
          <a:p>
            <a:pPr algn="ctr"/>
            <a:r>
              <a:rPr lang="fr-FR" b="1" dirty="0">
                <a:solidFill>
                  <a:srgbClr val="C00000"/>
                </a:solidFill>
              </a:rPr>
              <a:t>Des pertes généralisées</a:t>
            </a:r>
          </a:p>
        </p:txBody>
      </p:sp>
      <p:pic>
        <p:nvPicPr>
          <p:cNvPr id="4" name="Image 3">
            <a:extLst>
              <a:ext uri="{FF2B5EF4-FFF2-40B4-BE49-F238E27FC236}">
                <a16:creationId xmlns:a16="http://schemas.microsoft.com/office/drawing/2014/main" id="{893BA12D-98B4-2349-AE31-7C1570E3FF67}"/>
              </a:ext>
            </a:extLst>
          </p:cNvPr>
          <p:cNvPicPr>
            <a:picLocks noChangeAspect="1"/>
          </p:cNvPicPr>
          <p:nvPr/>
        </p:nvPicPr>
        <p:blipFill>
          <a:blip r:embed="rId2"/>
          <a:stretch>
            <a:fillRect/>
          </a:stretch>
        </p:blipFill>
        <p:spPr>
          <a:xfrm>
            <a:off x="1838696" y="1690688"/>
            <a:ext cx="8514608" cy="4548679"/>
          </a:xfrm>
          <a:prstGeom prst="rect">
            <a:avLst/>
          </a:prstGeom>
        </p:spPr>
      </p:pic>
      <p:pic>
        <p:nvPicPr>
          <p:cNvPr id="7" name="Image 6">
            <a:extLst>
              <a:ext uri="{FF2B5EF4-FFF2-40B4-BE49-F238E27FC236}">
                <a16:creationId xmlns:a16="http://schemas.microsoft.com/office/drawing/2014/main" id="{0AA1D85B-3F6F-D04B-BC27-30674AF6560C}"/>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39956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EC8FC-9C12-DD4B-B2BE-7B11914CF06F}"/>
              </a:ext>
            </a:extLst>
          </p:cNvPr>
          <p:cNvSpPr>
            <a:spLocks noGrp="1"/>
          </p:cNvSpPr>
          <p:nvPr>
            <p:ph type="title"/>
          </p:nvPr>
        </p:nvSpPr>
        <p:spPr>
          <a:xfrm>
            <a:off x="814449" y="-157390"/>
            <a:ext cx="10515600" cy="1325563"/>
          </a:xfrm>
        </p:spPr>
        <p:txBody>
          <a:bodyPr/>
          <a:lstStyle/>
          <a:p>
            <a:pPr algn="ctr"/>
            <a:r>
              <a:rPr lang="fr-FR" b="1" dirty="0">
                <a:solidFill>
                  <a:srgbClr val="C00000"/>
                </a:solidFill>
              </a:rPr>
              <a:t>Des pertes généralisées</a:t>
            </a:r>
          </a:p>
        </p:txBody>
      </p:sp>
      <p:pic>
        <p:nvPicPr>
          <p:cNvPr id="5" name="Image 4">
            <a:extLst>
              <a:ext uri="{FF2B5EF4-FFF2-40B4-BE49-F238E27FC236}">
                <a16:creationId xmlns:a16="http://schemas.microsoft.com/office/drawing/2014/main" id="{CB811C88-486D-BC46-B618-FB39C6BF9191}"/>
              </a:ext>
            </a:extLst>
          </p:cNvPr>
          <p:cNvPicPr>
            <a:picLocks noChangeAspect="1"/>
          </p:cNvPicPr>
          <p:nvPr/>
        </p:nvPicPr>
        <p:blipFill>
          <a:blip r:embed="rId2"/>
          <a:stretch>
            <a:fillRect/>
          </a:stretch>
        </p:blipFill>
        <p:spPr>
          <a:xfrm>
            <a:off x="3189514" y="1069768"/>
            <a:ext cx="5538849" cy="5538849"/>
          </a:xfrm>
          <a:prstGeom prst="rect">
            <a:avLst/>
          </a:prstGeom>
        </p:spPr>
      </p:pic>
      <p:pic>
        <p:nvPicPr>
          <p:cNvPr id="6" name="Image 5">
            <a:extLst>
              <a:ext uri="{FF2B5EF4-FFF2-40B4-BE49-F238E27FC236}">
                <a16:creationId xmlns:a16="http://schemas.microsoft.com/office/drawing/2014/main" id="{4BB588D7-E26A-5348-B10E-2BC1C046E0A9}"/>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359386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EC8FC-9C12-DD4B-B2BE-7B11914CF06F}"/>
              </a:ext>
            </a:extLst>
          </p:cNvPr>
          <p:cNvSpPr>
            <a:spLocks noGrp="1"/>
          </p:cNvSpPr>
          <p:nvPr>
            <p:ph type="title"/>
          </p:nvPr>
        </p:nvSpPr>
        <p:spPr/>
        <p:txBody>
          <a:bodyPr/>
          <a:lstStyle/>
          <a:p>
            <a:pPr algn="ctr"/>
            <a:r>
              <a:rPr lang="fr-FR" b="1" dirty="0">
                <a:solidFill>
                  <a:srgbClr val="C00000"/>
                </a:solidFill>
              </a:rPr>
              <a:t>Des pertes généralisées</a:t>
            </a:r>
          </a:p>
        </p:txBody>
      </p:sp>
      <p:sp>
        <p:nvSpPr>
          <p:cNvPr id="5" name="Rectangle 7">
            <a:extLst>
              <a:ext uri="{FF2B5EF4-FFF2-40B4-BE49-F238E27FC236}">
                <a16:creationId xmlns:a16="http://schemas.microsoft.com/office/drawing/2014/main" id="{3F967B3A-F6B3-474B-811C-E949B07BB295}"/>
              </a:ext>
            </a:extLst>
          </p:cNvPr>
          <p:cNvSpPr/>
          <p:nvPr/>
        </p:nvSpPr>
        <p:spPr>
          <a:xfrm>
            <a:off x="838200" y="1690688"/>
            <a:ext cx="10775868" cy="3985899"/>
          </a:xfrm>
          <a:prstGeom prst="rect">
            <a:avLst/>
          </a:prstGeom>
          <a:noFill/>
          <a:ln cap="flat">
            <a:noFill/>
            <a:prstDash val="solid"/>
          </a:ln>
        </p:spPr>
        <p:txBody>
          <a:bodyPr wrap="square" lIns="91440" tIns="45720" rIns="91440" bIns="45720" anchor="t" anchorCtr="0" compatLnSpc="0">
            <a:spAutoFit/>
          </a:bodyPr>
          <a:lstStyle/>
          <a:p>
            <a:pPr marL="457200" marR="0" lvl="0" indent="-457200" algn="l" rtl="0" hangingPunct="0">
              <a:lnSpc>
                <a:spcPct val="100000"/>
              </a:lnSpc>
              <a:spcBef>
                <a:spcPts val="0"/>
              </a:spcBef>
              <a:spcAft>
                <a:spcPts val="601"/>
              </a:spcAft>
              <a:buSzPct val="100000"/>
              <a:buFont typeface="Arial" pitchFamily="34"/>
              <a:buChar char="•"/>
              <a:tabLst/>
            </a:pPr>
            <a:r>
              <a:rPr lang="en-US" sz="2600" b="1" i="0" u="none" strike="noStrike" kern="1200" cap="none" spc="0" baseline="0" dirty="0">
                <a:ln>
                  <a:noFill/>
                </a:ln>
                <a:solidFill>
                  <a:srgbClr val="000000"/>
                </a:solidFill>
                <a:latin typeface="Calibri" pitchFamily="18"/>
                <a:ea typeface="Calibri" pitchFamily="2"/>
                <a:cs typeface="Calibri" pitchFamily="2"/>
              </a:rPr>
              <a:t>Les </a:t>
            </a:r>
            <a:r>
              <a:rPr lang="en-US" sz="2600" b="1" i="0" u="none" strike="noStrike" kern="1200" cap="none" spc="0" baseline="0" dirty="0" err="1">
                <a:ln>
                  <a:noFill/>
                </a:ln>
                <a:solidFill>
                  <a:srgbClr val="000000"/>
                </a:solidFill>
                <a:latin typeface="Calibri" pitchFamily="18"/>
                <a:ea typeface="Calibri" pitchFamily="2"/>
                <a:cs typeface="Calibri" pitchFamily="2"/>
              </a:rPr>
              <a:t>ressources</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consacrées</a:t>
            </a:r>
            <a:r>
              <a:rPr lang="en-US" sz="2600" b="1" i="0" u="none" strike="noStrike" kern="1200" cap="none" spc="0" baseline="0" dirty="0">
                <a:ln>
                  <a:noFill/>
                </a:ln>
                <a:solidFill>
                  <a:srgbClr val="000000"/>
                </a:solidFill>
                <a:latin typeface="Calibri" pitchFamily="18"/>
                <a:ea typeface="Calibri" pitchFamily="2"/>
                <a:cs typeface="Calibri" pitchFamily="2"/>
              </a:rPr>
              <a:t> aux </a:t>
            </a:r>
            <a:r>
              <a:rPr lang="en-US" sz="2600" b="1" i="0" u="none" strike="noStrike" kern="1200" cap="none" spc="0" baseline="0" dirty="0" err="1">
                <a:ln>
                  <a:noFill/>
                </a:ln>
                <a:solidFill>
                  <a:srgbClr val="000000"/>
                </a:solidFill>
                <a:latin typeface="Calibri" pitchFamily="18"/>
                <a:ea typeface="Calibri" pitchFamily="2"/>
                <a:cs typeface="Calibri" pitchFamily="2"/>
              </a:rPr>
              <a:t>retraites</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seront</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plafonnées</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à</a:t>
            </a:r>
            <a:r>
              <a:rPr lang="en-US" sz="2600" b="1" i="0" u="none" strike="noStrike" kern="1200" cap="none" spc="0" baseline="0" dirty="0">
                <a:ln>
                  <a:noFill/>
                </a:ln>
                <a:solidFill>
                  <a:srgbClr val="000000"/>
                </a:solidFill>
                <a:latin typeface="Calibri" pitchFamily="18"/>
                <a:ea typeface="Calibri" pitchFamily="2"/>
                <a:cs typeface="Calibri" pitchFamily="2"/>
              </a:rPr>
              <a:t> 14% du PIB </a:t>
            </a:r>
            <a:r>
              <a:rPr lang="en-US" sz="2600" b="1" i="0" u="none" strike="noStrike" kern="1200" cap="none" spc="0" baseline="0" dirty="0" err="1">
                <a:ln>
                  <a:noFill/>
                </a:ln>
                <a:solidFill>
                  <a:srgbClr val="000000"/>
                </a:solidFill>
                <a:latin typeface="Calibri" pitchFamily="18"/>
                <a:ea typeface="Calibri" pitchFamily="2"/>
                <a:cs typeface="Calibri" pitchFamily="2"/>
              </a:rPr>
              <a:t>comme</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aujourd’hui</a:t>
            </a:r>
            <a:r>
              <a:rPr lang="en-US" sz="2600" b="1" i="0" u="none" strike="noStrike" kern="1200" cap="none" spc="0" baseline="0" dirty="0">
                <a:ln>
                  <a:noFill/>
                </a:ln>
                <a:solidFill>
                  <a:srgbClr val="000000"/>
                </a:solidFill>
                <a:latin typeface="Calibri" pitchFamily="18"/>
                <a:ea typeface="Calibri" pitchFamily="2"/>
                <a:cs typeface="Calibri" pitchFamily="2"/>
              </a:rPr>
              <a:t>.</a:t>
            </a:r>
          </a:p>
          <a:p>
            <a:pPr marL="457200" marR="0" lvl="0" indent="-457200" algn="l" rtl="0" hangingPunct="0">
              <a:lnSpc>
                <a:spcPct val="100000"/>
              </a:lnSpc>
              <a:spcBef>
                <a:spcPts val="0"/>
              </a:spcBef>
              <a:spcAft>
                <a:spcPts val="601"/>
              </a:spcAft>
              <a:buSzPct val="100000"/>
              <a:buFont typeface="Arial" pitchFamily="34"/>
              <a:buChar char="•"/>
              <a:tabLst/>
            </a:pPr>
            <a:r>
              <a:rPr lang="en-US" sz="2600" b="1" i="0" u="none" strike="noStrike" kern="1200" cap="none" spc="0" baseline="0" dirty="0" err="1">
                <a:ln>
                  <a:noFill/>
                </a:ln>
                <a:solidFill>
                  <a:srgbClr val="000000"/>
                </a:solidFill>
                <a:latin typeface="Calibri" pitchFamily="18"/>
                <a:ea typeface="Calibri" pitchFamily="2"/>
                <a:cs typeface="Calibri" pitchFamily="2"/>
              </a:rPr>
              <a:t>Mais</a:t>
            </a:r>
            <a:r>
              <a:rPr lang="en-US" sz="2600" b="1" i="0" u="none" strike="noStrike" kern="1200" cap="none" spc="0" baseline="0" dirty="0">
                <a:ln>
                  <a:noFill/>
                </a:ln>
                <a:solidFill>
                  <a:srgbClr val="000000"/>
                </a:solidFill>
                <a:latin typeface="Calibri" pitchFamily="18"/>
                <a:ea typeface="Calibri" pitchFamily="2"/>
                <a:cs typeface="Calibri" pitchFamily="2"/>
              </a:rPr>
              <a:t> on attend + </a:t>
            </a:r>
            <a:r>
              <a:rPr lang="en-US" sz="2600" b="1" dirty="0">
                <a:solidFill>
                  <a:srgbClr val="000000"/>
                </a:solidFill>
                <a:latin typeface="Calibri" pitchFamily="18"/>
                <a:ea typeface="Calibri" pitchFamily="2"/>
                <a:cs typeface="Calibri" pitchFamily="2"/>
              </a:rPr>
              <a:t>27</a:t>
            </a:r>
            <a:r>
              <a:rPr lang="en-US" sz="2600" b="1" i="0" u="none" strike="noStrike" kern="1200" cap="none" spc="0" baseline="0" dirty="0">
                <a:ln>
                  <a:noFill/>
                </a:ln>
                <a:solidFill>
                  <a:srgbClr val="000000"/>
                </a:solidFill>
                <a:latin typeface="Calibri" pitchFamily="18"/>
                <a:ea typeface="Calibri" pitchFamily="2"/>
                <a:cs typeface="Calibri" pitchFamily="2"/>
              </a:rPr>
              <a:t>% de </a:t>
            </a:r>
            <a:r>
              <a:rPr lang="en-US" sz="2600" b="1" i="0" u="none" strike="noStrike" kern="1200" cap="none" spc="0" baseline="0" dirty="0" err="1">
                <a:ln>
                  <a:noFill/>
                </a:ln>
                <a:solidFill>
                  <a:srgbClr val="000000"/>
                </a:solidFill>
                <a:latin typeface="Calibri" pitchFamily="18"/>
                <a:ea typeface="Calibri" pitchFamily="2"/>
                <a:cs typeface="Calibri" pitchFamily="2"/>
              </a:rPr>
              <a:t>retraités</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en</a:t>
            </a:r>
            <a:r>
              <a:rPr lang="en-US" sz="2600" b="1" i="0" u="none" strike="noStrike" kern="1200" cap="none" spc="0" baseline="0" dirty="0">
                <a:ln>
                  <a:noFill/>
                </a:ln>
                <a:solidFill>
                  <a:srgbClr val="000000"/>
                </a:solidFill>
                <a:latin typeface="Calibri" pitchFamily="18"/>
                <a:ea typeface="Calibri" pitchFamily="2"/>
                <a:cs typeface="Calibri" pitchFamily="2"/>
              </a:rPr>
              <a:t> 2050.</a:t>
            </a:r>
          </a:p>
          <a:p>
            <a:pPr marL="457200" marR="0" lvl="0" indent="-457200" algn="l" rtl="0" hangingPunct="0">
              <a:lnSpc>
                <a:spcPct val="100000"/>
              </a:lnSpc>
              <a:spcBef>
                <a:spcPts val="0"/>
              </a:spcBef>
              <a:spcAft>
                <a:spcPts val="601"/>
              </a:spcAft>
              <a:buSzPct val="100000"/>
              <a:buFont typeface="Arial" pitchFamily="34"/>
              <a:buChar char="•"/>
              <a:tabLst/>
            </a:pPr>
            <a:r>
              <a:rPr lang="en-US" sz="2600" b="1" i="0" u="none" strike="noStrike" kern="1200" cap="none" spc="0" baseline="0" dirty="0">
                <a:ln>
                  <a:noFill/>
                </a:ln>
                <a:solidFill>
                  <a:srgbClr val="000000"/>
                </a:solidFill>
                <a:latin typeface="Calibri" pitchFamily="18"/>
                <a:ea typeface="Calibri" pitchFamily="2"/>
                <a:cs typeface="Calibri" pitchFamily="2"/>
              </a:rPr>
              <a:t>La variation de la </a:t>
            </a:r>
            <a:r>
              <a:rPr lang="en-US" sz="2600" b="1" i="0" u="none" strike="noStrike" kern="1200" cap="none" spc="0" baseline="0" dirty="0" err="1">
                <a:ln>
                  <a:noFill/>
                </a:ln>
                <a:solidFill>
                  <a:srgbClr val="000000"/>
                </a:solidFill>
                <a:latin typeface="Calibri" pitchFamily="18"/>
                <a:ea typeface="Calibri" pitchFamily="2"/>
                <a:cs typeface="Calibri" pitchFamily="2"/>
              </a:rPr>
              <a:t>valeur</a:t>
            </a:r>
            <a:r>
              <a:rPr lang="en-US" sz="2600" b="1" i="0" u="none" strike="noStrike" kern="1200" cap="none" spc="0" baseline="0" dirty="0">
                <a:ln>
                  <a:noFill/>
                </a:ln>
                <a:solidFill>
                  <a:srgbClr val="000000"/>
                </a:solidFill>
                <a:latin typeface="Calibri" pitchFamily="18"/>
                <a:ea typeface="Calibri" pitchFamily="2"/>
                <a:cs typeface="Calibri" pitchFamily="2"/>
              </a:rPr>
              <a:t> de service </a:t>
            </a:r>
            <a:r>
              <a:rPr lang="en-US" sz="2600" i="0" u="none" strike="noStrike" kern="1200" cap="none" spc="0" baseline="0" dirty="0">
                <a:ln>
                  <a:noFill/>
                </a:ln>
                <a:solidFill>
                  <a:srgbClr val="000000"/>
                </a:solidFill>
                <a:latin typeface="Calibri" pitchFamily="18"/>
                <a:ea typeface="Calibri" pitchFamily="2"/>
                <a:cs typeface="Calibri" pitchFamily="2"/>
              </a:rPr>
              <a:t>du point (les 0,55 €) </a:t>
            </a:r>
            <a:r>
              <a:rPr lang="en-US" sz="2600" i="0" u="none" strike="noStrike" kern="1200" cap="none" spc="0" baseline="0" dirty="0" err="1">
                <a:ln>
                  <a:noFill/>
                </a:ln>
                <a:solidFill>
                  <a:srgbClr val="000000"/>
                </a:solidFill>
                <a:latin typeface="Calibri" pitchFamily="18"/>
                <a:ea typeface="Calibri" pitchFamily="2"/>
                <a:cs typeface="Calibri" pitchFamily="2"/>
              </a:rPr>
              <a:t>chaque</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année</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permettra</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d’équilibrer</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automatiquement</a:t>
            </a:r>
            <a:r>
              <a:rPr lang="en-US" sz="2600" i="0" u="none" strike="noStrike" kern="1200" cap="none" spc="0" baseline="0" dirty="0">
                <a:ln>
                  <a:noFill/>
                </a:ln>
                <a:solidFill>
                  <a:srgbClr val="000000"/>
                </a:solidFill>
                <a:latin typeface="Calibri" pitchFamily="18"/>
                <a:ea typeface="Calibri" pitchFamily="2"/>
                <a:cs typeface="Calibri" pitchFamily="2"/>
              </a:rPr>
              <a:t> le </a:t>
            </a:r>
            <a:r>
              <a:rPr lang="en-US" sz="2600" i="0" u="none" strike="noStrike" kern="1200" cap="none" spc="0" baseline="0" dirty="0" err="1">
                <a:ln>
                  <a:noFill/>
                </a:ln>
                <a:solidFill>
                  <a:srgbClr val="000000"/>
                </a:solidFill>
                <a:latin typeface="Calibri" pitchFamily="18"/>
                <a:ea typeface="Calibri" pitchFamily="2"/>
                <a:cs typeface="Calibri" pitchFamily="2"/>
              </a:rPr>
              <a:t>système</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a:ln>
                  <a:noFill/>
                </a:ln>
                <a:solidFill>
                  <a:srgbClr val="000000"/>
                </a:solidFill>
                <a:latin typeface="Calibri" pitchFamily="18"/>
                <a:ea typeface="Calibri" pitchFamily="2"/>
                <a:cs typeface="Calibri" pitchFamily="2"/>
              </a:rPr>
              <a:t>La </a:t>
            </a:r>
            <a:r>
              <a:rPr lang="en-US" sz="2600" b="1" i="0" u="none" strike="noStrike" kern="1200" cap="none" spc="0" baseline="0" dirty="0" err="1">
                <a:ln>
                  <a:noFill/>
                </a:ln>
                <a:solidFill>
                  <a:srgbClr val="000000"/>
                </a:solidFill>
                <a:latin typeface="Calibri" pitchFamily="18"/>
                <a:ea typeface="Calibri" pitchFamily="2"/>
                <a:cs typeface="Calibri" pitchFamily="2"/>
              </a:rPr>
              <a:t>valeur</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d’achat</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peut</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aussi</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évoluer</a:t>
            </a:r>
            <a:r>
              <a:rPr lang="en-US" sz="2600" i="0" u="none" strike="noStrike" kern="1200" cap="none" spc="0" baseline="0" dirty="0">
                <a:ln>
                  <a:noFill/>
                </a:ln>
                <a:solidFill>
                  <a:srgbClr val="000000"/>
                </a:solidFill>
                <a:latin typeface="Calibri" pitchFamily="18"/>
                <a:ea typeface="Calibri" pitchFamily="2"/>
                <a:cs typeface="Calibri" pitchFamily="2"/>
              </a:rPr>
              <a:t>,</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comme</a:t>
            </a:r>
            <a:r>
              <a:rPr lang="en-US" sz="2600" i="0" u="none" strike="noStrike" kern="1200" cap="none" spc="0" baseline="0" dirty="0">
                <a:ln>
                  <a:noFill/>
                </a:ln>
                <a:solidFill>
                  <a:srgbClr val="000000"/>
                </a:solidFill>
                <a:latin typeface="Calibri" pitchFamily="18"/>
                <a:ea typeface="Calibri" pitchFamily="2"/>
                <a:cs typeface="Calibri" pitchFamily="2"/>
              </a:rPr>
              <a:t> le mode </a:t>
            </a:r>
            <a:r>
              <a:rPr lang="en-US" sz="2600" b="1" i="0" u="none" strike="noStrike" kern="1200" cap="none" spc="0" baseline="0" dirty="0" err="1">
                <a:ln>
                  <a:noFill/>
                </a:ln>
                <a:solidFill>
                  <a:srgbClr val="000000"/>
                </a:solidFill>
                <a:latin typeface="Calibri" pitchFamily="18"/>
                <a:ea typeface="Calibri" pitchFamily="2"/>
                <a:cs typeface="Calibri" pitchFamily="2"/>
              </a:rPr>
              <a:t>d’indexation</a:t>
            </a:r>
            <a:r>
              <a:rPr lang="en-US" sz="2600" b="1" i="0" u="none" strike="noStrike" kern="1200" cap="none" spc="0" baseline="0" dirty="0">
                <a:ln>
                  <a:noFill/>
                </a:ln>
                <a:solidFill>
                  <a:srgbClr val="000000"/>
                </a:solidFill>
                <a:latin typeface="Calibri" pitchFamily="18"/>
                <a:ea typeface="Calibri" pitchFamily="2"/>
                <a:cs typeface="Calibri" pitchFamily="2"/>
              </a:rPr>
              <a:t> des pensions.</a:t>
            </a:r>
          </a:p>
          <a:p>
            <a:pPr marL="457200" marR="0" lvl="0" indent="-457200" algn="l" rtl="0" hangingPunct="0">
              <a:lnSpc>
                <a:spcPct val="100000"/>
              </a:lnSpc>
              <a:spcBef>
                <a:spcPts val="0"/>
              </a:spcBef>
              <a:spcAft>
                <a:spcPts val="601"/>
              </a:spcAft>
              <a:buSzPct val="100000"/>
              <a:buFont typeface="Arial" pitchFamily="34"/>
              <a:buChar char="•"/>
              <a:tabLst/>
            </a:pPr>
            <a:r>
              <a:rPr lang="en-US" sz="2600" b="1" i="0" u="none" strike="noStrike" kern="1200" cap="none" spc="0" baseline="0" dirty="0">
                <a:ln>
                  <a:noFill/>
                </a:ln>
                <a:solidFill>
                  <a:srgbClr val="000000"/>
                </a:solidFill>
                <a:latin typeface="Calibri" pitchFamily="18"/>
                <a:ea typeface="Calibri" pitchFamily="2"/>
                <a:cs typeface="Calibri" pitchFamily="2"/>
              </a:rPr>
              <a:t>Les pensions </a:t>
            </a:r>
            <a:r>
              <a:rPr lang="en-US" sz="2600" b="1" i="0" u="none" strike="noStrike" kern="1200" cap="none" spc="0" baseline="0" dirty="0" err="1">
                <a:ln>
                  <a:noFill/>
                </a:ln>
                <a:solidFill>
                  <a:srgbClr val="000000"/>
                </a:solidFill>
                <a:latin typeface="Calibri" pitchFamily="18"/>
                <a:ea typeface="Calibri" pitchFamily="2"/>
                <a:cs typeface="Calibri" pitchFamily="2"/>
              </a:rPr>
              <a:t>vont</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donc</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baisser</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sauf</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à</a:t>
            </a:r>
            <a:r>
              <a:rPr lang="en-US" sz="2600" i="0" u="none" strike="noStrike" kern="1200" cap="none" spc="0" baseline="0" dirty="0">
                <a:ln>
                  <a:noFill/>
                </a:ln>
                <a:solidFill>
                  <a:srgbClr val="000000"/>
                </a:solidFill>
                <a:latin typeface="Calibri" pitchFamily="18"/>
                <a:ea typeface="Calibri" pitchFamily="2"/>
                <a:cs typeface="Calibri" pitchFamily="2"/>
              </a:rPr>
              <a:t> </a:t>
            </a:r>
            <a:r>
              <a:rPr lang="en-US" sz="2600" i="0" u="none" strike="noStrike" kern="1200" cap="none" spc="0" baseline="0" dirty="0" err="1">
                <a:ln>
                  <a:noFill/>
                </a:ln>
                <a:solidFill>
                  <a:srgbClr val="000000"/>
                </a:solidFill>
                <a:latin typeface="Calibri" pitchFamily="18"/>
                <a:ea typeface="Calibri" pitchFamily="2"/>
                <a:cs typeface="Calibri" pitchFamily="2"/>
              </a:rPr>
              <a:t>prendre</a:t>
            </a:r>
            <a:r>
              <a:rPr lang="en-US" sz="2600" i="0" u="none" strike="noStrike" kern="1200" cap="none" spc="0" baseline="0" dirty="0">
                <a:ln>
                  <a:noFill/>
                </a:ln>
                <a:solidFill>
                  <a:srgbClr val="000000"/>
                </a:solidFill>
                <a:latin typeface="Calibri" pitchFamily="18"/>
                <a:ea typeface="Calibri" pitchFamily="2"/>
                <a:cs typeface="Calibri" pitchFamily="2"/>
              </a:rPr>
              <a:t>, pour </a:t>
            </a:r>
            <a:r>
              <a:rPr lang="en-US" sz="2600" i="0" u="none" strike="noStrike" kern="1200" cap="none" spc="0" baseline="0" dirty="0" err="1">
                <a:ln>
                  <a:noFill/>
                </a:ln>
                <a:solidFill>
                  <a:srgbClr val="000000"/>
                </a:solidFill>
                <a:latin typeface="Calibri" pitchFamily="18"/>
                <a:ea typeface="Calibri" pitchFamily="2"/>
                <a:cs typeface="Calibri" pitchFamily="2"/>
              </a:rPr>
              <a:t>ceux</a:t>
            </a:r>
            <a:r>
              <a:rPr lang="en-US" sz="2600" i="0" u="none" strike="noStrike" kern="1200" cap="none" spc="0" baseline="0" dirty="0">
                <a:ln>
                  <a:noFill/>
                </a:ln>
                <a:solidFill>
                  <a:srgbClr val="000000"/>
                </a:solidFill>
                <a:latin typeface="Calibri" pitchFamily="18"/>
                <a:ea typeface="Calibri" pitchFamily="2"/>
                <a:cs typeface="Calibri" pitchFamily="2"/>
              </a:rPr>
              <a:t> qui le </a:t>
            </a:r>
            <a:r>
              <a:rPr lang="en-US" sz="2600" i="0" u="none" strike="noStrike" kern="1200" cap="none" spc="0" baseline="0" dirty="0" err="1">
                <a:ln>
                  <a:noFill/>
                </a:ln>
                <a:solidFill>
                  <a:srgbClr val="000000"/>
                </a:solidFill>
                <a:latin typeface="Calibri" pitchFamily="18"/>
                <a:ea typeface="Calibri" pitchFamily="2"/>
                <a:cs typeface="Calibri" pitchFamily="2"/>
              </a:rPr>
              <a:t>peuvent</a:t>
            </a:r>
            <a:r>
              <a:rPr lang="en-US" sz="2600" dirty="0">
                <a:solidFill>
                  <a:srgbClr val="000000"/>
                </a:solidFill>
                <a:latin typeface="Calibri" pitchFamily="18"/>
                <a:ea typeface="Calibri" pitchFamily="2"/>
                <a:cs typeface="Calibri" pitchFamily="2"/>
              </a:rPr>
              <a:t>,</a:t>
            </a:r>
            <a:r>
              <a:rPr lang="en-US" sz="2600" i="0" u="none" strike="noStrike" kern="1200" cap="none" spc="0" baseline="0" dirty="0">
                <a:ln>
                  <a:noFill/>
                </a:ln>
                <a:solidFill>
                  <a:srgbClr val="000000"/>
                </a:solidFill>
                <a:latin typeface="Calibri" pitchFamily="18"/>
                <a:ea typeface="Calibri" pitchFamily="2"/>
                <a:cs typeface="Calibri" pitchFamily="2"/>
              </a:rPr>
              <a:t> des assurances </a:t>
            </a:r>
            <a:r>
              <a:rPr lang="en-US" sz="2600" i="0" u="none" strike="noStrike" kern="1200" cap="none" spc="0" baseline="0" dirty="0" err="1">
                <a:ln>
                  <a:noFill/>
                </a:ln>
                <a:solidFill>
                  <a:srgbClr val="000000"/>
                </a:solidFill>
                <a:latin typeface="Calibri" pitchFamily="18"/>
                <a:ea typeface="Calibri" pitchFamily="2"/>
                <a:cs typeface="Calibri" pitchFamily="2"/>
              </a:rPr>
              <a:t>individuelles</a:t>
            </a:r>
            <a:r>
              <a:rPr lang="en-US" sz="2600" i="0" u="none" strike="noStrike" kern="1200" cap="none" spc="0" baseline="0" dirty="0">
                <a:ln>
                  <a:noFill/>
                </a:ln>
                <a:solidFill>
                  <a:srgbClr val="000000"/>
                </a:solidFill>
                <a:latin typeface="Calibri" pitchFamily="18"/>
                <a:ea typeface="Calibri" pitchFamily="2"/>
                <a:cs typeface="Calibri" pitchFamily="2"/>
              </a:rPr>
              <a:t> et </a:t>
            </a:r>
            <a:r>
              <a:rPr lang="en-US" sz="2600" i="0" u="none" strike="noStrike" kern="1200" cap="none" spc="0" baseline="0" dirty="0" err="1">
                <a:ln>
                  <a:noFill/>
                </a:ln>
                <a:solidFill>
                  <a:srgbClr val="000000"/>
                </a:solidFill>
                <a:latin typeface="Calibri" pitchFamily="18"/>
                <a:ea typeface="Calibri" pitchFamily="2"/>
                <a:cs typeface="Calibri" pitchFamily="2"/>
              </a:rPr>
              <a:t>privées</a:t>
            </a:r>
            <a:r>
              <a:rPr lang="en-US" sz="2600" b="1" i="0" u="none" strike="noStrike" kern="1200" cap="none" spc="0" baseline="0" dirty="0">
                <a:ln>
                  <a:noFill/>
                </a:ln>
                <a:solidFill>
                  <a:srgbClr val="000000"/>
                </a:solidFill>
                <a:latin typeface="Calibri" pitchFamily="18"/>
                <a:ea typeface="Calibri" pitchFamily="2"/>
                <a:cs typeface="Calibri" pitchFamily="2"/>
              </a:rPr>
              <a:t>. Macron </a:t>
            </a:r>
            <a:r>
              <a:rPr lang="en-US" sz="2600" b="1" i="0" u="none" strike="noStrike" kern="1200" cap="none" spc="0" baseline="0" dirty="0" err="1">
                <a:ln>
                  <a:noFill/>
                </a:ln>
                <a:solidFill>
                  <a:srgbClr val="000000"/>
                </a:solidFill>
                <a:latin typeface="Calibri" pitchFamily="18"/>
                <a:ea typeface="Calibri" pitchFamily="2"/>
                <a:cs typeface="Calibri" pitchFamily="2"/>
              </a:rPr>
              <a:t>serait</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en</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passe</a:t>
            </a:r>
            <a:r>
              <a:rPr lang="en-US" sz="2600" b="1" i="0" u="none" strike="noStrike" kern="1200" cap="none" spc="0" baseline="0" dirty="0">
                <a:ln>
                  <a:noFill/>
                </a:ln>
                <a:solidFill>
                  <a:srgbClr val="000000"/>
                </a:solidFill>
                <a:latin typeface="Calibri" pitchFamily="18"/>
                <a:ea typeface="Calibri" pitchFamily="2"/>
                <a:cs typeface="Calibri" pitchFamily="2"/>
              </a:rPr>
              <a:t> de </a:t>
            </a:r>
            <a:r>
              <a:rPr lang="en-US" sz="2600" b="1" i="0" u="none" strike="noStrike" kern="1200" cap="none" spc="0" baseline="0" dirty="0" err="1">
                <a:ln>
                  <a:noFill/>
                </a:ln>
                <a:solidFill>
                  <a:srgbClr val="000000"/>
                </a:solidFill>
                <a:latin typeface="Calibri" pitchFamily="18"/>
                <a:ea typeface="Calibri" pitchFamily="2"/>
                <a:cs typeface="Calibri" pitchFamily="2"/>
              </a:rPr>
              <a:t>réussir</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ce</a:t>
            </a:r>
            <a:r>
              <a:rPr lang="en-US" sz="2600" b="1" i="0" u="none" strike="noStrike" kern="1200" cap="none" spc="0" baseline="0" dirty="0">
                <a:ln>
                  <a:noFill/>
                </a:ln>
                <a:solidFill>
                  <a:srgbClr val="000000"/>
                </a:solidFill>
                <a:latin typeface="Calibri" pitchFamily="18"/>
                <a:ea typeface="Calibri" pitchFamily="2"/>
                <a:cs typeface="Calibri" pitchFamily="2"/>
              </a:rPr>
              <a:t> que les </a:t>
            </a:r>
            <a:r>
              <a:rPr lang="en-US" sz="2600" b="1" i="0" u="none" strike="noStrike" kern="1200" cap="none" spc="0" baseline="0" dirty="0" err="1">
                <a:ln>
                  <a:noFill/>
                </a:ln>
                <a:solidFill>
                  <a:srgbClr val="000000"/>
                </a:solidFill>
                <a:latin typeface="Calibri" pitchFamily="18"/>
                <a:ea typeface="Calibri" pitchFamily="2"/>
                <a:cs typeface="Calibri" pitchFamily="2"/>
              </a:rPr>
              <a:t>libéraux</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n’ont</a:t>
            </a:r>
            <a:r>
              <a:rPr lang="en-US" sz="2600" b="1" i="0" u="none" strike="noStrike" kern="1200" cap="none" spc="0" baseline="0" dirty="0">
                <a:ln>
                  <a:noFill/>
                </a:ln>
                <a:solidFill>
                  <a:srgbClr val="000000"/>
                </a:solidFill>
                <a:latin typeface="Calibri" pitchFamily="18"/>
                <a:ea typeface="Calibri" pitchFamily="2"/>
                <a:cs typeface="Calibri" pitchFamily="2"/>
              </a:rPr>
              <a:t> pas </a:t>
            </a:r>
            <a:r>
              <a:rPr lang="en-US" sz="2600" b="1" i="0" u="none" strike="noStrike" kern="1200" cap="none" spc="0" baseline="0" dirty="0" err="1">
                <a:ln>
                  <a:noFill/>
                </a:ln>
                <a:solidFill>
                  <a:srgbClr val="000000"/>
                </a:solidFill>
                <a:latin typeface="Calibri" pitchFamily="18"/>
                <a:ea typeface="Calibri" pitchFamily="2"/>
                <a:cs typeface="Calibri" pitchFamily="2"/>
              </a:rPr>
              <a:t>réussi</a:t>
            </a:r>
            <a:r>
              <a:rPr lang="en-US" sz="2600" b="1" i="0" u="none" strike="noStrike" kern="1200" cap="none" spc="0" baseline="0" dirty="0">
                <a:ln>
                  <a:noFill/>
                </a:ln>
                <a:solidFill>
                  <a:srgbClr val="000000"/>
                </a:solidFill>
                <a:latin typeface="Calibri" pitchFamily="18"/>
                <a:ea typeface="Calibri" pitchFamily="2"/>
                <a:cs typeface="Calibri" pitchFamily="2"/>
              </a:rPr>
              <a:t> </a:t>
            </a:r>
            <a:r>
              <a:rPr lang="en-US" sz="2600" b="1" i="0" u="none" strike="noStrike" kern="1200" cap="none" spc="0" baseline="0" dirty="0" err="1">
                <a:ln>
                  <a:noFill/>
                </a:ln>
                <a:solidFill>
                  <a:srgbClr val="000000"/>
                </a:solidFill>
                <a:latin typeface="Calibri" pitchFamily="18"/>
                <a:ea typeface="Calibri" pitchFamily="2"/>
                <a:cs typeface="Calibri" pitchFamily="2"/>
              </a:rPr>
              <a:t>à</a:t>
            </a:r>
            <a:r>
              <a:rPr lang="en-US" sz="2600" b="1" i="0" u="none" strike="noStrike" kern="1200" cap="none" spc="0" baseline="0" dirty="0">
                <a:ln>
                  <a:noFill/>
                </a:ln>
                <a:solidFill>
                  <a:srgbClr val="000000"/>
                </a:solidFill>
                <a:latin typeface="Calibri" pitchFamily="18"/>
                <a:ea typeface="Calibri" pitchFamily="2"/>
                <a:cs typeface="Calibri" pitchFamily="2"/>
              </a:rPr>
              <a:t> faire </a:t>
            </a:r>
            <a:r>
              <a:rPr lang="en-US" sz="2600" b="1" i="0" u="none" strike="noStrike" kern="1200" cap="none" spc="0" baseline="0" dirty="0" err="1">
                <a:ln>
                  <a:noFill/>
                </a:ln>
                <a:solidFill>
                  <a:srgbClr val="000000"/>
                </a:solidFill>
                <a:latin typeface="Calibri" pitchFamily="18"/>
                <a:ea typeface="Calibri" pitchFamily="2"/>
                <a:cs typeface="Calibri" pitchFamily="2"/>
              </a:rPr>
              <a:t>depuis</a:t>
            </a:r>
            <a:r>
              <a:rPr lang="en-US" sz="2600" b="1" i="0" u="none" strike="noStrike" kern="1200" cap="none" spc="0" baseline="0" dirty="0">
                <a:ln>
                  <a:noFill/>
                </a:ln>
                <a:solidFill>
                  <a:srgbClr val="000000"/>
                </a:solidFill>
                <a:latin typeface="Calibri" pitchFamily="18"/>
                <a:ea typeface="Calibri" pitchFamily="2"/>
                <a:cs typeface="Calibri" pitchFamily="2"/>
              </a:rPr>
              <a:t> 25 </a:t>
            </a:r>
            <a:r>
              <a:rPr lang="en-US" sz="2600" b="1" i="0" u="none" strike="noStrike" kern="1200" cap="none" spc="0" baseline="0" dirty="0" err="1">
                <a:ln>
                  <a:noFill/>
                </a:ln>
                <a:solidFill>
                  <a:srgbClr val="000000"/>
                </a:solidFill>
                <a:latin typeface="Calibri" pitchFamily="18"/>
                <a:ea typeface="Calibri" pitchFamily="2"/>
                <a:cs typeface="Calibri" pitchFamily="2"/>
              </a:rPr>
              <a:t>ans</a:t>
            </a:r>
            <a:r>
              <a:rPr lang="en-US" sz="2600" b="1" i="0" u="none" strike="noStrike" kern="1200" cap="none" spc="0" baseline="0" dirty="0">
                <a:ln>
                  <a:noFill/>
                </a:ln>
                <a:solidFill>
                  <a:srgbClr val="000000"/>
                </a:solidFill>
                <a:latin typeface="Calibri" pitchFamily="18"/>
                <a:ea typeface="Calibri" pitchFamily="2"/>
                <a:cs typeface="Calibri" pitchFamily="2"/>
              </a:rPr>
              <a:t> !</a:t>
            </a:r>
          </a:p>
        </p:txBody>
      </p:sp>
      <p:pic>
        <p:nvPicPr>
          <p:cNvPr id="6" name="Image 5">
            <a:extLst>
              <a:ext uri="{FF2B5EF4-FFF2-40B4-BE49-F238E27FC236}">
                <a16:creationId xmlns:a16="http://schemas.microsoft.com/office/drawing/2014/main" id="{E7A819FE-4A95-424B-A29F-84CDE4392BAA}"/>
              </a:ext>
            </a:extLst>
          </p:cNvPr>
          <p:cNvPicPr>
            <a:picLocks noChangeAspect="1"/>
          </p:cNvPicPr>
          <p:nvPr/>
        </p:nvPicPr>
        <p:blipFill>
          <a:blip r:embed="rId2"/>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483352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type="body" idx="1"/>
          </p:nvPr>
        </p:nvSpPr>
        <p:spPr>
          <a:xfrm>
            <a:off x="457200" y="836712"/>
            <a:ext cx="11111408" cy="5472608"/>
          </a:xfrm>
        </p:spPr>
        <p:txBody>
          <a:bodyPr>
            <a:normAutofit/>
          </a:bodyPr>
          <a:lstStyle/>
          <a:p>
            <a:pPr marL="0" indent="0" algn="just">
              <a:spcBef>
                <a:spcPts val="600"/>
              </a:spcBef>
              <a:spcAft>
                <a:spcPts val="300"/>
              </a:spcAft>
              <a:buNone/>
            </a:pPr>
            <a:r>
              <a:rPr lang="fr-FR" sz="2400" dirty="0"/>
              <a:t>La réforme s’appliquerait aux personnes qui sont à plus de cinq ans de l’âge de départ en retraite au moment du vote de la loi</a:t>
            </a:r>
          </a:p>
          <a:p>
            <a:pPr marL="0" indent="0" algn="just">
              <a:spcBef>
                <a:spcPts val="600"/>
              </a:spcBef>
              <a:spcAft>
                <a:spcPts val="300"/>
              </a:spcAft>
              <a:buNone/>
            </a:pPr>
            <a:endParaRPr lang="fr-FR" sz="2000" dirty="0"/>
          </a:p>
          <a:p>
            <a:pPr algn="just">
              <a:spcBef>
                <a:spcPts val="600"/>
              </a:spcBef>
              <a:spcAft>
                <a:spcPts val="300"/>
              </a:spcAft>
            </a:pPr>
            <a:endParaRPr lang="fr-FR" sz="1800" dirty="0"/>
          </a:p>
          <a:p>
            <a:pPr algn="just">
              <a:spcBef>
                <a:spcPts val="600"/>
              </a:spcBef>
              <a:spcAft>
                <a:spcPts val="300"/>
              </a:spcAft>
            </a:pPr>
            <a:endParaRPr lang="fr-FR" sz="1800" dirty="0"/>
          </a:p>
          <a:p>
            <a:pPr algn="just">
              <a:spcBef>
                <a:spcPts val="600"/>
              </a:spcBef>
              <a:spcAft>
                <a:spcPts val="300"/>
              </a:spcAft>
            </a:pPr>
            <a:endParaRPr lang="fr-FR" sz="1800" dirty="0"/>
          </a:p>
          <a:p>
            <a:pPr marL="457200" lvl="1" algn="just">
              <a:spcBef>
                <a:spcPts val="600"/>
              </a:spcBef>
              <a:spcAft>
                <a:spcPts val="300"/>
              </a:spcAft>
            </a:pPr>
            <a:r>
              <a:rPr lang="fr-FR" sz="1800" b="1" dirty="0"/>
              <a:t>Pour les personnes qui partent à l'âge légal ou après (62 ans) :</a:t>
            </a:r>
            <a:endParaRPr lang="fr-FR" sz="1800" dirty="0"/>
          </a:p>
          <a:p>
            <a:pPr marL="914400" lvl="3" indent="-285750" algn="just">
              <a:spcBef>
                <a:spcPts val="600"/>
              </a:spcBef>
              <a:spcAft>
                <a:spcPts val="300"/>
              </a:spcAft>
              <a:buFont typeface="Wingdings" panose="05000000000000000000" pitchFamily="2" charset="2"/>
              <a:buChar char="Ø"/>
            </a:pPr>
            <a:r>
              <a:rPr lang="fr-FR" dirty="0">
                <a:solidFill>
                  <a:schemeClr val="tx1"/>
                </a:solidFill>
              </a:rPr>
              <a:t>entrée en vigueur du nouveau système au 1</a:t>
            </a:r>
            <a:r>
              <a:rPr lang="fr-FR" baseline="30000" dirty="0">
                <a:solidFill>
                  <a:schemeClr val="tx1"/>
                </a:solidFill>
              </a:rPr>
              <a:t>er</a:t>
            </a:r>
            <a:r>
              <a:rPr lang="fr-FR" dirty="0">
                <a:solidFill>
                  <a:schemeClr val="tx1"/>
                </a:solidFill>
              </a:rPr>
              <a:t> janvier 2025 (2020+5) pour les générations ayant 62 ans au cours de cette année  (soit la génération née en 1963)</a:t>
            </a:r>
            <a:endParaRPr lang="fr-FR" sz="1600" b="1" dirty="0">
              <a:solidFill>
                <a:schemeClr val="tx1"/>
              </a:solidFill>
              <a:sym typeface="Wingdings" panose="05000000000000000000" pitchFamily="2" charset="2"/>
            </a:endParaRPr>
          </a:p>
          <a:p>
            <a:pPr marL="457200" lvl="1" algn="just">
              <a:spcBef>
                <a:spcPts val="600"/>
              </a:spcBef>
              <a:spcAft>
                <a:spcPts val="300"/>
              </a:spcAft>
            </a:pPr>
            <a:r>
              <a:rPr lang="fr-FR" sz="1800" b="1" dirty="0"/>
              <a:t>Pour les personnes concernées par les carrières longues, le principe pourrait être de respecter une double condition : </a:t>
            </a:r>
            <a:r>
              <a:rPr lang="fr-FR" sz="1800" dirty="0"/>
              <a:t>être de la </a:t>
            </a:r>
            <a:r>
              <a:rPr lang="fr-FR" sz="1800" dirty="0">
                <a:sym typeface="Wingdings" panose="05000000000000000000" pitchFamily="2" charset="2"/>
              </a:rPr>
              <a:t>génération concernée  </a:t>
            </a:r>
            <a:r>
              <a:rPr lang="fr-FR" sz="1800" u="sng" dirty="0">
                <a:sym typeface="Wingdings" panose="05000000000000000000" pitchFamily="2" charset="2"/>
              </a:rPr>
              <a:t>ET</a:t>
            </a:r>
            <a:r>
              <a:rPr lang="fr-FR" sz="1800" dirty="0">
                <a:sym typeface="Wingdings" panose="05000000000000000000" pitchFamily="2" charset="2"/>
              </a:rPr>
              <a:t> avoir une date d’effet de la liquidation supérieure à la date d’entrée en vigueur de la réforme.</a:t>
            </a:r>
            <a:endParaRPr lang="fr-FR" sz="1800" dirty="0"/>
          </a:p>
          <a:p>
            <a:pPr marL="914400" lvl="3" indent="-285750" algn="just">
              <a:spcBef>
                <a:spcPts val="600"/>
              </a:spcBef>
              <a:spcAft>
                <a:spcPts val="300"/>
              </a:spcAft>
              <a:buFont typeface="Wingdings" panose="05000000000000000000" pitchFamily="2" charset="2"/>
              <a:buChar char="Ø"/>
            </a:pPr>
            <a:r>
              <a:rPr lang="fr-FR" dirty="0">
                <a:solidFill>
                  <a:schemeClr val="tx1"/>
                </a:solidFill>
              </a:rPr>
              <a:t>Par exemple, un assuré de la génération 1963 partant en carrière longue à 60 ans en 2023 ne serait pas concerné par la réforme.</a:t>
            </a:r>
            <a:endParaRPr lang="fr-FR" sz="1100" u="sng" dirty="0">
              <a:solidFill>
                <a:schemeClr val="tx1"/>
              </a:solidFill>
              <a:sym typeface="Wingdings" panose="05000000000000000000" pitchFamily="2" charset="2"/>
            </a:endParaRPr>
          </a:p>
        </p:txBody>
      </p:sp>
      <p:sp>
        <p:nvSpPr>
          <p:cNvPr id="6" name="Rectangle 5"/>
          <p:cNvSpPr/>
          <p:nvPr/>
        </p:nvSpPr>
        <p:spPr>
          <a:xfrm>
            <a:off x="457200" y="1838865"/>
            <a:ext cx="11111408" cy="936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u="sng" dirty="0">
                <a:solidFill>
                  <a:schemeClr val="tx1"/>
                </a:solidFill>
              </a:rPr>
              <a:t>Bascule des droits </a:t>
            </a:r>
            <a:r>
              <a:rPr lang="fr-FR" sz="1600" dirty="0">
                <a:solidFill>
                  <a:schemeClr val="tx1"/>
                </a:solidFill>
              </a:rPr>
              <a:t>: à partir de la </a:t>
            </a:r>
            <a:r>
              <a:rPr lang="fr-FR" sz="1600" b="1" dirty="0">
                <a:solidFill>
                  <a:schemeClr val="tx1"/>
                </a:solidFill>
              </a:rPr>
              <a:t>génération 1963 </a:t>
            </a:r>
            <a:r>
              <a:rPr lang="fr-FR" sz="1600" i="1" dirty="0">
                <a:solidFill>
                  <a:schemeClr val="tx1"/>
                </a:solidFill>
              </a:rPr>
              <a:t>(hors carrières longues, régimes spéciaux, etc.)</a:t>
            </a:r>
          </a:p>
          <a:p>
            <a:pPr algn="just"/>
            <a:r>
              <a:rPr lang="fr-FR" sz="1600" u="sng" dirty="0">
                <a:solidFill>
                  <a:schemeClr val="tx1"/>
                </a:solidFill>
              </a:rPr>
              <a:t>Bascule des cotisations </a:t>
            </a:r>
            <a:r>
              <a:rPr lang="fr-FR" sz="1600" dirty="0">
                <a:solidFill>
                  <a:schemeClr val="tx1"/>
                </a:solidFill>
              </a:rPr>
              <a:t>: </a:t>
            </a:r>
            <a:r>
              <a:rPr lang="fr-FR" sz="1600" b="1" dirty="0">
                <a:solidFill>
                  <a:schemeClr val="tx1"/>
                </a:solidFill>
              </a:rPr>
              <a:t>1</a:t>
            </a:r>
            <a:r>
              <a:rPr lang="fr-FR" sz="1600" b="1" baseline="30000" dirty="0">
                <a:solidFill>
                  <a:schemeClr val="tx1"/>
                </a:solidFill>
              </a:rPr>
              <a:t>er</a:t>
            </a:r>
            <a:r>
              <a:rPr lang="fr-FR" sz="1600" b="1" dirty="0">
                <a:solidFill>
                  <a:schemeClr val="tx1"/>
                </a:solidFill>
              </a:rPr>
              <a:t> janvier 2025 </a:t>
            </a:r>
            <a:r>
              <a:rPr lang="fr-FR" sz="1600" dirty="0">
                <a:solidFill>
                  <a:schemeClr val="tx1"/>
                </a:solidFill>
              </a:rPr>
              <a:t>pour tout le monde </a:t>
            </a:r>
            <a:r>
              <a:rPr lang="fr-FR" sz="1600" i="1" dirty="0">
                <a:solidFill>
                  <a:schemeClr val="tx1"/>
                </a:solidFill>
              </a:rPr>
              <a:t>(hors, le cas échéant, générations non concernées)</a:t>
            </a:r>
          </a:p>
        </p:txBody>
      </p:sp>
      <p:sp>
        <p:nvSpPr>
          <p:cNvPr id="7" name="Titre 1">
            <a:extLst>
              <a:ext uri="{FF2B5EF4-FFF2-40B4-BE49-F238E27FC236}">
                <a16:creationId xmlns:a16="http://schemas.microsoft.com/office/drawing/2014/main" id="{8A7967F3-22A2-4834-B724-1817C803FE05}"/>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Quelle TRANSITION ?</a:t>
            </a:r>
          </a:p>
        </p:txBody>
      </p:sp>
      <p:pic>
        <p:nvPicPr>
          <p:cNvPr id="8" name="Image 7">
            <a:extLst>
              <a:ext uri="{FF2B5EF4-FFF2-40B4-BE49-F238E27FC236}">
                <a16:creationId xmlns:a16="http://schemas.microsoft.com/office/drawing/2014/main" id="{517EEE0E-70B2-4865-B998-AAACC9DEDE34}"/>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84026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8A7967F3-22A2-4834-B724-1817C803FE05}"/>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Quelle TRANSITION ?</a:t>
            </a:r>
          </a:p>
        </p:txBody>
      </p:sp>
      <p:pic>
        <p:nvPicPr>
          <p:cNvPr id="8" name="Image 7">
            <a:extLst>
              <a:ext uri="{FF2B5EF4-FFF2-40B4-BE49-F238E27FC236}">
                <a16:creationId xmlns:a16="http://schemas.microsoft.com/office/drawing/2014/main" id="{517EEE0E-70B2-4865-B998-AAACC9DEDE34}"/>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9" name="Rectangle 7">
            <a:extLst>
              <a:ext uri="{FF2B5EF4-FFF2-40B4-BE49-F238E27FC236}">
                <a16:creationId xmlns:a16="http://schemas.microsoft.com/office/drawing/2014/main" id="{BC888188-9ADC-AE40-8FA6-4AAA584D79FA}"/>
              </a:ext>
            </a:extLst>
          </p:cNvPr>
          <p:cNvSpPr/>
          <p:nvPr/>
        </p:nvSpPr>
        <p:spPr>
          <a:xfrm>
            <a:off x="593767" y="1163781"/>
            <a:ext cx="11044052" cy="1022011"/>
          </a:xfrm>
          <a:prstGeom prst="rect">
            <a:avLst/>
          </a:prstGeom>
          <a:noFill/>
          <a:ln cap="flat">
            <a:noFill/>
            <a:prstDash val="solid"/>
          </a:ln>
        </p:spPr>
        <p:txBody>
          <a:bodyPr wrap="square" lIns="91440" tIns="45720" rIns="91440" bIns="45720" anchor="t" anchorCtr="0" compatLnSpc="0">
            <a:spAutoFit/>
          </a:bodyPr>
          <a:lstStyle/>
          <a:p>
            <a:pPr marL="0" marR="0" lvl="0" indent="0" algn="l" rtl="0" hangingPunct="0">
              <a:lnSpc>
                <a:spcPct val="90000"/>
              </a:lnSpc>
              <a:spcBef>
                <a:spcPts val="0"/>
              </a:spcBef>
              <a:spcAft>
                <a:spcPts val="901"/>
              </a:spcAft>
              <a:buNone/>
              <a:tabLst/>
            </a:pPr>
            <a:r>
              <a:rPr lang="en-US" sz="2200" b="1" dirty="0" err="1">
                <a:solidFill>
                  <a:srgbClr val="44546A"/>
                </a:solidFill>
                <a:latin typeface="Calibri" pitchFamily="18"/>
                <a:ea typeface="Calibri" pitchFamily="2"/>
                <a:cs typeface="Calibri" pitchFamily="2"/>
              </a:rPr>
              <a:t>Générations</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nées</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avant</a:t>
            </a:r>
            <a:r>
              <a:rPr lang="en-US" sz="2200" b="1" dirty="0">
                <a:solidFill>
                  <a:srgbClr val="44546A"/>
                </a:solidFill>
                <a:latin typeface="Calibri" pitchFamily="18"/>
                <a:ea typeface="Calibri" pitchFamily="2"/>
                <a:cs typeface="Calibri" pitchFamily="2"/>
              </a:rPr>
              <a:t> 1962 : non </a:t>
            </a:r>
            <a:r>
              <a:rPr lang="en-US" sz="2200" b="1" dirty="0" err="1">
                <a:solidFill>
                  <a:srgbClr val="44546A"/>
                </a:solidFill>
                <a:latin typeface="Calibri" pitchFamily="18"/>
                <a:ea typeface="Calibri" pitchFamily="2"/>
                <a:cs typeface="Calibri" pitchFamily="2"/>
              </a:rPr>
              <a:t>concernées</a:t>
            </a:r>
            <a:r>
              <a:rPr lang="en-US" sz="2200" b="1" dirty="0">
                <a:solidFill>
                  <a:srgbClr val="44546A"/>
                </a:solidFill>
                <a:latin typeface="Calibri" pitchFamily="18"/>
                <a:ea typeface="Calibri" pitchFamily="2"/>
                <a:cs typeface="Calibri" pitchFamily="2"/>
              </a:rPr>
              <a:t> par le </a:t>
            </a:r>
            <a:r>
              <a:rPr lang="en-US" sz="2200" b="1" dirty="0" err="1">
                <a:solidFill>
                  <a:srgbClr val="44546A"/>
                </a:solidFill>
                <a:latin typeface="Calibri" pitchFamily="18"/>
                <a:ea typeface="Calibri" pitchFamily="2"/>
                <a:cs typeface="Calibri" pitchFamily="2"/>
              </a:rPr>
              <a:t>système</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à</a:t>
            </a:r>
            <a:r>
              <a:rPr lang="en-US" sz="2200" b="1" dirty="0">
                <a:solidFill>
                  <a:srgbClr val="44546A"/>
                </a:solidFill>
                <a:latin typeface="Calibri" pitchFamily="18"/>
                <a:ea typeface="Calibri" pitchFamily="2"/>
                <a:cs typeface="Calibri" pitchFamily="2"/>
              </a:rPr>
              <a:t> points, </a:t>
            </a:r>
            <a:r>
              <a:rPr lang="en-US" sz="2200" b="1" dirty="0" err="1">
                <a:solidFill>
                  <a:srgbClr val="44546A"/>
                </a:solidFill>
                <a:latin typeface="Calibri" pitchFamily="18"/>
                <a:ea typeface="Calibri" pitchFamily="2"/>
                <a:cs typeface="Calibri" pitchFamily="2"/>
              </a:rPr>
              <a:t>mais</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d’éventuelles</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mesures</a:t>
            </a:r>
            <a:r>
              <a:rPr lang="en-US" sz="2200" b="1" dirty="0">
                <a:solidFill>
                  <a:srgbClr val="44546A"/>
                </a:solidFill>
                <a:latin typeface="Calibri" pitchFamily="18"/>
                <a:ea typeface="Calibri" pitchFamily="2"/>
                <a:cs typeface="Calibri" pitchFamily="2"/>
              </a:rPr>
              <a:t> sur les </a:t>
            </a:r>
            <a:r>
              <a:rPr lang="en-US" sz="2200" b="1" dirty="0" err="1">
                <a:solidFill>
                  <a:srgbClr val="44546A"/>
                </a:solidFill>
                <a:latin typeface="Calibri" pitchFamily="18"/>
                <a:ea typeface="Calibri" pitchFamily="2"/>
                <a:cs typeface="Calibri" pitchFamily="2"/>
              </a:rPr>
              <a:t>durées</a:t>
            </a:r>
            <a:r>
              <a:rPr lang="en-US" sz="2200" b="1" dirty="0">
                <a:solidFill>
                  <a:srgbClr val="44546A"/>
                </a:solidFill>
                <a:latin typeface="Calibri" pitchFamily="18"/>
                <a:ea typeface="Calibri" pitchFamily="2"/>
                <a:cs typeface="Calibri" pitchFamily="2"/>
              </a:rPr>
              <a:t> de </a:t>
            </a:r>
            <a:r>
              <a:rPr lang="en-US" sz="2200" b="1" dirty="0" err="1">
                <a:solidFill>
                  <a:srgbClr val="44546A"/>
                </a:solidFill>
                <a:latin typeface="Calibri" pitchFamily="18"/>
                <a:ea typeface="Calibri" pitchFamily="2"/>
                <a:cs typeface="Calibri" pitchFamily="2"/>
              </a:rPr>
              <a:t>cotisations</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pourraient</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être</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prises</a:t>
            </a:r>
            <a:r>
              <a:rPr lang="en-US" sz="2200" b="1" dirty="0">
                <a:solidFill>
                  <a:srgbClr val="44546A"/>
                </a:solidFill>
                <a:latin typeface="Calibri" pitchFamily="18"/>
                <a:ea typeface="Calibri" pitchFamily="2"/>
                <a:cs typeface="Calibri" pitchFamily="2"/>
              </a:rPr>
              <a:t> pour </a:t>
            </a:r>
            <a:r>
              <a:rPr lang="en-US" sz="2200" b="1" dirty="0" err="1">
                <a:solidFill>
                  <a:srgbClr val="44546A"/>
                </a:solidFill>
                <a:latin typeface="Calibri" pitchFamily="18"/>
                <a:ea typeface="Calibri" pitchFamily="2"/>
                <a:cs typeface="Calibri" pitchFamily="2"/>
              </a:rPr>
              <a:t>amener</a:t>
            </a:r>
            <a:r>
              <a:rPr lang="en-US" sz="2200" b="1" dirty="0">
                <a:solidFill>
                  <a:srgbClr val="44546A"/>
                </a:solidFill>
                <a:latin typeface="Calibri" pitchFamily="18"/>
                <a:ea typeface="Calibri" pitchFamily="2"/>
                <a:cs typeface="Calibri" pitchFamily="2"/>
              </a:rPr>
              <a:t> le </a:t>
            </a:r>
            <a:r>
              <a:rPr lang="en-US" sz="2200" b="1" dirty="0" err="1">
                <a:solidFill>
                  <a:srgbClr val="44546A"/>
                </a:solidFill>
                <a:latin typeface="Calibri" pitchFamily="18"/>
                <a:ea typeface="Calibri" pitchFamily="2"/>
                <a:cs typeface="Calibri" pitchFamily="2"/>
              </a:rPr>
              <a:t>sytème</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actuel</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à</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l’équilibre</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en</a:t>
            </a:r>
            <a:r>
              <a:rPr lang="en-US" sz="2200" b="1" dirty="0">
                <a:solidFill>
                  <a:srgbClr val="44546A"/>
                </a:solidFill>
                <a:latin typeface="Calibri" pitchFamily="18"/>
                <a:ea typeface="Calibri" pitchFamily="2"/>
                <a:cs typeface="Calibri" pitchFamily="2"/>
              </a:rPr>
              <a:t> 2025 (augmentation de la </a:t>
            </a:r>
            <a:r>
              <a:rPr lang="en-US" sz="2200" b="1" dirty="0" err="1">
                <a:solidFill>
                  <a:srgbClr val="44546A"/>
                </a:solidFill>
                <a:latin typeface="Calibri" pitchFamily="18"/>
                <a:ea typeface="Calibri" pitchFamily="2"/>
                <a:cs typeface="Calibri" pitchFamily="2"/>
              </a:rPr>
              <a:t>décote</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à</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prévoir</a:t>
            </a:r>
            <a:r>
              <a:rPr lang="en-US" sz="2200" b="1" dirty="0">
                <a:solidFill>
                  <a:srgbClr val="44546A"/>
                </a:solidFill>
                <a:latin typeface="Calibri" pitchFamily="18"/>
                <a:ea typeface="Calibri" pitchFamily="2"/>
                <a:cs typeface="Calibri" pitchFamily="2"/>
              </a:rPr>
              <a:t>)</a:t>
            </a:r>
            <a:endParaRPr lang="en-US" sz="2200" b="1" i="0" u="none" strike="noStrike" kern="1200" cap="none" spc="0" baseline="0" dirty="0">
              <a:ln>
                <a:noFill/>
              </a:ln>
              <a:solidFill>
                <a:srgbClr val="44546A"/>
              </a:solidFill>
              <a:latin typeface="Calibri" pitchFamily="18"/>
              <a:ea typeface="Calibri" pitchFamily="2"/>
              <a:cs typeface="Calibri" pitchFamily="2"/>
            </a:endParaRPr>
          </a:p>
        </p:txBody>
      </p:sp>
      <p:sp>
        <p:nvSpPr>
          <p:cNvPr id="5" name="Rectangle 7">
            <a:extLst>
              <a:ext uri="{FF2B5EF4-FFF2-40B4-BE49-F238E27FC236}">
                <a16:creationId xmlns:a16="http://schemas.microsoft.com/office/drawing/2014/main" id="{CF28FCBF-9255-EF45-ADAB-D58CD458ED7A}"/>
              </a:ext>
            </a:extLst>
          </p:cNvPr>
          <p:cNvSpPr/>
          <p:nvPr/>
        </p:nvSpPr>
        <p:spPr>
          <a:xfrm>
            <a:off x="573973" y="2450756"/>
            <a:ext cx="11044052" cy="3212674"/>
          </a:xfrm>
          <a:prstGeom prst="rect">
            <a:avLst/>
          </a:prstGeom>
          <a:noFill/>
          <a:ln cap="flat">
            <a:noFill/>
            <a:prstDash val="solid"/>
          </a:ln>
        </p:spPr>
        <p:txBody>
          <a:bodyPr wrap="square" lIns="91440" tIns="45720" rIns="91440" bIns="45720" anchor="t" anchorCtr="0" compatLnSpc="0">
            <a:spAutoFit/>
          </a:bodyPr>
          <a:lstStyle/>
          <a:p>
            <a:pPr marL="0" marR="0" lvl="0" indent="0" algn="l" rtl="0" hangingPunct="0">
              <a:lnSpc>
                <a:spcPct val="90000"/>
              </a:lnSpc>
              <a:spcBef>
                <a:spcPts val="0"/>
              </a:spcBef>
              <a:spcAft>
                <a:spcPts val="901"/>
              </a:spcAft>
              <a:buNone/>
              <a:tabLst/>
            </a:pPr>
            <a:r>
              <a:rPr lang="en-US" sz="2200" b="1" i="0" u="none" strike="noStrike" kern="1200" cap="none" spc="0" baseline="0" dirty="0">
                <a:ln>
                  <a:noFill/>
                </a:ln>
                <a:solidFill>
                  <a:srgbClr val="44546A"/>
                </a:solidFill>
                <a:latin typeface="Calibri" pitchFamily="18"/>
                <a:ea typeface="Calibri" pitchFamily="2"/>
                <a:cs typeface="Calibri" pitchFamily="2"/>
              </a:rPr>
              <a:t>Pour les </a:t>
            </a:r>
            <a:r>
              <a:rPr lang="en-US" sz="2200" b="1" i="0" u="none" strike="noStrike" kern="1200" cap="none" spc="0" baseline="0" dirty="0" err="1">
                <a:ln>
                  <a:noFill/>
                </a:ln>
                <a:solidFill>
                  <a:srgbClr val="44546A"/>
                </a:solidFill>
                <a:latin typeface="Calibri" pitchFamily="18"/>
                <a:ea typeface="Calibri" pitchFamily="2"/>
                <a:cs typeface="Calibri" pitchFamily="2"/>
              </a:rPr>
              <a:t>générations</a:t>
            </a:r>
            <a:r>
              <a:rPr lang="en-US" sz="2200" b="1" i="0" u="none" strike="noStrike" kern="1200" cap="none" spc="0" baseline="0" dirty="0">
                <a:ln>
                  <a:noFill/>
                </a:ln>
                <a:solidFill>
                  <a:srgbClr val="44546A"/>
                </a:solidFill>
                <a:latin typeface="Calibri" pitchFamily="18"/>
                <a:ea typeface="Calibri" pitchFamily="2"/>
                <a:cs typeface="Calibri" pitchFamily="2"/>
              </a:rPr>
              <a:t> </a:t>
            </a:r>
            <a:r>
              <a:rPr lang="en-US" sz="2200" b="1" i="0" u="none" strike="noStrike" kern="1200" cap="none" spc="0" baseline="0" dirty="0" err="1">
                <a:ln>
                  <a:noFill/>
                </a:ln>
                <a:solidFill>
                  <a:srgbClr val="44546A"/>
                </a:solidFill>
                <a:latin typeface="Calibri" pitchFamily="18"/>
                <a:ea typeface="Calibri" pitchFamily="2"/>
                <a:cs typeface="Calibri" pitchFamily="2"/>
              </a:rPr>
              <a:t>nées</a:t>
            </a:r>
            <a:r>
              <a:rPr lang="en-US" sz="2200" b="1" i="0" u="none" strike="noStrike" kern="1200" cap="none" spc="0" baseline="0" dirty="0">
                <a:ln>
                  <a:noFill/>
                </a:ln>
                <a:solidFill>
                  <a:srgbClr val="44546A"/>
                </a:solidFill>
                <a:latin typeface="Calibri" pitchFamily="18"/>
                <a:ea typeface="Calibri" pitchFamily="2"/>
                <a:cs typeface="Calibri" pitchFamily="2"/>
              </a:rPr>
              <a:t> entre 63 et 73</a:t>
            </a:r>
          </a:p>
          <a:p>
            <a:pPr marL="0" marR="0" lvl="0" indent="0" algn="l" rtl="0" hangingPunct="0">
              <a:lnSpc>
                <a:spcPct val="90000"/>
              </a:lnSpc>
              <a:spcBef>
                <a:spcPts val="0"/>
              </a:spcBef>
              <a:spcAft>
                <a:spcPts val="1199"/>
              </a:spcAft>
              <a:buNone/>
              <a:tabLst/>
            </a:pPr>
            <a:r>
              <a:rPr lang="en-US" sz="2000" b="1" i="0" u="none" strike="noStrike" kern="1200" cap="none" spc="0" baseline="0" dirty="0" err="1">
                <a:ln>
                  <a:noFill/>
                </a:ln>
                <a:solidFill>
                  <a:srgbClr val="000000"/>
                </a:solidFill>
                <a:latin typeface="Calibri" pitchFamily="18"/>
                <a:ea typeface="Calibri" pitchFamily="2"/>
                <a:cs typeface="Calibri" pitchFamily="2"/>
              </a:rPr>
              <a:t>Fonctionnaire</a:t>
            </a:r>
            <a:r>
              <a:rPr lang="en-US" sz="2000" b="1" i="0" u="none" strike="noStrike" kern="1200" cap="none" spc="0" baseline="0" dirty="0">
                <a:ln>
                  <a:noFill/>
                </a:ln>
                <a:solidFill>
                  <a:srgbClr val="000000"/>
                </a:solidFill>
                <a:latin typeface="Calibri" pitchFamily="18"/>
                <a:ea typeface="Calibri" pitchFamily="2"/>
                <a:cs typeface="Calibri" pitchFamily="2"/>
              </a:rPr>
              <a:t> né </a:t>
            </a:r>
            <a:r>
              <a:rPr lang="en-US" sz="2000" b="1" i="0" u="none" strike="noStrike" kern="1200" cap="none" spc="0" baseline="0" dirty="0" err="1">
                <a:ln>
                  <a:noFill/>
                </a:ln>
                <a:solidFill>
                  <a:srgbClr val="000000"/>
                </a:solidFill>
                <a:latin typeface="Calibri" pitchFamily="18"/>
                <a:ea typeface="Calibri" pitchFamily="2"/>
                <a:cs typeface="Calibri" pitchFamily="2"/>
              </a:rPr>
              <a:t>en</a:t>
            </a:r>
            <a:r>
              <a:rPr lang="en-US" sz="2000" b="1" i="0" u="none" strike="noStrike" kern="1200" cap="none" spc="0" baseline="0" dirty="0">
                <a:ln>
                  <a:noFill/>
                </a:ln>
                <a:solidFill>
                  <a:srgbClr val="000000"/>
                </a:solidFill>
                <a:latin typeface="Calibri" pitchFamily="18"/>
                <a:ea typeface="Calibri" pitchFamily="2"/>
                <a:cs typeface="Calibri" pitchFamily="2"/>
              </a:rPr>
              <a:t> 1968 </a:t>
            </a:r>
            <a:r>
              <a:rPr lang="en-US" sz="2000" b="1" i="0" u="none" strike="noStrike" kern="1200" cap="none" spc="0" baseline="0" dirty="0" err="1">
                <a:ln>
                  <a:noFill/>
                </a:ln>
                <a:solidFill>
                  <a:srgbClr val="000000"/>
                </a:solidFill>
                <a:latin typeface="Calibri" pitchFamily="18"/>
                <a:ea typeface="Calibri" pitchFamily="2"/>
                <a:cs typeface="Calibri" pitchFamily="2"/>
              </a:rPr>
              <a:t>partant</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en</a:t>
            </a:r>
            <a:r>
              <a:rPr lang="en-US" sz="2000" b="1" i="0" u="none" strike="noStrike" kern="1200" cap="none" spc="0" baseline="0" dirty="0">
                <a:ln>
                  <a:noFill/>
                </a:ln>
                <a:solidFill>
                  <a:srgbClr val="000000"/>
                </a:solidFill>
                <a:latin typeface="Calibri" pitchFamily="18"/>
                <a:ea typeface="Calibri" pitchFamily="2"/>
                <a:cs typeface="Calibri" pitchFamily="2"/>
              </a:rPr>
              <a:t> 2030 (</a:t>
            </a:r>
            <a:r>
              <a:rPr lang="en-US" sz="2000" b="1" i="0" u="none" strike="noStrike" kern="1200" cap="none" spc="0" baseline="0" dirty="0" err="1">
                <a:ln>
                  <a:noFill/>
                </a:ln>
                <a:solidFill>
                  <a:srgbClr val="000000"/>
                </a:solidFill>
                <a:latin typeface="Calibri" pitchFamily="18"/>
                <a:ea typeface="Calibri" pitchFamily="2"/>
                <a:cs typeface="Calibri" pitchFamily="2"/>
              </a:rPr>
              <a:t>donc</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à</a:t>
            </a:r>
            <a:r>
              <a:rPr lang="en-US" sz="2000" b="1" i="0" u="none" strike="noStrike" kern="1200" cap="none" spc="0" baseline="0" dirty="0">
                <a:ln>
                  <a:noFill/>
                </a:ln>
                <a:solidFill>
                  <a:srgbClr val="000000"/>
                </a:solidFill>
                <a:latin typeface="Calibri" pitchFamily="18"/>
                <a:ea typeface="Calibri" pitchFamily="2"/>
                <a:cs typeface="Calibri" pitchFamily="2"/>
              </a:rPr>
              <a:t> 62 </a:t>
            </a:r>
            <a:r>
              <a:rPr lang="en-US" sz="2000" b="1" i="0" u="none" strike="noStrike" kern="1200" cap="none" spc="0" baseline="0" dirty="0" err="1">
                <a:ln>
                  <a:noFill/>
                </a:ln>
                <a:solidFill>
                  <a:srgbClr val="000000"/>
                </a:solidFill>
                <a:latin typeface="Calibri" pitchFamily="18"/>
                <a:ea typeface="Calibri" pitchFamily="2"/>
                <a:cs typeface="Calibri" pitchFamily="2"/>
              </a:rPr>
              <a:t>ans</a:t>
            </a:r>
            <a:r>
              <a:rPr lang="en-US" sz="2000" b="1" i="0" u="none" strike="noStrike" kern="1200" cap="none" spc="0" baseline="0" dirty="0">
                <a:ln>
                  <a:noFill/>
                </a:ln>
                <a:solidFill>
                  <a:srgbClr val="000000"/>
                </a:solidFill>
                <a:latin typeface="Calibri" pitchFamily="18"/>
                <a:ea typeface="Calibri" pitchFamily="2"/>
                <a:cs typeface="Calibri" pitchFamily="2"/>
              </a:rPr>
              <a:t>) et </a:t>
            </a:r>
            <a:r>
              <a:rPr lang="en-US" sz="2000" b="1" i="0" u="none" strike="noStrike" kern="1200" cap="none" spc="0" baseline="0" dirty="0" err="1">
                <a:ln>
                  <a:noFill/>
                </a:ln>
                <a:solidFill>
                  <a:srgbClr val="000000"/>
                </a:solidFill>
                <a:latin typeface="Calibri" pitchFamily="18"/>
                <a:ea typeface="Calibri" pitchFamily="2"/>
                <a:cs typeface="Calibri" pitchFamily="2"/>
              </a:rPr>
              <a:t>recruté</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en</a:t>
            </a:r>
            <a:r>
              <a:rPr lang="en-US" sz="2000" b="1" i="0" u="none" strike="noStrike" kern="1200" cap="none" spc="0" baseline="0" dirty="0">
                <a:ln>
                  <a:noFill/>
                </a:ln>
                <a:solidFill>
                  <a:srgbClr val="000000"/>
                </a:solidFill>
                <a:latin typeface="Calibri" pitchFamily="18"/>
                <a:ea typeface="Calibri" pitchFamily="2"/>
                <a:cs typeface="Calibri" pitchFamily="2"/>
              </a:rPr>
              <a:t> 1990 (</a:t>
            </a:r>
            <a:r>
              <a:rPr lang="en-US" sz="2000" b="1" i="0" u="none" strike="noStrike" kern="1200" cap="none" spc="0" baseline="0" dirty="0" err="1">
                <a:ln>
                  <a:noFill/>
                </a:ln>
                <a:solidFill>
                  <a:srgbClr val="000000"/>
                </a:solidFill>
                <a:latin typeface="Calibri" pitchFamily="18"/>
                <a:ea typeface="Calibri" pitchFamily="2"/>
                <a:cs typeface="Calibri" pitchFamily="2"/>
              </a:rPr>
              <a:t>donc</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à</a:t>
            </a:r>
            <a:r>
              <a:rPr lang="en-US" sz="2000" b="1" i="0" u="none" strike="noStrike" kern="1200" cap="none" spc="0" baseline="0" dirty="0">
                <a:ln>
                  <a:noFill/>
                </a:ln>
                <a:solidFill>
                  <a:srgbClr val="000000"/>
                </a:solidFill>
                <a:latin typeface="Calibri" pitchFamily="18"/>
                <a:ea typeface="Calibri" pitchFamily="2"/>
                <a:cs typeface="Calibri" pitchFamily="2"/>
              </a:rPr>
              <a:t> 22 </a:t>
            </a:r>
            <a:r>
              <a:rPr lang="en-US" sz="2000" b="1" i="0" u="none" strike="noStrike" kern="1200" cap="none" spc="0" baseline="0" dirty="0" err="1">
                <a:ln>
                  <a:noFill/>
                </a:ln>
                <a:solidFill>
                  <a:srgbClr val="000000"/>
                </a:solidFill>
                <a:latin typeface="Calibri" pitchFamily="18"/>
                <a:ea typeface="Calibri" pitchFamily="2"/>
                <a:cs typeface="Calibri" pitchFamily="2"/>
              </a:rPr>
              <a:t>ans</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En</a:t>
            </a:r>
            <a:r>
              <a:rPr lang="en-US" sz="2000" b="1" i="0" u="none" strike="noStrike" kern="1200" cap="none" spc="0" baseline="0" dirty="0">
                <a:ln>
                  <a:noFill/>
                </a:ln>
                <a:solidFill>
                  <a:srgbClr val="000000"/>
                </a:solidFill>
                <a:latin typeface="Calibri" pitchFamily="18"/>
                <a:ea typeface="Calibri" pitchFamily="2"/>
                <a:cs typeface="Calibri" pitchFamily="2"/>
              </a:rPr>
              <a:t> 2025, </a:t>
            </a:r>
            <a:r>
              <a:rPr lang="en-US" sz="2000" b="1" i="0" u="none" strike="noStrike" kern="1200" cap="none" spc="0" baseline="0" dirty="0" err="1">
                <a:ln>
                  <a:noFill/>
                </a:ln>
                <a:solidFill>
                  <a:srgbClr val="000000"/>
                </a:solidFill>
                <a:latin typeface="Calibri" pitchFamily="18"/>
                <a:ea typeface="Calibri" pitchFamily="2"/>
                <a:cs typeface="Calibri" pitchFamily="2"/>
              </a:rPr>
              <a:t>il</a:t>
            </a:r>
            <a:r>
              <a:rPr lang="en-US" sz="2000" b="1" i="0" u="none" strike="noStrike" kern="1200" cap="none" spc="0" baseline="0" dirty="0">
                <a:ln>
                  <a:noFill/>
                </a:ln>
                <a:solidFill>
                  <a:srgbClr val="000000"/>
                </a:solidFill>
                <a:latin typeface="Calibri" pitchFamily="18"/>
                <a:ea typeface="Calibri" pitchFamily="2"/>
                <a:cs typeface="Calibri" pitchFamily="2"/>
              </a:rPr>
              <a:t> aura 35 </a:t>
            </a:r>
            <a:r>
              <a:rPr lang="en-US" sz="2000" b="1" i="0" u="none" strike="noStrike" kern="1200" cap="none" spc="0" baseline="0" dirty="0" err="1">
                <a:ln>
                  <a:noFill/>
                </a:ln>
                <a:solidFill>
                  <a:srgbClr val="000000"/>
                </a:solidFill>
                <a:latin typeface="Calibri" pitchFamily="18"/>
                <a:ea typeface="Calibri" pitchFamily="2"/>
                <a:cs typeface="Calibri" pitchFamily="2"/>
              </a:rPr>
              <a:t>ans</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d’ancienneté</a:t>
            </a:r>
            <a:r>
              <a:rPr lang="en-US" sz="2000" b="1" i="0" u="none" strike="noStrike" kern="1200" cap="none" spc="0" baseline="0" dirty="0">
                <a:ln>
                  <a:noFill/>
                </a:ln>
                <a:solidFill>
                  <a:srgbClr val="000000"/>
                </a:solidFill>
                <a:latin typeface="Calibri" pitchFamily="18"/>
                <a:ea typeface="Calibri" pitchFamily="2"/>
                <a:cs typeface="Calibri" pitchFamily="2"/>
              </a:rPr>
              <a:t>.</a:t>
            </a:r>
          </a:p>
          <a:p>
            <a:pPr marL="0" marR="0" lvl="0" indent="0" algn="ctr" rtl="0" hangingPunct="0">
              <a:lnSpc>
                <a:spcPct val="90000"/>
              </a:lnSpc>
              <a:spcBef>
                <a:spcPts val="0"/>
              </a:spcBef>
              <a:spcAft>
                <a:spcPts val="901"/>
              </a:spcAft>
              <a:buNone/>
              <a:tabLst/>
            </a:pPr>
            <a:r>
              <a:rPr lang="en-US" sz="2400" b="0" i="0" u="none" strike="noStrike" kern="1200" cap="none" spc="0" baseline="0" dirty="0">
                <a:ln>
                  <a:noFill/>
                </a:ln>
                <a:solidFill>
                  <a:srgbClr val="000000"/>
                </a:solidFill>
                <a:latin typeface="Calibri" pitchFamily="18"/>
                <a:ea typeface="Calibri" pitchFamily="2"/>
                <a:cs typeface="Calibri" pitchFamily="2"/>
              </a:rPr>
              <a:t>[</a:t>
            </a:r>
            <a:r>
              <a:rPr lang="en-US" sz="2400" b="1" i="0" u="none" strike="noStrike" kern="1200" cap="none" spc="0" baseline="0" dirty="0" err="1">
                <a:ln>
                  <a:noFill/>
                </a:ln>
                <a:solidFill>
                  <a:srgbClr val="000000"/>
                </a:solidFill>
                <a:latin typeface="Calibri" pitchFamily="18"/>
                <a:ea typeface="Calibri" pitchFamily="2"/>
                <a:cs typeface="Calibri" pitchFamily="2"/>
              </a:rPr>
              <a:t>Échelon</a:t>
            </a:r>
            <a:r>
              <a:rPr lang="en-US" sz="2400" b="1" i="0" u="none" strike="noStrike" kern="1200" cap="none" spc="0" baseline="0" dirty="0">
                <a:ln>
                  <a:noFill/>
                </a:ln>
                <a:solidFill>
                  <a:srgbClr val="000000"/>
                </a:solidFill>
                <a:latin typeface="Calibri" pitchFamily="18"/>
                <a:ea typeface="Calibri" pitchFamily="2"/>
                <a:cs typeface="Calibri" pitchFamily="2"/>
              </a:rPr>
              <a:t> </a:t>
            </a:r>
            <a:r>
              <a:rPr lang="en-US" sz="2400" b="1" i="0" u="none" strike="noStrike" kern="1200" cap="none" spc="0" baseline="0" dirty="0" err="1">
                <a:ln>
                  <a:noFill/>
                </a:ln>
                <a:solidFill>
                  <a:srgbClr val="000000"/>
                </a:solidFill>
                <a:latin typeface="Calibri" pitchFamily="18"/>
                <a:ea typeface="Calibri" pitchFamily="2"/>
                <a:cs typeface="Calibri" pitchFamily="2"/>
              </a:rPr>
              <a:t>détenu</a:t>
            </a:r>
            <a:r>
              <a:rPr lang="en-US" sz="2400" b="1" i="0" u="none" strike="noStrike" kern="1200" cap="none" spc="0" baseline="0" dirty="0">
                <a:ln>
                  <a:noFill/>
                </a:ln>
                <a:solidFill>
                  <a:srgbClr val="000000"/>
                </a:solidFill>
                <a:latin typeface="Calibri" pitchFamily="18"/>
                <a:ea typeface="Calibri" pitchFamily="2"/>
                <a:cs typeface="Calibri" pitchFamily="2"/>
              </a:rPr>
              <a:t> </a:t>
            </a:r>
            <a:r>
              <a:rPr lang="en-US" sz="2400" b="1" i="0" u="none" strike="noStrike" kern="1200" cap="none" spc="0" baseline="0" dirty="0" err="1">
                <a:ln>
                  <a:noFill/>
                </a:ln>
                <a:solidFill>
                  <a:srgbClr val="000000"/>
                </a:solidFill>
                <a:latin typeface="Calibri" pitchFamily="18"/>
                <a:ea typeface="Calibri" pitchFamily="2"/>
                <a:cs typeface="Calibri" pitchFamily="2"/>
              </a:rPr>
              <a:t>depuis</a:t>
            </a:r>
            <a:r>
              <a:rPr lang="en-US" sz="2400" b="1" i="0" u="none" strike="noStrike" kern="1200" cap="none" spc="0" baseline="0" dirty="0">
                <a:ln>
                  <a:noFill/>
                </a:ln>
                <a:solidFill>
                  <a:srgbClr val="000000"/>
                </a:solidFill>
                <a:latin typeface="Calibri" pitchFamily="18"/>
                <a:ea typeface="Calibri" pitchFamily="2"/>
                <a:cs typeface="Calibri" pitchFamily="2"/>
              </a:rPr>
              <a:t> 6 </a:t>
            </a:r>
            <a:r>
              <a:rPr lang="en-US" sz="2400" b="1" i="0" u="none" strike="noStrike" kern="1200" cap="none" spc="0" baseline="0" dirty="0" err="1">
                <a:ln>
                  <a:noFill/>
                </a:ln>
                <a:solidFill>
                  <a:srgbClr val="000000"/>
                </a:solidFill>
                <a:latin typeface="Calibri" pitchFamily="18"/>
                <a:ea typeface="Calibri" pitchFamily="2"/>
                <a:cs typeface="Calibri" pitchFamily="2"/>
              </a:rPr>
              <a:t>mois</a:t>
            </a:r>
            <a:r>
              <a:rPr lang="en-US" sz="2400" b="1" i="0" u="none" strike="noStrike" kern="1200" cap="none" spc="0" baseline="0" dirty="0">
                <a:ln>
                  <a:noFill/>
                </a:ln>
                <a:solidFill>
                  <a:srgbClr val="000000"/>
                </a:solidFill>
                <a:latin typeface="Calibri" pitchFamily="18"/>
                <a:ea typeface="Calibri" pitchFamily="2"/>
                <a:cs typeface="Calibri" pitchFamily="2"/>
              </a:rPr>
              <a:t> </a:t>
            </a:r>
            <a:r>
              <a:rPr lang="en-US" sz="2400" b="1" i="0" u="none" strike="noStrike" kern="1200" cap="none" spc="0" baseline="0" dirty="0" err="1">
                <a:ln>
                  <a:noFill/>
                </a:ln>
                <a:solidFill>
                  <a:srgbClr val="000000"/>
                </a:solidFill>
                <a:latin typeface="Calibri" pitchFamily="18"/>
                <a:ea typeface="Calibri" pitchFamily="2"/>
                <a:cs typeface="Calibri" pitchFamily="2"/>
              </a:rPr>
              <a:t>en</a:t>
            </a:r>
            <a:r>
              <a:rPr lang="en-US" sz="2400" b="1" i="0" u="none" strike="noStrike" kern="1200" cap="none" spc="0" baseline="0" dirty="0">
                <a:ln>
                  <a:noFill/>
                </a:ln>
                <a:solidFill>
                  <a:srgbClr val="000000"/>
                </a:solidFill>
                <a:latin typeface="Calibri" pitchFamily="18"/>
                <a:ea typeface="Calibri" pitchFamily="2"/>
                <a:cs typeface="Calibri" pitchFamily="2"/>
              </a:rPr>
              <a:t> 2025 </a:t>
            </a:r>
            <a:r>
              <a:rPr lang="en-US" sz="2400" b="0" i="0" u="none" strike="noStrike" kern="1200" cap="none" spc="0" baseline="0" dirty="0">
                <a:ln>
                  <a:noFill/>
                </a:ln>
                <a:solidFill>
                  <a:srgbClr val="000000"/>
                </a:solidFill>
                <a:latin typeface="Calibri" pitchFamily="18"/>
                <a:ea typeface="Calibri" pitchFamily="2"/>
                <a:cs typeface="Calibri" pitchFamily="2"/>
              </a:rPr>
              <a:t>x </a:t>
            </a:r>
            <a:r>
              <a:rPr lang="en-US" sz="2400" b="1" i="0" u="none" strike="noStrike" kern="1200" cap="none" spc="0" baseline="0" dirty="0">
                <a:ln>
                  <a:noFill/>
                </a:ln>
                <a:solidFill>
                  <a:srgbClr val="00A933"/>
                </a:solidFill>
                <a:latin typeface="Calibri" pitchFamily="18"/>
                <a:ea typeface="Calibri" pitchFamily="2"/>
                <a:cs typeface="Calibri" pitchFamily="2"/>
              </a:rPr>
              <a:t>75%</a:t>
            </a:r>
            <a:r>
              <a:rPr lang="en-US" sz="2400" b="0" i="0" u="none" strike="noStrike" kern="1200" cap="none" spc="0" baseline="0" dirty="0">
                <a:ln>
                  <a:noFill/>
                </a:ln>
                <a:solidFill>
                  <a:srgbClr val="000000"/>
                </a:solidFill>
                <a:latin typeface="Calibri" pitchFamily="18"/>
                <a:ea typeface="Calibri" pitchFamily="2"/>
                <a:cs typeface="Calibri" pitchFamily="2"/>
              </a:rPr>
              <a:t> ] x </a:t>
            </a:r>
            <a:r>
              <a:rPr lang="en-US" sz="2400" b="1" i="0" u="none" strike="noStrike" kern="1200" cap="none" spc="0" baseline="0" dirty="0">
                <a:ln>
                  <a:noFill/>
                </a:ln>
                <a:solidFill>
                  <a:srgbClr val="FF0000"/>
                </a:solidFill>
                <a:latin typeface="Calibri" pitchFamily="18"/>
                <a:ea typeface="Calibri" pitchFamily="2"/>
                <a:cs typeface="Calibri" pitchFamily="2"/>
              </a:rPr>
              <a:t>35/42,5</a:t>
            </a:r>
          </a:p>
          <a:p>
            <a:pPr marL="0" marR="0" lvl="0" indent="0" algn="just" rtl="0" hangingPunct="0">
              <a:lnSpc>
                <a:spcPct val="90000"/>
              </a:lnSpc>
              <a:spcBef>
                <a:spcPts val="0"/>
              </a:spcBef>
              <a:spcAft>
                <a:spcPts val="901"/>
              </a:spcAft>
              <a:buNone/>
              <a:tabLst/>
            </a:pPr>
            <a:r>
              <a:rPr lang="en-US" sz="2000" b="0" i="0" u="none" strike="noStrike" kern="1200" cap="none" spc="0" baseline="0" dirty="0">
                <a:ln>
                  <a:noFill/>
                </a:ln>
                <a:solidFill>
                  <a:srgbClr val="000000"/>
                </a:solidFill>
                <a:latin typeface="Calibri" pitchFamily="18"/>
                <a:ea typeface="Calibri" pitchFamily="2"/>
                <a:cs typeface="Calibri" pitchFamily="2"/>
              </a:rPr>
              <a:t>Après </a:t>
            </a:r>
            <a:r>
              <a:rPr lang="en-US" sz="2000" b="0" i="0" u="none" strike="noStrike" kern="1200" cap="none" spc="0" baseline="0" dirty="0" err="1">
                <a:ln>
                  <a:noFill/>
                </a:ln>
                <a:solidFill>
                  <a:srgbClr val="000000"/>
                </a:solidFill>
                <a:latin typeface="Calibri" pitchFamily="18"/>
                <a:ea typeface="Calibri" pitchFamily="2"/>
                <a:cs typeface="Calibri" pitchFamily="2"/>
              </a:rPr>
              <a:t>avoir</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calculé</a:t>
            </a:r>
            <a:r>
              <a:rPr lang="en-US" sz="2000" b="0" i="0" u="none" strike="noStrike" kern="1200" cap="none" spc="0" baseline="0" dirty="0">
                <a:ln>
                  <a:noFill/>
                </a:ln>
                <a:solidFill>
                  <a:srgbClr val="000000"/>
                </a:solidFill>
                <a:latin typeface="Calibri" pitchFamily="18"/>
                <a:ea typeface="Calibri" pitchFamily="2"/>
                <a:cs typeface="Calibri" pitchFamily="2"/>
              </a:rPr>
              <a:t> les droits </a:t>
            </a:r>
            <a:r>
              <a:rPr lang="en-US" sz="2000" b="0" i="0" u="none" strike="noStrike" kern="1200" cap="none" spc="0" baseline="0" dirty="0" err="1">
                <a:ln>
                  <a:noFill/>
                </a:ln>
                <a:solidFill>
                  <a:srgbClr val="000000"/>
                </a:solidFill>
                <a:latin typeface="Calibri" pitchFamily="18"/>
                <a:ea typeface="Calibri" pitchFamily="2"/>
                <a:cs typeface="Calibri" pitchFamily="2"/>
              </a:rPr>
              <a:t>dans</a:t>
            </a:r>
            <a:r>
              <a:rPr lang="en-US" sz="2000" b="0" i="0" u="none" strike="noStrike" kern="1200" cap="none" spc="0" baseline="0" dirty="0">
                <a:ln>
                  <a:noFill/>
                </a:ln>
                <a:solidFill>
                  <a:srgbClr val="000000"/>
                </a:solidFill>
                <a:latin typeface="Calibri" pitchFamily="18"/>
                <a:ea typeface="Calibri" pitchFamily="2"/>
                <a:cs typeface="Calibri" pitchFamily="2"/>
              </a:rPr>
              <a:t> le </a:t>
            </a:r>
            <a:r>
              <a:rPr lang="en-US" sz="2000" b="0" i="0" u="none" strike="noStrike" kern="1200" cap="none" spc="0" baseline="0" dirty="0" err="1">
                <a:ln>
                  <a:noFill/>
                </a:ln>
                <a:solidFill>
                  <a:srgbClr val="000000"/>
                </a:solidFill>
                <a:latin typeface="Calibri" pitchFamily="18"/>
                <a:ea typeface="Calibri" pitchFamily="2"/>
                <a:cs typeface="Calibri" pitchFamily="2"/>
              </a:rPr>
              <a:t>système</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actuel</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échelon</a:t>
            </a:r>
            <a:r>
              <a:rPr lang="en-US" sz="2000" b="0" i="0" u="none" strike="noStrike" kern="1200" cap="none" spc="0" baseline="0" dirty="0">
                <a:ln>
                  <a:noFill/>
                </a:ln>
                <a:solidFill>
                  <a:srgbClr val="000000"/>
                </a:solidFill>
                <a:latin typeface="Calibri" pitchFamily="18"/>
                <a:ea typeface="Calibri" pitchFamily="2"/>
                <a:cs typeface="Calibri" pitchFamily="2"/>
              </a:rPr>
              <a:t> x </a:t>
            </a:r>
            <a:r>
              <a:rPr lang="en-US" sz="2000" b="0" i="0" u="none" strike="noStrike" kern="1200" cap="none" spc="0" baseline="0" dirty="0">
                <a:ln>
                  <a:noFill/>
                </a:ln>
                <a:solidFill>
                  <a:srgbClr val="158466"/>
                </a:solidFill>
                <a:latin typeface="Calibri" pitchFamily="18"/>
                <a:ea typeface="Calibri" pitchFamily="2"/>
                <a:cs typeface="Calibri" pitchFamily="2"/>
              </a:rPr>
              <a:t>75%</a:t>
            </a:r>
            <a:r>
              <a:rPr lang="en-US" sz="2000" b="0" i="0" u="none" strike="noStrike" kern="1200" cap="none" spc="0" baseline="0" dirty="0">
                <a:ln>
                  <a:noFill/>
                </a:ln>
                <a:solidFill>
                  <a:srgbClr val="000000"/>
                </a:solidFill>
                <a:latin typeface="Calibri" pitchFamily="18"/>
                <a:ea typeface="Calibri" pitchFamily="2"/>
                <a:cs typeface="Calibri" pitchFamily="2"/>
              </a:rPr>
              <a:t>), on </a:t>
            </a:r>
            <a:r>
              <a:rPr lang="en-US" sz="2000" b="0" i="0" u="none" strike="noStrike" kern="1200" cap="none" spc="0" baseline="0" dirty="0" err="1">
                <a:ln>
                  <a:noFill/>
                </a:ln>
                <a:solidFill>
                  <a:srgbClr val="000000"/>
                </a:solidFill>
                <a:latin typeface="Calibri" pitchFamily="18"/>
                <a:ea typeface="Calibri" pitchFamily="2"/>
                <a:cs typeface="Calibri" pitchFamily="2"/>
              </a:rPr>
              <a:t>proratise</a:t>
            </a:r>
            <a:r>
              <a:rPr lang="en-US" sz="2000" b="0" i="0" u="none" strike="noStrike" kern="1200" cap="none" spc="0" baseline="0" dirty="0">
                <a:ln>
                  <a:noFill/>
                </a:ln>
                <a:solidFill>
                  <a:srgbClr val="000000"/>
                </a:solidFill>
                <a:latin typeface="Calibri" pitchFamily="18"/>
                <a:ea typeface="Calibri" pitchFamily="2"/>
                <a:cs typeface="Calibri" pitchFamily="2"/>
              </a:rPr>
              <a:t> les </a:t>
            </a:r>
            <a:r>
              <a:rPr lang="en-US" sz="2000" b="0" i="0" u="none" strike="noStrike" kern="1200" cap="none" spc="0" baseline="0" dirty="0">
                <a:ln>
                  <a:noFill/>
                </a:ln>
                <a:solidFill>
                  <a:srgbClr val="FF0000"/>
                </a:solidFill>
                <a:latin typeface="Calibri" pitchFamily="18"/>
                <a:ea typeface="Calibri" pitchFamily="2"/>
                <a:cs typeface="Calibri" pitchFamily="2"/>
              </a:rPr>
              <a:t>35</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ans</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selon</a:t>
            </a:r>
            <a:r>
              <a:rPr lang="en-US" sz="2000" b="0" i="0" u="none" strike="noStrike" kern="1200" cap="none" spc="0" baseline="0" dirty="0">
                <a:ln>
                  <a:noFill/>
                </a:ln>
                <a:solidFill>
                  <a:srgbClr val="000000"/>
                </a:solidFill>
                <a:latin typeface="Calibri" pitchFamily="18"/>
                <a:ea typeface="Calibri" pitchFamily="2"/>
                <a:cs typeface="Calibri" pitchFamily="2"/>
              </a:rPr>
              <a:t> les </a:t>
            </a:r>
            <a:r>
              <a:rPr lang="en-US" sz="2000" b="0" i="0" u="none" strike="noStrike" kern="1200" cap="none" spc="0" baseline="0" dirty="0">
                <a:ln>
                  <a:noFill/>
                </a:ln>
                <a:solidFill>
                  <a:srgbClr val="FF0000"/>
                </a:solidFill>
                <a:latin typeface="Calibri" pitchFamily="18"/>
                <a:ea typeface="Calibri" pitchFamily="2"/>
                <a:cs typeface="Calibri" pitchFamily="2"/>
              </a:rPr>
              <a:t>42,5</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ans</a:t>
            </a:r>
            <a:r>
              <a:rPr lang="en-US" sz="2000" b="0" i="0" u="none" strike="noStrike" kern="1200" cap="none" spc="0" baseline="0" dirty="0">
                <a:ln>
                  <a:noFill/>
                </a:ln>
                <a:solidFill>
                  <a:srgbClr val="000000"/>
                </a:solidFill>
                <a:latin typeface="Calibri" pitchFamily="18"/>
                <a:ea typeface="Calibri" pitchFamily="2"/>
                <a:cs typeface="Calibri" pitchFamily="2"/>
              </a:rPr>
              <a:t> de </a:t>
            </a:r>
            <a:r>
              <a:rPr lang="en-US" sz="2000" b="0" i="0" u="none" strike="noStrike" kern="1200" cap="none" spc="0" baseline="0" dirty="0" err="1">
                <a:ln>
                  <a:noFill/>
                </a:ln>
                <a:solidFill>
                  <a:srgbClr val="000000"/>
                </a:solidFill>
                <a:latin typeface="Calibri" pitchFamily="18"/>
                <a:ea typeface="Calibri" pitchFamily="2"/>
                <a:cs typeface="Calibri" pitchFamily="2"/>
              </a:rPr>
              <a:t>durée</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requise</a:t>
            </a:r>
            <a:r>
              <a:rPr lang="en-US" sz="2000" b="0" i="0" u="none" strike="noStrike" kern="1200" cap="none" spc="0" baseline="0" dirty="0">
                <a:ln>
                  <a:noFill/>
                </a:ln>
                <a:solidFill>
                  <a:srgbClr val="000000"/>
                </a:solidFill>
                <a:latin typeface="Calibri" pitchFamily="18"/>
                <a:ea typeface="Calibri" pitchFamily="2"/>
                <a:cs typeface="Calibri" pitchFamily="2"/>
              </a:rPr>
              <a:t> pour </a:t>
            </a:r>
            <a:r>
              <a:rPr lang="en-US" sz="2000" b="0" i="0" u="none" strike="noStrike" kern="1200" cap="none" spc="0" baseline="0" dirty="0" err="1">
                <a:ln>
                  <a:noFill/>
                </a:ln>
                <a:solidFill>
                  <a:srgbClr val="000000"/>
                </a:solidFill>
                <a:latin typeface="Calibri" pitchFamily="18"/>
                <a:ea typeface="Calibri" pitchFamily="2"/>
                <a:cs typeface="Calibri" pitchFamily="2"/>
              </a:rPr>
              <a:t>sa</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génération</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dans</a:t>
            </a:r>
            <a:r>
              <a:rPr lang="en-US" sz="2000" b="0" i="0" u="none" strike="noStrike" kern="1200" cap="none" spc="0" baseline="0" dirty="0">
                <a:ln>
                  <a:noFill/>
                </a:ln>
                <a:solidFill>
                  <a:srgbClr val="000000"/>
                </a:solidFill>
                <a:latin typeface="Calibri" pitchFamily="18"/>
                <a:ea typeface="Calibri" pitchFamily="2"/>
                <a:cs typeface="Calibri" pitchFamily="2"/>
              </a:rPr>
              <a:t> le </a:t>
            </a:r>
            <a:r>
              <a:rPr lang="en-US" sz="2000" b="0" i="0" u="none" strike="noStrike" kern="1200" cap="none" spc="0" baseline="0" dirty="0" err="1">
                <a:ln>
                  <a:noFill/>
                </a:ln>
                <a:solidFill>
                  <a:srgbClr val="000000"/>
                </a:solidFill>
                <a:latin typeface="Calibri" pitchFamily="18"/>
                <a:ea typeface="Calibri" pitchFamily="2"/>
                <a:cs typeface="Calibri" pitchFamily="2"/>
              </a:rPr>
              <a:t>système</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actuel</a:t>
            </a:r>
            <a:r>
              <a:rPr lang="en-US" sz="2000" b="0" i="0" u="none" strike="noStrike" kern="1200" cap="none" spc="0" baseline="0" dirty="0">
                <a:ln>
                  <a:noFill/>
                </a:ln>
                <a:solidFill>
                  <a:srgbClr val="000000"/>
                </a:solidFill>
                <a:latin typeface="Calibri" pitchFamily="18"/>
                <a:ea typeface="Calibri" pitchFamily="2"/>
                <a:cs typeface="Calibri" pitchFamily="2"/>
              </a:rPr>
              <a:t> (sans </a:t>
            </a:r>
            <a:r>
              <a:rPr lang="en-US" sz="2000" b="0" i="0" u="none" strike="noStrike" kern="1200" cap="none" spc="0" baseline="0" dirty="0" err="1">
                <a:ln>
                  <a:noFill/>
                </a:ln>
                <a:solidFill>
                  <a:srgbClr val="000000"/>
                </a:solidFill>
                <a:latin typeface="Calibri" pitchFamily="18"/>
                <a:ea typeface="Calibri" pitchFamily="2"/>
                <a:cs typeface="Calibri" pitchFamily="2"/>
              </a:rPr>
              <a:t>lui</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appliquer</a:t>
            </a:r>
            <a:r>
              <a:rPr lang="en-US" sz="2000" b="0" i="0" u="none" strike="noStrike" kern="1200" cap="none" spc="0" baseline="0" dirty="0">
                <a:ln>
                  <a:noFill/>
                </a:ln>
                <a:solidFill>
                  <a:srgbClr val="000000"/>
                </a:solidFill>
                <a:latin typeface="Calibri" pitchFamily="18"/>
                <a:ea typeface="Calibri" pitchFamily="2"/>
                <a:cs typeface="Calibri" pitchFamily="2"/>
              </a:rPr>
              <a:t> de </a:t>
            </a:r>
            <a:r>
              <a:rPr lang="en-US" sz="2000" b="0" i="0" u="none" strike="noStrike" kern="1200" cap="none" spc="0" baseline="0" dirty="0" err="1">
                <a:ln>
                  <a:noFill/>
                </a:ln>
                <a:solidFill>
                  <a:srgbClr val="000000"/>
                </a:solidFill>
                <a:latin typeface="Calibri" pitchFamily="18"/>
                <a:ea typeface="Calibri" pitchFamily="2"/>
                <a:cs typeface="Calibri" pitchFamily="2"/>
              </a:rPr>
              <a:t>décote</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puisqu’on</a:t>
            </a:r>
            <a:r>
              <a:rPr lang="en-US" sz="2000" b="0" i="0" u="none" strike="noStrike" kern="1200" cap="none" spc="0" baseline="0" dirty="0">
                <a:ln>
                  <a:noFill/>
                </a:ln>
                <a:solidFill>
                  <a:srgbClr val="000000"/>
                </a:solidFill>
                <a:latin typeface="Calibri" pitchFamily="18"/>
                <a:ea typeface="Calibri" pitchFamily="2"/>
                <a:cs typeface="Calibri" pitchFamily="2"/>
              </a:rPr>
              <a:t> ne </a:t>
            </a:r>
            <a:r>
              <a:rPr lang="en-US" sz="2000" b="0" i="0" u="none" strike="noStrike" kern="1200" cap="none" spc="0" baseline="0" dirty="0" err="1">
                <a:ln>
                  <a:noFill/>
                </a:ln>
                <a:solidFill>
                  <a:srgbClr val="000000"/>
                </a:solidFill>
                <a:latin typeface="Calibri" pitchFamily="18"/>
                <a:ea typeface="Calibri" pitchFamily="2"/>
                <a:cs typeface="Calibri" pitchFamily="2"/>
              </a:rPr>
              <a:t>connaît</a:t>
            </a:r>
            <a:r>
              <a:rPr lang="en-US" sz="2000" b="0" i="0" u="none" strike="noStrike" kern="1200" cap="none" spc="0" baseline="0" dirty="0">
                <a:ln>
                  <a:noFill/>
                </a:ln>
                <a:solidFill>
                  <a:srgbClr val="000000"/>
                </a:solidFill>
                <a:latin typeface="Calibri" pitchFamily="18"/>
                <a:ea typeface="Calibri" pitchFamily="2"/>
                <a:cs typeface="Calibri" pitchFamily="2"/>
              </a:rPr>
              <a:t> pas son </a:t>
            </a:r>
            <a:r>
              <a:rPr lang="en-US" sz="2000" b="0" i="0" u="none" strike="noStrike" kern="1200" cap="none" spc="0" baseline="0" dirty="0" err="1">
                <a:ln>
                  <a:noFill/>
                </a:ln>
                <a:solidFill>
                  <a:srgbClr val="000000"/>
                </a:solidFill>
                <a:latin typeface="Calibri" pitchFamily="18"/>
                <a:ea typeface="Calibri" pitchFamily="2"/>
                <a:cs typeface="Calibri" pitchFamily="2"/>
              </a:rPr>
              <a:t>âge</a:t>
            </a:r>
            <a:r>
              <a:rPr lang="en-US" sz="2000" b="0" i="0" u="none" strike="noStrike" kern="1200" cap="none" spc="0" baseline="0" dirty="0">
                <a:ln>
                  <a:noFill/>
                </a:ln>
                <a:solidFill>
                  <a:srgbClr val="000000"/>
                </a:solidFill>
                <a:latin typeface="Calibri" pitchFamily="18"/>
                <a:ea typeface="Calibri" pitchFamily="2"/>
                <a:cs typeface="Calibri" pitchFamily="2"/>
              </a:rPr>
              <a:t> de </a:t>
            </a:r>
            <a:r>
              <a:rPr lang="en-US" sz="2000" b="0" i="0" u="none" strike="noStrike" kern="1200" cap="none" spc="0" baseline="0" dirty="0" err="1">
                <a:ln>
                  <a:noFill/>
                </a:ln>
                <a:solidFill>
                  <a:srgbClr val="000000"/>
                </a:solidFill>
                <a:latin typeface="Calibri" pitchFamily="18"/>
                <a:ea typeface="Calibri" pitchFamily="2"/>
                <a:cs typeface="Calibri" pitchFamily="2"/>
              </a:rPr>
              <a:t>départ</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à</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ce</a:t>
            </a:r>
            <a:r>
              <a:rPr lang="en-US" sz="2000" b="0" i="0" u="none" strike="noStrike" kern="1200" cap="none" spc="0" baseline="0" dirty="0">
                <a:ln>
                  <a:noFill/>
                </a:ln>
                <a:solidFill>
                  <a:srgbClr val="000000"/>
                </a:solidFill>
                <a:latin typeface="Calibri" pitchFamily="18"/>
                <a:ea typeface="Calibri" pitchFamily="2"/>
                <a:cs typeface="Calibri" pitchFamily="2"/>
              </a:rPr>
              <a:t> </a:t>
            </a:r>
            <a:r>
              <a:rPr lang="en-US" sz="2000" b="0" i="0" u="none" strike="noStrike" kern="1200" cap="none" spc="0" baseline="0" dirty="0" err="1">
                <a:ln>
                  <a:noFill/>
                </a:ln>
                <a:solidFill>
                  <a:srgbClr val="000000"/>
                </a:solidFill>
                <a:latin typeface="Calibri" pitchFamily="18"/>
                <a:ea typeface="Calibri" pitchFamily="2"/>
                <a:cs typeface="Calibri" pitchFamily="2"/>
              </a:rPr>
              <a:t>stade</a:t>
            </a:r>
            <a:r>
              <a:rPr lang="en-US" sz="2000" b="0" i="0" u="none" strike="noStrike" kern="1200" cap="none" spc="0" baseline="0" dirty="0">
                <a:ln>
                  <a:noFill/>
                </a:ln>
                <a:solidFill>
                  <a:srgbClr val="000000"/>
                </a:solidFill>
                <a:latin typeface="Calibri" pitchFamily="18"/>
                <a:ea typeface="Calibri" pitchFamily="2"/>
                <a:cs typeface="Calibri" pitchFamily="2"/>
              </a:rPr>
              <a:t>)</a:t>
            </a:r>
          </a:p>
          <a:p>
            <a:pPr marL="0" marR="0" lvl="0" indent="0" algn="just" rtl="0" hangingPunct="0">
              <a:lnSpc>
                <a:spcPct val="90000"/>
              </a:lnSpc>
              <a:spcBef>
                <a:spcPts val="0"/>
              </a:spcBef>
              <a:spcAft>
                <a:spcPts val="901"/>
              </a:spcAft>
              <a:buNone/>
              <a:tabLst/>
            </a:pPr>
            <a:r>
              <a:rPr lang="en-US" sz="2000" b="1" i="0" u="none" strike="noStrike" kern="1200" cap="none" spc="0" baseline="0" dirty="0">
                <a:ln>
                  <a:noFill/>
                </a:ln>
                <a:solidFill>
                  <a:srgbClr val="000000"/>
                </a:solidFill>
                <a:latin typeface="Calibri" pitchFamily="18"/>
                <a:ea typeface="Calibri" pitchFamily="2"/>
                <a:cs typeface="Calibri" pitchFamily="2"/>
              </a:rPr>
              <a:t>→ Le </a:t>
            </a:r>
            <a:r>
              <a:rPr lang="en-US" sz="2000" b="1" i="0" u="none" strike="noStrike" kern="1200" cap="none" spc="0" baseline="0" dirty="0" err="1">
                <a:ln>
                  <a:noFill/>
                </a:ln>
                <a:solidFill>
                  <a:srgbClr val="000000"/>
                </a:solidFill>
                <a:latin typeface="Calibri" pitchFamily="18"/>
                <a:ea typeface="Calibri" pitchFamily="2"/>
                <a:cs typeface="Calibri" pitchFamily="2"/>
              </a:rPr>
              <a:t>montant</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en</a:t>
            </a:r>
            <a:r>
              <a:rPr lang="en-US" sz="2000" b="1" i="0" u="none" strike="noStrike" kern="1200" cap="none" spc="0" baseline="0" dirty="0">
                <a:ln>
                  <a:noFill/>
                </a:ln>
                <a:solidFill>
                  <a:srgbClr val="000000"/>
                </a:solidFill>
                <a:latin typeface="Calibri" pitchFamily="18"/>
                <a:ea typeface="Calibri" pitchFamily="2"/>
                <a:cs typeface="Calibri" pitchFamily="2"/>
              </a:rPr>
              <a:t> euros </a:t>
            </a:r>
            <a:r>
              <a:rPr lang="en-US" sz="2000" b="1" i="0" u="none" strike="noStrike" kern="1200" cap="none" spc="0" baseline="0" dirty="0" err="1">
                <a:ln>
                  <a:noFill/>
                </a:ln>
                <a:solidFill>
                  <a:srgbClr val="000000"/>
                </a:solidFill>
                <a:latin typeface="Calibri" pitchFamily="18"/>
                <a:ea typeface="Calibri" pitchFamily="2"/>
                <a:cs typeface="Calibri" pitchFamily="2"/>
              </a:rPr>
              <a:t>est</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alors</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sng" strike="noStrike" kern="1200" cap="none" spc="0" baseline="0" dirty="0" err="1">
                <a:ln>
                  <a:noFill/>
                </a:ln>
                <a:solidFill>
                  <a:srgbClr val="000000"/>
                </a:solidFill>
                <a:uFillTx/>
                <a:latin typeface="Calibri" pitchFamily="18"/>
                <a:ea typeface="Calibri" pitchFamily="2"/>
                <a:cs typeface="Calibri" pitchFamily="2"/>
              </a:rPr>
              <a:t>converti</a:t>
            </a:r>
            <a:r>
              <a:rPr lang="en-US" sz="2000" b="1" i="0" u="sng" strike="noStrike" kern="1200" cap="none" spc="0" baseline="0" dirty="0">
                <a:ln>
                  <a:noFill/>
                </a:ln>
                <a:solidFill>
                  <a:srgbClr val="000000"/>
                </a:solidFill>
                <a:uFillTx/>
                <a:latin typeface="Calibri" pitchFamily="18"/>
                <a:ea typeface="Calibri" pitchFamily="2"/>
                <a:cs typeface="Calibri" pitchFamily="2"/>
              </a:rPr>
              <a:t> </a:t>
            </a:r>
            <a:r>
              <a:rPr lang="en-US" sz="2000" b="1" i="0" u="sng" strike="noStrike" kern="1200" cap="none" spc="0" baseline="0" dirty="0" err="1">
                <a:ln>
                  <a:noFill/>
                </a:ln>
                <a:solidFill>
                  <a:srgbClr val="000000"/>
                </a:solidFill>
                <a:uFillTx/>
                <a:latin typeface="Calibri" pitchFamily="18"/>
                <a:ea typeface="Calibri" pitchFamily="2"/>
                <a:cs typeface="Calibri" pitchFamily="2"/>
              </a:rPr>
              <a:t>en</a:t>
            </a:r>
            <a:r>
              <a:rPr lang="en-US" sz="2000" b="1" i="0" u="sng" strike="noStrike" kern="1200" cap="none" spc="0" baseline="0" dirty="0">
                <a:ln>
                  <a:noFill/>
                </a:ln>
                <a:solidFill>
                  <a:srgbClr val="000000"/>
                </a:solidFill>
                <a:uFillTx/>
                <a:latin typeface="Calibri" pitchFamily="18"/>
                <a:ea typeface="Calibri" pitchFamily="2"/>
                <a:cs typeface="Calibri" pitchFamily="2"/>
              </a:rPr>
              <a:t> points</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dans</a:t>
            </a:r>
            <a:r>
              <a:rPr lang="en-US" sz="2000" b="1" i="0" u="none" strike="noStrike" kern="1200" cap="none" spc="0" baseline="0" dirty="0">
                <a:ln>
                  <a:noFill/>
                </a:ln>
                <a:solidFill>
                  <a:srgbClr val="000000"/>
                </a:solidFill>
                <a:latin typeface="Calibri" pitchFamily="18"/>
                <a:ea typeface="Calibri" pitchFamily="2"/>
                <a:cs typeface="Calibri" pitchFamily="2"/>
              </a:rPr>
              <a:t> le nouveau </a:t>
            </a:r>
            <a:r>
              <a:rPr lang="en-US" sz="2000" b="1" i="0" u="none" strike="noStrike" kern="1200" cap="none" spc="0" baseline="0" dirty="0" err="1">
                <a:ln>
                  <a:noFill/>
                </a:ln>
                <a:solidFill>
                  <a:srgbClr val="000000"/>
                </a:solidFill>
                <a:latin typeface="Calibri" pitchFamily="18"/>
                <a:ea typeface="Calibri" pitchFamily="2"/>
                <a:cs typeface="Calibri" pitchFamily="2"/>
              </a:rPr>
              <a:t>système</a:t>
            </a:r>
            <a:r>
              <a:rPr lang="en-US" sz="2000" b="1" i="0" u="none" strike="noStrike" kern="1200" cap="none" spc="0" baseline="0" dirty="0">
                <a:ln>
                  <a:noFill/>
                </a:ln>
                <a:solidFill>
                  <a:srgbClr val="000000"/>
                </a:solidFill>
                <a:latin typeface="Calibri" pitchFamily="18"/>
                <a:ea typeface="Calibri" pitchFamily="2"/>
                <a:cs typeface="Calibri" pitchFamily="2"/>
              </a:rPr>
              <a:t>. Les points acquis après 2025 </a:t>
            </a:r>
            <a:r>
              <a:rPr lang="en-US" sz="2000" b="1" i="0" u="none" strike="noStrike" kern="1200" cap="none" spc="0" baseline="0" dirty="0" err="1">
                <a:ln>
                  <a:noFill/>
                </a:ln>
                <a:solidFill>
                  <a:srgbClr val="000000"/>
                </a:solidFill>
                <a:latin typeface="Calibri" pitchFamily="18"/>
                <a:ea typeface="Calibri" pitchFamily="2"/>
                <a:cs typeface="Calibri" pitchFamily="2"/>
              </a:rPr>
              <a:t>seront</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ensuite</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ajoutés</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à</a:t>
            </a:r>
            <a:r>
              <a:rPr lang="en-US" sz="2000" b="1" i="0" u="none" strike="noStrike" kern="1200" cap="none" spc="0" baseline="0" dirty="0">
                <a:ln>
                  <a:noFill/>
                </a:ln>
                <a:solidFill>
                  <a:srgbClr val="000000"/>
                </a:solidFill>
                <a:latin typeface="Calibri" pitchFamily="18"/>
                <a:ea typeface="Calibri" pitchFamily="2"/>
                <a:cs typeface="Calibri" pitchFamily="2"/>
              </a:rPr>
              <a:t> </a:t>
            </a:r>
            <a:r>
              <a:rPr lang="en-US" sz="2000" b="1" i="0" u="none" strike="noStrike" kern="1200" cap="none" spc="0" baseline="0" dirty="0" err="1">
                <a:ln>
                  <a:noFill/>
                </a:ln>
                <a:solidFill>
                  <a:srgbClr val="000000"/>
                </a:solidFill>
                <a:latin typeface="Calibri" pitchFamily="18"/>
                <a:ea typeface="Calibri" pitchFamily="2"/>
                <a:cs typeface="Calibri" pitchFamily="2"/>
              </a:rPr>
              <a:t>ce</a:t>
            </a:r>
            <a:r>
              <a:rPr lang="en-US" sz="2000" b="1" i="0" u="none" strike="noStrike" kern="1200" cap="none" spc="0" baseline="0" dirty="0">
                <a:ln>
                  <a:noFill/>
                </a:ln>
                <a:solidFill>
                  <a:srgbClr val="000000"/>
                </a:solidFill>
                <a:latin typeface="Calibri" pitchFamily="18"/>
                <a:ea typeface="Calibri" pitchFamily="2"/>
                <a:cs typeface="Calibri" pitchFamily="2"/>
              </a:rPr>
              <a:t>  capital de points.</a:t>
            </a:r>
          </a:p>
        </p:txBody>
      </p:sp>
      <p:sp>
        <p:nvSpPr>
          <p:cNvPr id="6" name="Rectangle 7">
            <a:extLst>
              <a:ext uri="{FF2B5EF4-FFF2-40B4-BE49-F238E27FC236}">
                <a16:creationId xmlns:a16="http://schemas.microsoft.com/office/drawing/2014/main" id="{C14564A9-3AC0-9341-ACA8-0304F23AA18C}"/>
              </a:ext>
            </a:extLst>
          </p:cNvPr>
          <p:cNvSpPr/>
          <p:nvPr/>
        </p:nvSpPr>
        <p:spPr>
          <a:xfrm>
            <a:off x="573973" y="5580559"/>
            <a:ext cx="11044052" cy="799386"/>
          </a:xfrm>
          <a:prstGeom prst="rect">
            <a:avLst/>
          </a:prstGeom>
          <a:noFill/>
          <a:ln cap="flat">
            <a:noFill/>
            <a:prstDash val="solid"/>
          </a:ln>
        </p:spPr>
        <p:txBody>
          <a:bodyPr wrap="square" lIns="91440" tIns="45720" rIns="91440" bIns="45720" anchor="t" anchorCtr="0" compatLnSpc="0">
            <a:spAutoFit/>
          </a:bodyPr>
          <a:lstStyle/>
          <a:p>
            <a:pPr marL="0" marR="0" lvl="0" indent="0" algn="just" rtl="0" hangingPunct="0">
              <a:lnSpc>
                <a:spcPct val="90000"/>
              </a:lnSpc>
              <a:spcBef>
                <a:spcPts val="0"/>
              </a:spcBef>
              <a:spcAft>
                <a:spcPts val="901"/>
              </a:spcAft>
              <a:buNone/>
              <a:tabLst/>
            </a:pPr>
            <a:endParaRPr lang="en-US" sz="2000" b="1" dirty="0">
              <a:solidFill>
                <a:srgbClr val="000000"/>
              </a:solidFill>
              <a:latin typeface="Calibri" pitchFamily="18"/>
              <a:ea typeface="Calibri" pitchFamily="2"/>
              <a:cs typeface="Calibri" pitchFamily="2"/>
            </a:endParaRPr>
          </a:p>
          <a:p>
            <a:pPr algn="just" hangingPunct="0">
              <a:lnSpc>
                <a:spcPct val="90000"/>
              </a:lnSpc>
              <a:spcAft>
                <a:spcPts val="901"/>
              </a:spcAft>
            </a:pPr>
            <a:r>
              <a:rPr lang="en-US" sz="2200" b="1" dirty="0">
                <a:solidFill>
                  <a:srgbClr val="44546A"/>
                </a:solidFill>
                <a:latin typeface="Calibri" pitchFamily="18"/>
                <a:ea typeface="Calibri" pitchFamily="2"/>
                <a:cs typeface="Calibri" pitchFamily="2"/>
              </a:rPr>
              <a:t>Pour les </a:t>
            </a:r>
            <a:r>
              <a:rPr lang="en-US" sz="2200" b="1" dirty="0" err="1">
                <a:solidFill>
                  <a:srgbClr val="44546A"/>
                </a:solidFill>
                <a:latin typeface="Calibri" pitchFamily="18"/>
                <a:ea typeface="Calibri" pitchFamily="2"/>
                <a:cs typeface="Calibri" pitchFamily="2"/>
              </a:rPr>
              <a:t>générations</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nées</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à</a:t>
            </a:r>
            <a:r>
              <a:rPr lang="en-US" sz="2200" b="1" dirty="0">
                <a:solidFill>
                  <a:srgbClr val="44546A"/>
                </a:solidFill>
                <a:latin typeface="Calibri" pitchFamily="18"/>
                <a:ea typeface="Calibri" pitchFamily="2"/>
                <a:cs typeface="Calibri" pitchFamily="2"/>
              </a:rPr>
              <a:t> </a:t>
            </a:r>
            <a:r>
              <a:rPr lang="en-US" sz="2200" b="1" dirty="0" err="1">
                <a:solidFill>
                  <a:srgbClr val="44546A"/>
                </a:solidFill>
                <a:latin typeface="Calibri" pitchFamily="18"/>
                <a:ea typeface="Calibri" pitchFamily="2"/>
                <a:cs typeface="Calibri" pitchFamily="2"/>
              </a:rPr>
              <a:t>partir</a:t>
            </a:r>
            <a:r>
              <a:rPr lang="en-US" sz="2200" b="1" dirty="0">
                <a:solidFill>
                  <a:srgbClr val="44546A"/>
                </a:solidFill>
                <a:latin typeface="Calibri" pitchFamily="18"/>
                <a:ea typeface="Calibri" pitchFamily="2"/>
                <a:cs typeface="Calibri" pitchFamily="2"/>
              </a:rPr>
              <a:t> de 74 ???</a:t>
            </a:r>
            <a:endParaRPr lang="en-US" sz="2000" b="1" i="0" u="none" strike="noStrike" kern="1200" cap="none" spc="0" baseline="0" dirty="0">
              <a:ln>
                <a:noFill/>
              </a:ln>
              <a:solidFill>
                <a:srgbClr val="000000"/>
              </a:solidFill>
              <a:latin typeface="Calibri" pitchFamily="18"/>
              <a:ea typeface="Calibri" pitchFamily="2"/>
              <a:cs typeface="Calibri" pitchFamily="2"/>
            </a:endParaRPr>
          </a:p>
        </p:txBody>
      </p:sp>
    </p:spTree>
    <p:extLst>
      <p:ext uri="{BB962C8B-B14F-4D97-AF65-F5344CB8AC3E}">
        <p14:creationId xmlns:p14="http://schemas.microsoft.com/office/powerpoint/2010/main" val="337352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2" name="Shape 102"/>
          <p:cNvSpPr txBox="1"/>
          <p:nvPr/>
        </p:nvSpPr>
        <p:spPr>
          <a:xfrm>
            <a:off x="969264" y="1581665"/>
            <a:ext cx="10149840" cy="4574046"/>
          </a:xfrm>
          <a:prstGeom prst="rect">
            <a:avLst/>
          </a:prstGeom>
          <a:noFill/>
          <a:ln>
            <a:noFill/>
          </a:ln>
        </p:spPr>
        <p:txBody>
          <a:bodyPr wrap="square" lIns="91425" tIns="45700" rIns="91425" bIns="45700" anchor="t" anchorCtr="0">
            <a:noAutofit/>
          </a:bodyPr>
          <a:lstStyle/>
          <a:p>
            <a:pPr marL="457200" indent="-457200">
              <a:spcAft>
                <a:spcPts val="1800"/>
              </a:spcAft>
              <a:buFontTx/>
              <a:buChar char="-"/>
            </a:pPr>
            <a:r>
              <a:rPr lang="fr-FR" sz="2000" b="1" dirty="0">
                <a:latin typeface="Tahoma" panose="020B0604030504040204" pitchFamily="34" charset="0"/>
                <a:ea typeface="Tahoma" panose="020B0604030504040204" pitchFamily="34" charset="0"/>
                <a:cs typeface="Tahoma" panose="020B0604030504040204" pitchFamily="34" charset="0"/>
              </a:rPr>
              <a:t>Si on diminue les droits à réversion </a:t>
            </a:r>
            <a:r>
              <a:rPr lang="fr-FR" sz="2000" dirty="0">
                <a:latin typeface="Tahoma" panose="020B0604030504040204" pitchFamily="34" charset="0"/>
                <a:ea typeface="Tahoma" panose="020B0604030504040204" pitchFamily="34" charset="0"/>
                <a:cs typeface="Tahoma" panose="020B0604030504040204" pitchFamily="34" charset="0"/>
              </a:rPr>
              <a:t>: aujourd’hui, </a:t>
            </a:r>
            <a:r>
              <a:rPr lang="fr-FR" sz="20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40 % d’écart sur la pension de droit direct, cet écart tombe à 24% avec la pension de réversion</a:t>
            </a:r>
          </a:p>
          <a:p>
            <a:pPr marL="457200" indent="-457200">
              <a:spcAft>
                <a:spcPts val="1800"/>
              </a:spcAft>
              <a:buFontTx/>
              <a:buChar char="-"/>
            </a:pPr>
            <a:r>
              <a:rPr lang="fr-FR"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Si on prend en compte l’ensemble des carrières et plus les meilleures années </a:t>
            </a:r>
            <a:r>
              <a:rPr lang="fr-FR" sz="20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les femmes ont les carrières les plus hachées</a:t>
            </a:r>
          </a:p>
          <a:p>
            <a:pPr marL="457200" indent="-457200">
              <a:spcAft>
                <a:spcPts val="1800"/>
              </a:spcAft>
              <a:buFontTx/>
              <a:buChar char="-"/>
            </a:pPr>
            <a:r>
              <a:rPr lang="fr-FR"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Si on diminue les droits familiaux </a:t>
            </a:r>
            <a:r>
              <a:rPr lang="fr-FR" sz="20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qui aujourd’hui compensent déjà mal les inégalités de carrière</a:t>
            </a:r>
          </a:p>
          <a:p>
            <a:pPr marL="457200" indent="-457200">
              <a:spcAft>
                <a:spcPts val="1800"/>
              </a:spcAft>
              <a:buFontTx/>
              <a:buChar char="-"/>
            </a:pPr>
            <a:r>
              <a:rPr lang="fr-FR"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Si on prend davantage en compte les primes dans la Fonction publique </a:t>
            </a:r>
            <a:r>
              <a:rPr lang="fr-FR" sz="20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les femmes sont celles qui en perçoivent le moins.</a:t>
            </a:r>
          </a:p>
          <a:p>
            <a:pPr marL="457200" indent="-457200">
              <a:buFontTx/>
              <a:buChar char="-"/>
            </a:pPr>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indent="-457200">
              <a:buFontTx/>
              <a:buChar char="-"/>
            </a:pPr>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5" name="Image 4">
            <a:extLst>
              <a:ext uri="{FF2B5EF4-FFF2-40B4-BE49-F238E27FC236}">
                <a16:creationId xmlns:a16="http://schemas.microsoft.com/office/drawing/2014/main" id="{BDFCE4B0-9FD8-4992-B657-7238D3995074}"/>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6" name="Titre 1">
            <a:extLst>
              <a:ext uri="{FF2B5EF4-FFF2-40B4-BE49-F238E27FC236}">
                <a16:creationId xmlns:a16="http://schemas.microsoft.com/office/drawing/2014/main" id="{A55DA24D-25CA-41AD-866F-5BCCED6488CF}"/>
              </a:ext>
            </a:extLst>
          </p:cNvPr>
          <p:cNvSpPr txBox="1">
            <a:spLocks/>
          </p:cNvSpPr>
          <p:nvPr/>
        </p:nvSpPr>
        <p:spPr>
          <a:xfrm>
            <a:off x="0" y="341261"/>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femmes premières victimes de la réforme ?</a:t>
            </a:r>
          </a:p>
        </p:txBody>
      </p:sp>
    </p:spTree>
    <p:extLst>
      <p:ext uri="{BB962C8B-B14F-4D97-AF65-F5344CB8AC3E}">
        <p14:creationId xmlns:p14="http://schemas.microsoft.com/office/powerpoint/2010/main" val="64254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235676"/>
            <a:ext cx="10515600" cy="4941287"/>
          </a:xfrm>
        </p:spPr>
        <p:txBody>
          <a:bodyPr/>
          <a:lstStyle/>
          <a:p>
            <a:pPr>
              <a:spcAft>
                <a:spcPts val="1800"/>
              </a:spcAft>
            </a:pPr>
            <a:r>
              <a:rPr lang="fr-FR" sz="2400" b="1" dirty="0"/>
              <a:t>Aidants : </a:t>
            </a:r>
            <a:r>
              <a:rPr lang="fr-FR" sz="2400" dirty="0"/>
              <a:t>un dispositif de « points gratuits » mais à préciser</a:t>
            </a:r>
          </a:p>
          <a:p>
            <a:pPr>
              <a:lnSpc>
                <a:spcPct val="102000"/>
              </a:lnSpc>
              <a:spcAft>
                <a:spcPts val="1800"/>
              </a:spcAft>
            </a:pPr>
            <a:r>
              <a:rPr lang="fr-FR" sz="2400" dirty="0"/>
              <a:t>Possibilité de </a:t>
            </a:r>
            <a:r>
              <a:rPr lang="fr-FR" sz="2400" b="1" dirty="0"/>
              <a:t>retraite progressive</a:t>
            </a:r>
            <a:r>
              <a:rPr lang="fr-FR" sz="2400" dirty="0"/>
              <a:t>, sur le modèle de ce qui existe aujourd’hui dans le privé. </a:t>
            </a:r>
            <a:br>
              <a:rPr lang="fr-FR" sz="2400" dirty="0"/>
            </a:br>
            <a:r>
              <a:rPr lang="fr-FR" sz="2400" dirty="0"/>
              <a:t>Aucune précision pour le moment mais on peut imaginer qu’à 60 ans, je continue à travailler à 50%, je liquide 50% de ma retraite: je travaille à mi temps et je suis payé un peu mieux qu’un mi traitement puisque je cumule la moitié de mon salaire et une part retraite. </a:t>
            </a:r>
          </a:p>
          <a:p>
            <a:pPr>
              <a:lnSpc>
                <a:spcPct val="102000"/>
              </a:lnSpc>
              <a:spcAft>
                <a:spcPts val="1800"/>
              </a:spcAft>
            </a:pPr>
            <a:r>
              <a:rPr lang="fr-FR" sz="2400" dirty="0"/>
              <a:t>Mais attention danger : c’est un dispositif que le gouvernement envisage surtout pour permettre la prolongation de l’activité </a:t>
            </a:r>
            <a:r>
              <a:rPr lang="fr-FR" sz="2400" b="1" dirty="0"/>
              <a:t>après 62 ans, c’est à dire pour ceux n’ayant pas assez de points pour se permettre de prendre leur retraite, obligés de continuer à travailler.</a:t>
            </a:r>
          </a:p>
        </p:txBody>
      </p:sp>
      <p:pic>
        <p:nvPicPr>
          <p:cNvPr id="4" name="Image 3">
            <a:extLst>
              <a:ext uri="{FF2B5EF4-FFF2-40B4-BE49-F238E27FC236}">
                <a16:creationId xmlns:a16="http://schemas.microsoft.com/office/drawing/2014/main" id="{98B01FD3-D8DD-4E98-A196-1C3EB7ADC03C}"/>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5" name="Titre 1">
            <a:extLst>
              <a:ext uri="{FF2B5EF4-FFF2-40B4-BE49-F238E27FC236}">
                <a16:creationId xmlns:a16="http://schemas.microsoft.com/office/drawing/2014/main" id="{889BB895-A992-4506-B528-5479C93141A9}"/>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Des droits nouveaux?</a:t>
            </a:r>
          </a:p>
        </p:txBody>
      </p:sp>
    </p:spTree>
    <p:extLst>
      <p:ext uri="{BB962C8B-B14F-4D97-AF65-F5344CB8AC3E}">
        <p14:creationId xmlns:p14="http://schemas.microsoft.com/office/powerpoint/2010/main" val="113338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DCB0B-ACF9-F043-8D0C-F8ACA47E2F1C}"/>
              </a:ext>
            </a:extLst>
          </p:cNvPr>
          <p:cNvSpPr>
            <a:spLocks noGrp="1"/>
          </p:cNvSpPr>
          <p:nvPr>
            <p:ph type="title"/>
          </p:nvPr>
        </p:nvSpPr>
        <p:spPr/>
        <p:txBody>
          <a:bodyPr/>
          <a:lstStyle/>
          <a:p>
            <a:pPr algn="ctr"/>
            <a:r>
              <a:rPr lang="fr-FR" b="1" dirty="0">
                <a:solidFill>
                  <a:srgbClr val="C00000"/>
                </a:solidFill>
              </a:rPr>
              <a:t>Le calendrier</a:t>
            </a:r>
          </a:p>
        </p:txBody>
      </p:sp>
      <p:sp>
        <p:nvSpPr>
          <p:cNvPr id="3" name="Espace réservé du contenu 2">
            <a:extLst>
              <a:ext uri="{FF2B5EF4-FFF2-40B4-BE49-F238E27FC236}">
                <a16:creationId xmlns:a16="http://schemas.microsoft.com/office/drawing/2014/main" id="{BD8CC28B-9E1F-014F-9E09-E636E6F8DBC5}"/>
              </a:ext>
            </a:extLst>
          </p:cNvPr>
          <p:cNvSpPr>
            <a:spLocks noGrp="1"/>
          </p:cNvSpPr>
          <p:nvPr>
            <p:ph idx="1"/>
          </p:nvPr>
        </p:nvSpPr>
        <p:spPr/>
        <p:txBody>
          <a:bodyPr/>
          <a:lstStyle/>
          <a:p>
            <a:r>
              <a:rPr lang="fr-FR" dirty="0"/>
              <a:t>Une réforme reportée maintes fois</a:t>
            </a:r>
          </a:p>
          <a:p>
            <a:r>
              <a:rPr lang="fr-FR" dirty="0"/>
              <a:t>Présentation de la loi après les municipales</a:t>
            </a:r>
          </a:p>
          <a:p>
            <a:r>
              <a:rPr lang="fr-FR" dirty="0"/>
              <a:t>Gagner du temps, essayer de déminer une réforme explosive</a:t>
            </a:r>
          </a:p>
          <a:p>
            <a:r>
              <a:rPr lang="fr-FR" dirty="0"/>
              <a:t>Diviser et opposer les salariés</a:t>
            </a:r>
          </a:p>
          <a:p>
            <a:r>
              <a:rPr lang="fr-FR" dirty="0"/>
              <a:t>Permet de voter la loi au cœur de l’été 2020</a:t>
            </a:r>
          </a:p>
          <a:p>
            <a:endParaRPr lang="fr-FR" dirty="0"/>
          </a:p>
          <a:p>
            <a:r>
              <a:rPr lang="fr-FR" dirty="0"/>
              <a:t>Mais la communication du gouvernement et de macron ne prend pas, de plus en plus d’opposition à la réforme.</a:t>
            </a:r>
          </a:p>
          <a:p>
            <a:endParaRPr lang="fr-FR" dirty="0"/>
          </a:p>
        </p:txBody>
      </p:sp>
      <p:pic>
        <p:nvPicPr>
          <p:cNvPr id="4" name="Image 3">
            <a:extLst>
              <a:ext uri="{FF2B5EF4-FFF2-40B4-BE49-F238E27FC236}">
                <a16:creationId xmlns:a16="http://schemas.microsoft.com/office/drawing/2014/main" id="{801D7E42-D46C-2041-BD3E-FB7E03EF2F15}"/>
              </a:ext>
            </a:extLst>
          </p:cNvPr>
          <p:cNvPicPr>
            <a:picLocks noChangeAspect="1"/>
          </p:cNvPicPr>
          <p:nvPr/>
        </p:nvPicPr>
        <p:blipFill>
          <a:blip r:embed="rId2"/>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174152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DCB0B-ACF9-F043-8D0C-F8ACA47E2F1C}"/>
              </a:ext>
            </a:extLst>
          </p:cNvPr>
          <p:cNvSpPr>
            <a:spLocks noGrp="1"/>
          </p:cNvSpPr>
          <p:nvPr>
            <p:ph type="title"/>
          </p:nvPr>
        </p:nvSpPr>
        <p:spPr>
          <a:xfrm>
            <a:off x="386938" y="377000"/>
            <a:ext cx="4398818" cy="1325563"/>
          </a:xfrm>
        </p:spPr>
        <p:txBody>
          <a:bodyPr/>
          <a:lstStyle/>
          <a:p>
            <a:pPr algn="ctr"/>
            <a:r>
              <a:rPr lang="fr-FR" b="1" dirty="0">
                <a:solidFill>
                  <a:srgbClr val="C00000"/>
                </a:solidFill>
              </a:rPr>
              <a:t>SE MOBILISER</a:t>
            </a:r>
          </a:p>
        </p:txBody>
      </p:sp>
      <p:pic>
        <p:nvPicPr>
          <p:cNvPr id="8" name="Image 7">
            <a:extLst>
              <a:ext uri="{FF2B5EF4-FFF2-40B4-BE49-F238E27FC236}">
                <a16:creationId xmlns:a16="http://schemas.microsoft.com/office/drawing/2014/main" id="{B4A24567-E808-944C-8BD0-83D9D787214B}"/>
              </a:ext>
            </a:extLst>
          </p:cNvPr>
          <p:cNvPicPr>
            <a:picLocks noChangeAspect="1"/>
          </p:cNvPicPr>
          <p:nvPr/>
        </p:nvPicPr>
        <p:blipFill>
          <a:blip r:embed="rId2"/>
          <a:stretch>
            <a:fillRect/>
          </a:stretch>
        </p:blipFill>
        <p:spPr>
          <a:xfrm>
            <a:off x="5680363" y="0"/>
            <a:ext cx="5360551" cy="6858000"/>
          </a:xfrm>
          <a:prstGeom prst="rect">
            <a:avLst/>
          </a:prstGeom>
        </p:spPr>
      </p:pic>
      <p:pic>
        <p:nvPicPr>
          <p:cNvPr id="9" name="Image 8">
            <a:extLst>
              <a:ext uri="{FF2B5EF4-FFF2-40B4-BE49-F238E27FC236}">
                <a16:creationId xmlns:a16="http://schemas.microsoft.com/office/drawing/2014/main" id="{4B327947-0B6F-BB40-8D4D-4D6DBD5A2617}"/>
              </a:ext>
            </a:extLst>
          </p:cNvPr>
          <p:cNvPicPr>
            <a:picLocks noChangeAspect="1"/>
          </p:cNvPicPr>
          <p:nvPr/>
        </p:nvPicPr>
        <p:blipFill>
          <a:blip r:embed="rId3"/>
          <a:stretch>
            <a:fillRect/>
          </a:stretch>
        </p:blipFill>
        <p:spPr>
          <a:xfrm>
            <a:off x="535375" y="5339571"/>
            <a:ext cx="1029244" cy="1518429"/>
          </a:xfrm>
          <a:prstGeom prst="rect">
            <a:avLst/>
          </a:prstGeom>
        </p:spPr>
      </p:pic>
    </p:spTree>
    <p:extLst>
      <p:ext uri="{BB962C8B-B14F-4D97-AF65-F5344CB8AC3E}">
        <p14:creationId xmlns:p14="http://schemas.microsoft.com/office/powerpoint/2010/main" val="275838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C36141-BB35-644B-B8A8-052438F7042E}"/>
              </a:ext>
            </a:extLst>
          </p:cNvPr>
          <p:cNvSpPr/>
          <p:nvPr/>
        </p:nvSpPr>
        <p:spPr>
          <a:xfrm>
            <a:off x="830754" y="1919663"/>
            <a:ext cx="10201423" cy="3877985"/>
          </a:xfrm>
          <a:prstGeom prst="rect">
            <a:avLst/>
          </a:prstGeom>
        </p:spPr>
        <p:txBody>
          <a:bodyPr wrap="square">
            <a:spAutoFit/>
          </a:bodyPr>
          <a:lstStyle/>
          <a:p>
            <a:pPr marL="285750" indent="-285750">
              <a:spcAft>
                <a:spcPts val="1200"/>
              </a:spcAft>
              <a:buFont typeface="Wingdings" panose="05000000000000000000" pitchFamily="2" charset="2"/>
              <a:buChar char="ü"/>
            </a:pPr>
            <a:r>
              <a:rPr lang="fr-FR" sz="2800" b="1" dirty="0">
                <a:solidFill>
                  <a:srgbClr val="000000"/>
                </a:solidFill>
                <a:latin typeface="Arial" panose="020B0604020202020204" pitchFamily="34" charset="0"/>
              </a:rPr>
              <a:t> 60 ans sans décote ni surcote</a:t>
            </a:r>
            <a:endParaRPr lang="fr-FR" sz="2800" b="1" dirty="0">
              <a:solidFill>
                <a:prstClr val="black"/>
              </a:solidFill>
              <a:latin typeface="Mangal" panose="020B0502040204020203" pitchFamily="18" charset="0"/>
            </a:endParaRPr>
          </a:p>
          <a:p>
            <a:pPr marL="285750" indent="-285750">
              <a:spcAft>
                <a:spcPts val="1200"/>
              </a:spcAft>
              <a:buFont typeface="Wingdings" panose="05000000000000000000" pitchFamily="2" charset="2"/>
              <a:buChar char="ü"/>
            </a:pPr>
            <a:r>
              <a:rPr lang="fr-FR" sz="2800" b="1" dirty="0">
                <a:solidFill>
                  <a:srgbClr val="000000"/>
                </a:solidFill>
                <a:latin typeface="Arial" panose="020B0604020202020204" pitchFamily="34" charset="0"/>
              </a:rPr>
              <a:t> 75% du traitement des 6 derniers mois</a:t>
            </a:r>
            <a:endParaRPr lang="fr-FR" sz="2800" b="1" dirty="0">
              <a:solidFill>
                <a:prstClr val="black"/>
              </a:solidFill>
              <a:latin typeface="Mangal" panose="020B0502040204020203" pitchFamily="18" charset="0"/>
            </a:endParaRPr>
          </a:p>
          <a:p>
            <a:pPr marL="285750" indent="-285750">
              <a:spcAft>
                <a:spcPts val="1200"/>
              </a:spcAft>
              <a:buFont typeface="Wingdings" panose="05000000000000000000" pitchFamily="2" charset="2"/>
              <a:buChar char="ü"/>
            </a:pPr>
            <a:r>
              <a:rPr lang="fr-FR" sz="2800" b="1" dirty="0">
                <a:solidFill>
                  <a:srgbClr val="000000"/>
                </a:solidFill>
                <a:latin typeface="Arial" panose="020B0604020202020204" pitchFamily="34" charset="0"/>
              </a:rPr>
              <a:t> 37,5 annuités</a:t>
            </a:r>
            <a:endParaRPr lang="fr-FR" sz="2800" b="1" dirty="0">
              <a:solidFill>
                <a:prstClr val="black"/>
              </a:solidFill>
              <a:latin typeface="Mangal" panose="020B0502040204020203" pitchFamily="18" charset="0"/>
            </a:endParaRPr>
          </a:p>
          <a:p>
            <a:pPr marL="285750" indent="-285750">
              <a:spcAft>
                <a:spcPts val="1200"/>
              </a:spcAft>
              <a:buFont typeface="Wingdings" panose="05000000000000000000" pitchFamily="2" charset="2"/>
              <a:buChar char="ü"/>
            </a:pPr>
            <a:r>
              <a:rPr lang="fr-FR" sz="2800" b="1" dirty="0">
                <a:solidFill>
                  <a:srgbClr val="000000"/>
                </a:solidFill>
                <a:latin typeface="Arial" panose="020B0604020202020204" pitchFamily="34" charset="0"/>
              </a:rPr>
              <a:t> Le retour des droits familiaux </a:t>
            </a:r>
            <a:endParaRPr lang="fr-FR" sz="2800" b="1" dirty="0">
              <a:solidFill>
                <a:prstClr val="black"/>
              </a:solidFill>
              <a:latin typeface="Mangal" panose="020B0502040204020203" pitchFamily="18" charset="0"/>
            </a:endParaRPr>
          </a:p>
          <a:p>
            <a:pPr marL="285750" indent="-285750">
              <a:spcAft>
                <a:spcPts val="1200"/>
              </a:spcAft>
              <a:buFont typeface="Wingdings" panose="05000000000000000000" pitchFamily="2" charset="2"/>
              <a:buChar char="ü"/>
            </a:pPr>
            <a:r>
              <a:rPr lang="fr-FR" sz="2800" b="1" dirty="0">
                <a:solidFill>
                  <a:srgbClr val="000000"/>
                </a:solidFill>
                <a:latin typeface="Arial" panose="020B0604020202020204" pitchFamily="34" charset="0"/>
              </a:rPr>
              <a:t> La prise en compte des années d’étude</a:t>
            </a:r>
            <a:endParaRPr lang="fr-FR" sz="2800" b="1" dirty="0">
              <a:solidFill>
                <a:prstClr val="black"/>
              </a:solidFill>
              <a:latin typeface="Mangal" panose="020B0502040204020203" pitchFamily="18" charset="0"/>
            </a:endParaRPr>
          </a:p>
          <a:p>
            <a:pPr marL="285750" indent="-285750">
              <a:spcAft>
                <a:spcPts val="1200"/>
              </a:spcAft>
              <a:buFont typeface="Wingdings" panose="05000000000000000000" pitchFamily="2" charset="2"/>
              <a:buChar char="ü"/>
            </a:pPr>
            <a:r>
              <a:rPr lang="fr-FR" sz="2800" b="1" dirty="0">
                <a:solidFill>
                  <a:srgbClr val="000000"/>
                </a:solidFill>
                <a:latin typeface="Arial" panose="020B0604020202020204" pitchFamily="34" charset="0"/>
              </a:rPr>
              <a:t> Des fins de carrière aménagées et une réflexion sur la gestion des âges</a:t>
            </a:r>
            <a:endParaRPr lang="fr-FR" sz="2800" b="1" dirty="0">
              <a:solidFill>
                <a:prstClr val="black"/>
              </a:solidFill>
              <a:latin typeface="Mangal" panose="020B0502040204020203" pitchFamily="18" charset="0"/>
            </a:endParaRPr>
          </a:p>
        </p:txBody>
      </p:sp>
      <p:sp>
        <p:nvSpPr>
          <p:cNvPr id="5" name="Rectangle 4">
            <a:extLst>
              <a:ext uri="{FF2B5EF4-FFF2-40B4-BE49-F238E27FC236}">
                <a16:creationId xmlns:a16="http://schemas.microsoft.com/office/drawing/2014/main" id="{B3053CF6-CB33-6142-97C3-EA310860E579}"/>
              </a:ext>
            </a:extLst>
          </p:cNvPr>
          <p:cNvSpPr/>
          <p:nvPr/>
        </p:nvSpPr>
        <p:spPr>
          <a:xfrm>
            <a:off x="205140" y="387745"/>
            <a:ext cx="8313247" cy="1077218"/>
          </a:xfrm>
          <a:prstGeom prst="rect">
            <a:avLst/>
          </a:prstGeom>
        </p:spPr>
        <p:txBody>
          <a:bodyPr wrap="square">
            <a:spAutoFit/>
          </a:bodyPr>
          <a:lstStyle/>
          <a:p>
            <a:pPr marR="0"/>
            <a:r>
              <a:rPr lang="fr-FR" sz="3200" b="1" dirty="0">
                <a:solidFill>
                  <a:srgbClr val="C00000"/>
                </a:solidFill>
                <a:latin typeface="AvenirNext LT Pro HeavyCn" panose="020B0906020202020204" pitchFamily="34" charset="0"/>
              </a:rPr>
              <a:t>LA FSU REVENDIQUE UN SYSTÈME </a:t>
            </a:r>
            <a:br>
              <a:rPr lang="fr-FR" sz="3200" b="1" dirty="0">
                <a:solidFill>
                  <a:srgbClr val="C00000"/>
                </a:solidFill>
                <a:latin typeface="AvenirNext LT Pro HeavyCn" panose="020B0906020202020204" pitchFamily="34" charset="0"/>
              </a:rPr>
            </a:br>
            <a:r>
              <a:rPr lang="fr-FR" sz="3200" b="1" dirty="0">
                <a:solidFill>
                  <a:srgbClr val="C00000"/>
                </a:solidFill>
                <a:latin typeface="AvenirNext LT Pro HeavyCn" panose="020B0906020202020204" pitchFamily="34" charset="0"/>
              </a:rPr>
              <a:t>À PRESTATIONS DÉFINIES ! </a:t>
            </a:r>
          </a:p>
        </p:txBody>
      </p:sp>
      <p:pic>
        <p:nvPicPr>
          <p:cNvPr id="6" name="Image 5">
            <a:extLst>
              <a:ext uri="{FF2B5EF4-FFF2-40B4-BE49-F238E27FC236}">
                <a16:creationId xmlns:a16="http://schemas.microsoft.com/office/drawing/2014/main" id="{548D38CB-5808-EE46-B927-B0A2EA716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387" y="292378"/>
            <a:ext cx="3126508" cy="1425769"/>
          </a:xfrm>
          <a:prstGeom prst="rect">
            <a:avLst/>
          </a:prstGeom>
        </p:spPr>
      </p:pic>
    </p:spTree>
    <p:extLst>
      <p:ext uri="{BB962C8B-B14F-4D97-AF65-F5344CB8AC3E}">
        <p14:creationId xmlns:p14="http://schemas.microsoft.com/office/powerpoint/2010/main" val="289960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 2" descr="La spirale des réformes régressives 5.pdf"/>
          <p:cNvPicPr>
            <a:picLocks noChangeAspect="1"/>
          </p:cNvPicPr>
          <p:nvPr/>
        </p:nvPicPr>
        <p:blipFill>
          <a:blip r:embed="rId3">
            <a:extLst>
              <a:ext uri="{28A0092B-C50C-407E-A947-70E740481C1C}">
                <a14:useLocalDpi xmlns:a14="http://schemas.microsoft.com/office/drawing/2010/main" val="0"/>
              </a:ext>
            </a:extLst>
          </a:blip>
          <a:srcRect r="1607" b="9985"/>
          <a:stretch>
            <a:fillRect/>
          </a:stretch>
        </p:blipFill>
        <p:spPr bwMode="auto">
          <a:xfrm>
            <a:off x="2113404" y="1246523"/>
            <a:ext cx="7660183" cy="535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oneTexte 1"/>
          <p:cNvSpPr txBox="1"/>
          <p:nvPr/>
        </p:nvSpPr>
        <p:spPr>
          <a:xfrm>
            <a:off x="975450" y="815514"/>
            <a:ext cx="10241099" cy="461665"/>
          </a:xfrm>
          <a:prstGeom prst="rect">
            <a:avLst/>
          </a:prstGeom>
          <a:noFill/>
        </p:spPr>
        <p:txBody>
          <a:bodyPr wrap="square" rtlCol="0">
            <a:spAutoFit/>
          </a:bodyPr>
          <a:lstStyle/>
          <a:p>
            <a:pPr algn="ctr">
              <a:defRPr/>
            </a:pPr>
            <a:r>
              <a:rPr lang="fr-FR" sz="2400" b="1" spc="-1" dirty="0">
                <a:uFill>
                  <a:solidFill>
                    <a:srgbClr val="FFFFFF"/>
                  </a:solidFill>
                </a:uFill>
                <a:latin typeface="Cambria"/>
              </a:rPr>
              <a:t>Les fonctionnaires : des réformes qui amputent les droits</a:t>
            </a:r>
          </a:p>
        </p:txBody>
      </p:sp>
      <p:sp>
        <p:nvSpPr>
          <p:cNvPr id="6" name="Titre 1">
            <a:extLst>
              <a:ext uri="{FF2B5EF4-FFF2-40B4-BE49-F238E27FC236}">
                <a16:creationId xmlns:a16="http://schemas.microsoft.com/office/drawing/2014/main" id="{EE06558A-5354-4983-B9CB-8608CC974C29}"/>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grands principes du système actuel</a:t>
            </a:r>
          </a:p>
        </p:txBody>
      </p:sp>
      <p:pic>
        <p:nvPicPr>
          <p:cNvPr id="7" name="Image 6">
            <a:extLst>
              <a:ext uri="{FF2B5EF4-FFF2-40B4-BE49-F238E27FC236}">
                <a16:creationId xmlns:a16="http://schemas.microsoft.com/office/drawing/2014/main" id="{7E031A47-E625-4CE9-A6DD-173C63ACC870}"/>
              </a:ext>
            </a:extLst>
          </p:cNvPr>
          <p:cNvPicPr>
            <a:picLocks noChangeAspect="1"/>
          </p:cNvPicPr>
          <p:nvPr/>
        </p:nvPicPr>
        <p:blipFill>
          <a:blip r:embed="rId4"/>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2432678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02167" y="1272746"/>
            <a:ext cx="11379200" cy="51804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algn="just">
              <a:spcAft>
                <a:spcPts val="1200"/>
              </a:spcAft>
              <a:buFont typeface="Arial" charset="0"/>
              <a:buChar char="•"/>
            </a:pPr>
            <a:r>
              <a:rPr lang="fr-FR" sz="2000" b="1" dirty="0">
                <a:latin typeface="Arial" panose="020B0604020202020204" pitchFamily="34" charset="0"/>
                <a:cs typeface="Arial" panose="020B0604020202020204" pitchFamily="34" charset="0"/>
              </a:rPr>
              <a:t>Progrès</a:t>
            </a:r>
            <a:r>
              <a:rPr lang="fr-FR" sz="2000" dirty="0">
                <a:latin typeface="Arial" panose="020B0604020202020204" pitchFamily="34" charset="0"/>
                <a:cs typeface="Arial" panose="020B0604020202020204" pitchFamily="34" charset="0"/>
              </a:rPr>
              <a:t> : le fait de partir tôt en bonne santé n’est pas simplement une juste reconnaissance pour des travailleurs mais aussi un bienfait pour la société dans son ensemble (intégration dans la vie associative, culturelle et sportive…)</a:t>
            </a:r>
          </a:p>
          <a:p>
            <a:pPr marL="0" indent="0" algn="just">
              <a:spcAft>
                <a:spcPts val="1200"/>
              </a:spcAft>
            </a:pPr>
            <a:endParaRPr lang="fr-FR" sz="2000" dirty="0">
              <a:latin typeface="Arial" panose="020B0604020202020204" pitchFamily="34" charset="0"/>
              <a:cs typeface="Arial" panose="020B0604020202020204" pitchFamily="34" charset="0"/>
            </a:endParaRPr>
          </a:p>
          <a:p>
            <a:pPr algn="just">
              <a:buFont typeface="Arial" charset="0"/>
              <a:buChar char="•"/>
            </a:pPr>
            <a:r>
              <a:rPr lang="fr-FR" sz="2000" dirty="0">
                <a:latin typeface="Arial" panose="020B0604020202020204" pitchFamily="34" charset="0"/>
                <a:cs typeface="Arial" panose="020B0604020202020204" pitchFamily="34" charset="0"/>
              </a:rPr>
              <a:t>Le rapport Moreau de 2013 préconise à législation constante qu’il ne faudrait que 1 point de PIB pour assurer les besoins de financement en 2020. Pour info, 1 point de PIB c’est 10% des dividendes versées aux actionnaires des sociétés non financières en 2007 et que la part des dividendes dans la valeur ajoutée des sociétés non financières est passée de 5% dans les années 80 à 9% aujourd’hui (la part des profits réinvestis est restée stable à 18,5%).</a:t>
            </a:r>
          </a:p>
          <a:p>
            <a:pPr algn="just">
              <a:buFont typeface="Arial" charset="0"/>
              <a:buChar char="•"/>
            </a:pPr>
            <a:endParaRPr lang="fr-FR" sz="2000" dirty="0">
              <a:latin typeface="Arial" panose="020B0604020202020204" pitchFamily="34" charset="0"/>
              <a:cs typeface="Arial" panose="020B0604020202020204" pitchFamily="34" charset="0"/>
            </a:endParaRPr>
          </a:p>
          <a:p>
            <a:pPr algn="just">
              <a:buFont typeface="Arial" charset="0"/>
              <a:buChar char="•"/>
            </a:pPr>
            <a:r>
              <a:rPr lang="en-US" sz="2000" dirty="0"/>
              <a:t>Les </a:t>
            </a:r>
            <a:r>
              <a:rPr lang="en-US" sz="2000" dirty="0" err="1"/>
              <a:t>économistes</a:t>
            </a:r>
            <a:r>
              <a:rPr lang="en-US" sz="2000" dirty="0"/>
              <a:t> qui </a:t>
            </a:r>
            <a:r>
              <a:rPr lang="en-US" sz="2000" dirty="0" err="1"/>
              <a:t>osent</a:t>
            </a:r>
            <a:r>
              <a:rPr lang="en-US" sz="2000" dirty="0"/>
              <a:t> </a:t>
            </a:r>
            <a:r>
              <a:rPr lang="en-US" sz="2000" dirty="0" err="1"/>
              <a:t>mettre</a:t>
            </a:r>
            <a:r>
              <a:rPr lang="en-US" sz="2000" dirty="0"/>
              <a:t> </a:t>
            </a:r>
            <a:r>
              <a:rPr lang="en-US" sz="2000" dirty="0" err="1"/>
              <a:t>en</a:t>
            </a:r>
            <a:r>
              <a:rPr lang="en-US" sz="2000" dirty="0"/>
              <a:t> </a:t>
            </a:r>
            <a:r>
              <a:rPr lang="en-US" sz="2000" dirty="0" err="1"/>
              <a:t>avant</a:t>
            </a:r>
            <a:r>
              <a:rPr lang="en-US" sz="2000" dirty="0"/>
              <a:t> le </a:t>
            </a:r>
            <a:r>
              <a:rPr lang="en-US" sz="2000" dirty="0" err="1"/>
              <a:t>maintien</a:t>
            </a:r>
            <a:r>
              <a:rPr lang="en-US" sz="2000" dirty="0"/>
              <a:t> du </a:t>
            </a:r>
            <a:r>
              <a:rPr lang="en-US" sz="2000" dirty="0" err="1"/>
              <a:t>niveau</a:t>
            </a:r>
            <a:r>
              <a:rPr lang="en-US" sz="2000" dirty="0"/>
              <a:t> des </a:t>
            </a:r>
            <a:r>
              <a:rPr lang="en-US" sz="2000" dirty="0" err="1"/>
              <a:t>retraites</a:t>
            </a:r>
            <a:r>
              <a:rPr lang="en-US" sz="2000" dirty="0"/>
              <a:t> </a:t>
            </a:r>
            <a:r>
              <a:rPr lang="en-US" sz="2000" dirty="0" err="1"/>
              <a:t>postulent</a:t>
            </a:r>
            <a:r>
              <a:rPr lang="en-US" sz="2000" dirty="0"/>
              <a:t> que </a:t>
            </a:r>
            <a:r>
              <a:rPr lang="en-US" sz="2000" dirty="0" err="1"/>
              <a:t>si</a:t>
            </a:r>
            <a:r>
              <a:rPr lang="en-US" sz="2000" dirty="0"/>
              <a:t> on fait </a:t>
            </a:r>
            <a:r>
              <a:rPr lang="en-US" sz="2000" dirty="0" err="1"/>
              <a:t>progresser</a:t>
            </a:r>
            <a:r>
              <a:rPr lang="en-US" sz="2000" dirty="0"/>
              <a:t> l ‘</a:t>
            </a:r>
            <a:r>
              <a:rPr lang="en-US" sz="2000" dirty="0" err="1"/>
              <a:t>emploi</a:t>
            </a:r>
            <a:r>
              <a:rPr lang="en-US" sz="2000" dirty="0"/>
              <a:t>, les </a:t>
            </a:r>
            <a:r>
              <a:rPr lang="en-US" sz="2000" dirty="0" err="1"/>
              <a:t>salaires</a:t>
            </a:r>
            <a:r>
              <a:rPr lang="en-US" sz="2000" dirty="0"/>
              <a:t> et </a:t>
            </a:r>
            <a:r>
              <a:rPr lang="en-US" sz="2000" dirty="0" err="1"/>
              <a:t>qu’on</a:t>
            </a:r>
            <a:r>
              <a:rPr lang="en-US" sz="2000" dirty="0"/>
              <a:t> met </a:t>
            </a:r>
            <a:r>
              <a:rPr lang="en-US" sz="2000" dirty="0" err="1"/>
              <a:t>à</a:t>
            </a:r>
            <a:r>
              <a:rPr lang="en-US" sz="2000" dirty="0"/>
              <a:t> contribution les </a:t>
            </a:r>
            <a:r>
              <a:rPr lang="en-US" sz="2000" dirty="0" err="1"/>
              <a:t>revenus</a:t>
            </a:r>
            <a:r>
              <a:rPr lang="en-US" sz="2000" dirty="0"/>
              <a:t> du </a:t>
            </a:r>
            <a:r>
              <a:rPr lang="en-US" sz="2000" dirty="0" err="1"/>
              <a:t>patrimoine</a:t>
            </a:r>
            <a:r>
              <a:rPr lang="en-US" sz="2000" dirty="0"/>
              <a:t>, on </a:t>
            </a:r>
            <a:r>
              <a:rPr lang="en-US" sz="2000" dirty="0" err="1"/>
              <a:t>aurait</a:t>
            </a:r>
            <a:r>
              <a:rPr lang="en-US" sz="2000" dirty="0"/>
              <a:t> </a:t>
            </a:r>
            <a:r>
              <a:rPr lang="en-US" sz="2000" dirty="0" err="1"/>
              <a:t>besoin</a:t>
            </a:r>
            <a:r>
              <a:rPr lang="en-US" sz="2000" dirty="0"/>
              <a:t> </a:t>
            </a:r>
            <a:r>
              <a:rPr lang="en-US" sz="2000" dirty="0" err="1"/>
              <a:t>d’une</a:t>
            </a:r>
            <a:r>
              <a:rPr lang="en-US" sz="2000" dirty="0"/>
              <a:t> augmentation du </a:t>
            </a:r>
            <a:r>
              <a:rPr lang="en-US" sz="2000" dirty="0" err="1"/>
              <a:t>taux</a:t>
            </a:r>
            <a:r>
              <a:rPr lang="en-US" sz="2000" dirty="0"/>
              <a:t> de </a:t>
            </a:r>
            <a:r>
              <a:rPr lang="en-US" sz="2000" dirty="0" err="1"/>
              <a:t>cotisations</a:t>
            </a:r>
            <a:r>
              <a:rPr lang="en-US" sz="2000" dirty="0"/>
              <a:t> de </a:t>
            </a:r>
            <a:r>
              <a:rPr lang="en-US" sz="2000" dirty="0" err="1"/>
              <a:t>l’ordre</a:t>
            </a:r>
            <a:r>
              <a:rPr lang="en-US" sz="2000" dirty="0"/>
              <a:t> de 0,16 point par an,</a:t>
            </a:r>
          </a:p>
          <a:p>
            <a:pPr marL="0" indent="0" algn="just"/>
            <a:r>
              <a:rPr lang="en-US" sz="2000" dirty="0"/>
              <a:t>     </a:t>
            </a:r>
            <a:r>
              <a:rPr lang="en-US" sz="2000" dirty="0" err="1"/>
              <a:t>c’est</a:t>
            </a:r>
            <a:r>
              <a:rPr lang="en-US" sz="2000" dirty="0"/>
              <a:t>-</a:t>
            </a:r>
            <a:r>
              <a:rPr lang="en-US" sz="2000" dirty="0" err="1"/>
              <a:t>à</a:t>
            </a:r>
            <a:r>
              <a:rPr lang="en-US" sz="2000" dirty="0"/>
              <a:t>-dire 5 points </a:t>
            </a:r>
            <a:r>
              <a:rPr lang="en-US" sz="2000" dirty="0" err="1"/>
              <a:t>en</a:t>
            </a:r>
            <a:r>
              <a:rPr lang="en-US" sz="2000" dirty="0"/>
              <a:t> 30 ans. </a:t>
            </a:r>
            <a:r>
              <a:rPr lang="en-US" sz="2000" dirty="0" err="1"/>
              <a:t>C’est</a:t>
            </a:r>
            <a:r>
              <a:rPr lang="en-US" sz="2000" dirty="0"/>
              <a:t> beaucoup </a:t>
            </a:r>
            <a:r>
              <a:rPr lang="en-US" sz="2000" dirty="0" err="1"/>
              <a:t>moins</a:t>
            </a:r>
            <a:r>
              <a:rPr lang="en-US" sz="2000" dirty="0"/>
              <a:t> que </a:t>
            </a:r>
            <a:r>
              <a:rPr lang="en-US" sz="2000" dirty="0" err="1"/>
              <a:t>ce</a:t>
            </a:r>
            <a:r>
              <a:rPr lang="en-US" sz="2000" dirty="0"/>
              <a:t> que </a:t>
            </a:r>
            <a:r>
              <a:rPr lang="en-US" sz="2000" dirty="0" err="1"/>
              <a:t>vient</a:t>
            </a:r>
            <a:r>
              <a:rPr lang="en-US" sz="2000" dirty="0"/>
              <a:t> de se </a:t>
            </a:r>
            <a:r>
              <a:rPr lang="en-US" sz="2000" dirty="0" err="1"/>
              <a:t>produire</a:t>
            </a:r>
            <a:r>
              <a:rPr lang="en-US" sz="2000" dirty="0"/>
              <a:t> </a:t>
            </a:r>
          </a:p>
          <a:p>
            <a:pPr marL="0" indent="0" algn="just"/>
            <a:r>
              <a:rPr lang="en-US" sz="2000" dirty="0"/>
              <a:t>     pour les </a:t>
            </a:r>
            <a:r>
              <a:rPr lang="en-US" sz="2000" dirty="0" err="1"/>
              <a:t>fonctionnaires</a:t>
            </a:r>
            <a:r>
              <a:rPr lang="en-US" sz="2000" dirty="0"/>
              <a:t> </a:t>
            </a:r>
            <a:r>
              <a:rPr lang="en-US" sz="2000" dirty="0" err="1"/>
              <a:t>notamment</a:t>
            </a:r>
            <a:r>
              <a:rPr lang="en-US" sz="2000" dirty="0"/>
              <a:t>…</a:t>
            </a:r>
            <a:r>
              <a:rPr lang="fr-FR" sz="2000" dirty="0"/>
              <a:t> </a:t>
            </a:r>
            <a:endParaRPr lang="fr-FR" sz="20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BF4430C3-614A-40F8-BC57-13C77330E4F2}"/>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6" name="Titre 1">
            <a:extLst>
              <a:ext uri="{FF2B5EF4-FFF2-40B4-BE49-F238E27FC236}">
                <a16:creationId xmlns:a16="http://schemas.microsoft.com/office/drawing/2014/main" id="{46234407-1BC8-492C-A7BD-5FCB924B2298}"/>
              </a:ext>
            </a:extLst>
          </p:cNvPr>
          <p:cNvSpPr txBox="1">
            <a:spLocks/>
          </p:cNvSpPr>
          <p:nvPr/>
        </p:nvSpPr>
        <p:spPr>
          <a:xfrm>
            <a:off x="0" y="143292"/>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Des manipulations à contrer</a:t>
            </a:r>
          </a:p>
        </p:txBody>
      </p:sp>
    </p:spTree>
    <p:extLst>
      <p:ext uri="{BB962C8B-B14F-4D97-AF65-F5344CB8AC3E}">
        <p14:creationId xmlns:p14="http://schemas.microsoft.com/office/powerpoint/2010/main" val="3120431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C5A8D04-0CF2-D148-99E5-D09254686739}"/>
              </a:ext>
            </a:extLst>
          </p:cNvPr>
          <p:cNvPicPr>
            <a:picLocks noChangeAspect="1"/>
          </p:cNvPicPr>
          <p:nvPr/>
        </p:nvPicPr>
        <p:blipFill rotWithShape="1">
          <a:blip r:embed="rId2"/>
          <a:srcRect l="56313" t="6657"/>
          <a:stretch/>
        </p:blipFill>
        <p:spPr>
          <a:xfrm>
            <a:off x="9443539" y="385374"/>
            <a:ext cx="2508238" cy="3127293"/>
          </a:xfrm>
          <a:prstGeom prst="rect">
            <a:avLst/>
          </a:prstGeom>
        </p:spPr>
      </p:pic>
      <p:sp>
        <p:nvSpPr>
          <p:cNvPr id="3" name="ZoneTexte 2">
            <a:extLst>
              <a:ext uri="{FF2B5EF4-FFF2-40B4-BE49-F238E27FC236}">
                <a16:creationId xmlns:a16="http://schemas.microsoft.com/office/drawing/2014/main" id="{60A2A3AC-278A-B045-83CA-E8FBDC84F113}"/>
              </a:ext>
            </a:extLst>
          </p:cNvPr>
          <p:cNvSpPr txBox="1"/>
          <p:nvPr/>
        </p:nvSpPr>
        <p:spPr>
          <a:xfrm>
            <a:off x="724394" y="5747269"/>
            <a:ext cx="10419860" cy="646331"/>
          </a:xfrm>
          <a:prstGeom prst="rect">
            <a:avLst/>
          </a:prstGeom>
          <a:noFill/>
        </p:spPr>
        <p:txBody>
          <a:bodyPr wrap="square" rtlCol="0">
            <a:spAutoFit/>
          </a:bodyPr>
          <a:lstStyle/>
          <a:p>
            <a:r>
              <a:rPr lang="fr-FR" sz="3600" b="1" dirty="0">
                <a:sym typeface="Wingdings" panose="05000000000000000000" pitchFamily="2" charset="2"/>
              </a:rPr>
              <a:t> </a:t>
            </a:r>
            <a:r>
              <a:rPr lang="fr-FR" sz="3600" b="1" dirty="0">
                <a:solidFill>
                  <a:schemeClr val="accent1">
                    <a:lumMod val="50000"/>
                  </a:schemeClr>
                </a:solidFill>
                <a:sym typeface="Wingdings" panose="05000000000000000000" pitchFamily="2" charset="2"/>
              </a:rPr>
              <a:t>Ce sont des choix de </a:t>
            </a:r>
            <a:r>
              <a:rPr lang="fr-FR" sz="3600" b="1" dirty="0">
                <a:solidFill>
                  <a:schemeClr val="accent1">
                    <a:lumMod val="75000"/>
                  </a:schemeClr>
                </a:solidFill>
                <a:sym typeface="Wingdings" panose="05000000000000000000" pitchFamily="2" charset="2"/>
              </a:rPr>
              <a:t>société</a:t>
            </a:r>
            <a:r>
              <a:rPr lang="fr-FR" sz="3600" b="1" dirty="0">
                <a:solidFill>
                  <a:schemeClr val="accent1">
                    <a:lumMod val="50000"/>
                  </a:schemeClr>
                </a:solidFill>
                <a:sym typeface="Wingdings" panose="05000000000000000000" pitchFamily="2" charset="2"/>
              </a:rPr>
              <a:t>, des choix </a:t>
            </a:r>
            <a:r>
              <a:rPr lang="fr-FR" sz="3600" b="1" dirty="0">
                <a:solidFill>
                  <a:schemeClr val="accent1">
                    <a:lumMod val="75000"/>
                  </a:schemeClr>
                </a:solidFill>
                <a:sym typeface="Wingdings" panose="05000000000000000000" pitchFamily="2" charset="2"/>
              </a:rPr>
              <a:t>politiques !</a:t>
            </a:r>
            <a:endParaRPr lang="fr-FR" sz="3600" b="1" dirty="0">
              <a:solidFill>
                <a:schemeClr val="accent1">
                  <a:lumMod val="75000"/>
                </a:schemeClr>
              </a:solidFill>
            </a:endParaRPr>
          </a:p>
        </p:txBody>
      </p:sp>
      <p:sp>
        <p:nvSpPr>
          <p:cNvPr id="4" name="ZoneTexte 3">
            <a:extLst>
              <a:ext uri="{FF2B5EF4-FFF2-40B4-BE49-F238E27FC236}">
                <a16:creationId xmlns:a16="http://schemas.microsoft.com/office/drawing/2014/main" id="{9308E36E-405C-0044-9EEF-EE43E33A031C}"/>
              </a:ext>
            </a:extLst>
          </p:cNvPr>
          <p:cNvSpPr txBox="1"/>
          <p:nvPr/>
        </p:nvSpPr>
        <p:spPr>
          <a:xfrm>
            <a:off x="623489" y="385374"/>
            <a:ext cx="8033621" cy="1200329"/>
          </a:xfrm>
          <a:prstGeom prst="rect">
            <a:avLst/>
          </a:prstGeom>
          <a:noFill/>
        </p:spPr>
        <p:txBody>
          <a:bodyPr wrap="square" rtlCol="0">
            <a:spAutoFit/>
          </a:bodyPr>
          <a:lstStyle/>
          <a:p>
            <a:r>
              <a:rPr lang="fr-FR" sz="3600" b="1" dirty="0">
                <a:solidFill>
                  <a:srgbClr val="C00000"/>
                </a:solidFill>
                <a:latin typeface="AvenirNext LT Pro HeavyCn" panose="020B0906020202020204" pitchFamily="34" charset="0"/>
              </a:rPr>
              <a:t>DES ALTERNATIVES EXISTENT POUR LE FINANCEMENT !</a:t>
            </a:r>
          </a:p>
        </p:txBody>
      </p:sp>
      <p:sp>
        <p:nvSpPr>
          <p:cNvPr id="5" name="ZoneTexte 4">
            <a:extLst>
              <a:ext uri="{FF2B5EF4-FFF2-40B4-BE49-F238E27FC236}">
                <a16:creationId xmlns:a16="http://schemas.microsoft.com/office/drawing/2014/main" id="{7260AD84-DA99-464F-B71C-034F0493D5DF}"/>
              </a:ext>
            </a:extLst>
          </p:cNvPr>
          <p:cNvSpPr txBox="1"/>
          <p:nvPr/>
        </p:nvSpPr>
        <p:spPr>
          <a:xfrm>
            <a:off x="724394" y="1751235"/>
            <a:ext cx="9215252" cy="3770263"/>
          </a:xfrm>
          <a:prstGeom prst="rect">
            <a:avLst/>
          </a:prstGeom>
          <a:noFill/>
        </p:spPr>
        <p:txBody>
          <a:bodyPr wrap="square" rtlCol="0">
            <a:spAutoFit/>
          </a:bodyPr>
          <a:lstStyle/>
          <a:p>
            <a:pPr>
              <a:spcAft>
                <a:spcPts val="600"/>
              </a:spcAft>
            </a:pPr>
            <a:r>
              <a:rPr lang="fr-FR" sz="2800" b="1" dirty="0"/>
              <a:t>●Hausse des cotisations</a:t>
            </a:r>
            <a:br>
              <a:rPr lang="fr-FR" sz="2800" b="1" dirty="0"/>
            </a:br>
            <a:r>
              <a:rPr lang="fr-FR" sz="2800" b="1" dirty="0"/>
              <a:t>part employeur comme part salariale</a:t>
            </a:r>
          </a:p>
          <a:p>
            <a:pPr>
              <a:spcAft>
                <a:spcPts val="600"/>
              </a:spcAft>
            </a:pPr>
            <a:r>
              <a:rPr lang="fr-FR" sz="2800" b="1" dirty="0"/>
              <a:t>●Élargissement de l’assiette des </a:t>
            </a:r>
            <a:br>
              <a:rPr lang="fr-FR" sz="2800" b="1" dirty="0"/>
            </a:br>
            <a:r>
              <a:rPr lang="fr-FR" sz="2800" b="1" dirty="0"/>
              <a:t>cotisations aux revenus financiers </a:t>
            </a:r>
            <a:br>
              <a:rPr lang="fr-FR" sz="2800" b="1" dirty="0"/>
            </a:br>
            <a:r>
              <a:rPr lang="fr-FR" sz="2800" b="1" dirty="0"/>
              <a:t>des entreprises</a:t>
            </a:r>
          </a:p>
          <a:p>
            <a:pPr>
              <a:spcAft>
                <a:spcPts val="600"/>
              </a:spcAft>
            </a:pPr>
            <a:r>
              <a:rPr lang="fr-FR" sz="2800" b="1" dirty="0"/>
              <a:t>●Une politique favorable à l’emploi = augmentation du nombre de cotisants</a:t>
            </a:r>
          </a:p>
          <a:p>
            <a:pPr>
              <a:spcAft>
                <a:spcPts val="600"/>
              </a:spcAft>
            </a:pPr>
            <a:r>
              <a:rPr lang="fr-FR" sz="2800" b="1" dirty="0"/>
              <a:t>●Une augmentation des salaires = hausse de cotisations</a:t>
            </a:r>
          </a:p>
        </p:txBody>
      </p:sp>
      <p:pic>
        <p:nvPicPr>
          <p:cNvPr id="6" name="Image 5">
            <a:extLst>
              <a:ext uri="{FF2B5EF4-FFF2-40B4-BE49-F238E27FC236}">
                <a16:creationId xmlns:a16="http://schemas.microsoft.com/office/drawing/2014/main" id="{ABCB7349-09B2-BD44-BF65-8FA9CE7E23F7}"/>
              </a:ext>
            </a:extLst>
          </p:cNvPr>
          <p:cNvPicPr>
            <a:picLocks noChangeAspect="1"/>
          </p:cNvPicPr>
          <p:nvPr/>
        </p:nvPicPr>
        <p:blipFill>
          <a:blip r:embed="rId3"/>
          <a:stretch>
            <a:fillRect/>
          </a:stretch>
        </p:blipFill>
        <p:spPr>
          <a:xfrm>
            <a:off x="10697658" y="4115954"/>
            <a:ext cx="1029244" cy="1518429"/>
          </a:xfrm>
          <a:prstGeom prst="rect">
            <a:avLst/>
          </a:prstGeom>
        </p:spPr>
      </p:pic>
    </p:spTree>
    <p:extLst>
      <p:ext uri="{BB962C8B-B14F-4D97-AF65-F5344CB8AC3E}">
        <p14:creationId xmlns:p14="http://schemas.microsoft.com/office/powerpoint/2010/main" val="1032959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91C766-F768-254F-8775-9BC1C349EBA1}"/>
              </a:ext>
            </a:extLst>
          </p:cNvPr>
          <p:cNvSpPr txBox="1"/>
          <p:nvPr/>
        </p:nvSpPr>
        <p:spPr>
          <a:xfrm>
            <a:off x="1840676" y="223535"/>
            <a:ext cx="8716488" cy="646331"/>
          </a:xfrm>
          <a:prstGeom prst="rect">
            <a:avLst/>
          </a:prstGeom>
          <a:noFill/>
        </p:spPr>
        <p:txBody>
          <a:bodyPr wrap="square" rtlCol="0">
            <a:spAutoFit/>
          </a:bodyPr>
          <a:lstStyle/>
          <a:p>
            <a:r>
              <a:rPr lang="fr-FR" sz="3600" b="1" dirty="0">
                <a:solidFill>
                  <a:srgbClr val="C00000"/>
                </a:solidFill>
              </a:rPr>
              <a:t>Un gouvernement et un président fébriles</a:t>
            </a:r>
          </a:p>
        </p:txBody>
      </p:sp>
      <p:sp>
        <p:nvSpPr>
          <p:cNvPr id="3" name="ZoneTexte 2">
            <a:extLst>
              <a:ext uri="{FF2B5EF4-FFF2-40B4-BE49-F238E27FC236}">
                <a16:creationId xmlns:a16="http://schemas.microsoft.com/office/drawing/2014/main" id="{E83CC91B-72C3-A24D-9FCC-F5BD8BBDF279}"/>
              </a:ext>
            </a:extLst>
          </p:cNvPr>
          <p:cNvSpPr txBox="1"/>
          <p:nvPr/>
        </p:nvSpPr>
        <p:spPr>
          <a:xfrm>
            <a:off x="570015" y="889843"/>
            <a:ext cx="10770920" cy="4708981"/>
          </a:xfrm>
          <a:prstGeom prst="rect">
            <a:avLst/>
          </a:prstGeom>
          <a:noFill/>
        </p:spPr>
        <p:txBody>
          <a:bodyPr wrap="square" rtlCol="0">
            <a:spAutoFit/>
          </a:bodyPr>
          <a:lstStyle/>
          <a:p>
            <a:r>
              <a:rPr lang="fr-FR" sz="2400" dirty="0"/>
              <a:t>Lors des dernières réunions avec le comité Delevoye : stand-by du comité et attente du 5 décembre</a:t>
            </a:r>
          </a:p>
          <a:p>
            <a:endParaRPr lang="fr-FR" sz="2400" dirty="0"/>
          </a:p>
          <a:p>
            <a:r>
              <a:rPr lang="fr-FR" sz="2400" dirty="0"/>
              <a:t>Volonté de déminer</a:t>
            </a:r>
          </a:p>
          <a:p>
            <a:endParaRPr lang="fr-FR" sz="2400" dirty="0"/>
          </a:p>
          <a:p>
            <a:r>
              <a:rPr lang="fr-FR" sz="2400" dirty="0"/>
              <a:t>La clause du grand-père (application aux seuls nouveaux entrants sur le marché du travail), ou une application différée dans le temps pour certaines catégories est de plus en plus évoquée : ce sont donc nos enfants ou nos élèves qui seront les victimes de la réforme.</a:t>
            </a:r>
          </a:p>
          <a:p>
            <a:endParaRPr lang="fr-FR" sz="2400" dirty="0"/>
          </a:p>
          <a:p>
            <a:pPr algn="ctr"/>
            <a:r>
              <a:rPr lang="fr-FR" sz="3600" b="1" dirty="0">
                <a:solidFill>
                  <a:srgbClr val="C00000"/>
                </a:solidFill>
              </a:rPr>
              <a:t>La réussite de la grève du 5 décembre est capitale</a:t>
            </a:r>
            <a:endParaRPr lang="fr-FR" sz="2400" dirty="0"/>
          </a:p>
          <a:p>
            <a:endParaRPr lang="fr-FR" sz="2400" dirty="0"/>
          </a:p>
        </p:txBody>
      </p:sp>
      <p:pic>
        <p:nvPicPr>
          <p:cNvPr id="7" name="Image 6">
            <a:extLst>
              <a:ext uri="{FF2B5EF4-FFF2-40B4-BE49-F238E27FC236}">
                <a16:creationId xmlns:a16="http://schemas.microsoft.com/office/drawing/2014/main" id="{CAC0DA1C-0C22-B643-AC77-42C026E0CF98}"/>
              </a:ext>
            </a:extLst>
          </p:cNvPr>
          <p:cNvPicPr>
            <a:picLocks noChangeAspect="1"/>
          </p:cNvPicPr>
          <p:nvPr/>
        </p:nvPicPr>
        <p:blipFill>
          <a:blip r:embed="rId2"/>
          <a:stretch>
            <a:fillRect/>
          </a:stretch>
        </p:blipFill>
        <p:spPr>
          <a:xfrm>
            <a:off x="-35625" y="5659836"/>
            <a:ext cx="6020790" cy="963708"/>
          </a:xfrm>
          <a:prstGeom prst="rect">
            <a:avLst/>
          </a:prstGeom>
        </p:spPr>
      </p:pic>
      <p:pic>
        <p:nvPicPr>
          <p:cNvPr id="9" name="Image 8">
            <a:extLst>
              <a:ext uri="{FF2B5EF4-FFF2-40B4-BE49-F238E27FC236}">
                <a16:creationId xmlns:a16="http://schemas.microsoft.com/office/drawing/2014/main" id="{0A93962B-2580-E747-8E0D-FAC0EFAA1A0D}"/>
              </a:ext>
            </a:extLst>
          </p:cNvPr>
          <p:cNvPicPr>
            <a:picLocks noChangeAspect="1"/>
          </p:cNvPicPr>
          <p:nvPr/>
        </p:nvPicPr>
        <p:blipFill>
          <a:blip r:embed="rId3"/>
          <a:stretch>
            <a:fillRect/>
          </a:stretch>
        </p:blipFill>
        <p:spPr>
          <a:xfrm>
            <a:off x="5849423" y="5770693"/>
            <a:ext cx="6306952" cy="741994"/>
          </a:xfrm>
          <a:prstGeom prst="rect">
            <a:avLst/>
          </a:prstGeom>
        </p:spPr>
      </p:pic>
    </p:spTree>
    <p:extLst>
      <p:ext uri="{BB962C8B-B14F-4D97-AF65-F5344CB8AC3E}">
        <p14:creationId xmlns:p14="http://schemas.microsoft.com/office/powerpoint/2010/main" val="3052809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09C397-1335-D748-8AE0-413DFE19A2C4}"/>
              </a:ext>
            </a:extLst>
          </p:cNvPr>
          <p:cNvSpPr txBox="1"/>
          <p:nvPr/>
        </p:nvSpPr>
        <p:spPr>
          <a:xfrm>
            <a:off x="1840676" y="223535"/>
            <a:ext cx="8716488" cy="1200329"/>
          </a:xfrm>
          <a:prstGeom prst="rect">
            <a:avLst/>
          </a:prstGeom>
          <a:noFill/>
        </p:spPr>
        <p:txBody>
          <a:bodyPr wrap="square" rtlCol="0">
            <a:spAutoFit/>
          </a:bodyPr>
          <a:lstStyle/>
          <a:p>
            <a:pPr algn="ctr"/>
            <a:r>
              <a:rPr lang="fr-FR" sz="3600" b="1" dirty="0">
                <a:solidFill>
                  <a:srgbClr val="C00000"/>
                </a:solidFill>
              </a:rPr>
              <a:t>Un gouvernement et un président fébriles, </a:t>
            </a:r>
          </a:p>
          <a:p>
            <a:pPr algn="ctr"/>
            <a:r>
              <a:rPr lang="fr-FR" sz="3600" b="1" dirty="0">
                <a:solidFill>
                  <a:srgbClr val="C00000"/>
                </a:solidFill>
              </a:rPr>
              <a:t>mais prêts à tous les mauvais coups</a:t>
            </a:r>
          </a:p>
        </p:txBody>
      </p:sp>
      <p:sp>
        <p:nvSpPr>
          <p:cNvPr id="3" name="ZoneTexte 2">
            <a:extLst>
              <a:ext uri="{FF2B5EF4-FFF2-40B4-BE49-F238E27FC236}">
                <a16:creationId xmlns:a16="http://schemas.microsoft.com/office/drawing/2014/main" id="{6F99DC49-967D-7948-9DF6-10AB00F15268}"/>
              </a:ext>
            </a:extLst>
          </p:cNvPr>
          <p:cNvSpPr txBox="1"/>
          <p:nvPr/>
        </p:nvSpPr>
        <p:spPr>
          <a:xfrm>
            <a:off x="558139" y="1542986"/>
            <a:ext cx="10770920" cy="4339650"/>
          </a:xfrm>
          <a:prstGeom prst="rect">
            <a:avLst/>
          </a:prstGeom>
          <a:noFill/>
        </p:spPr>
        <p:txBody>
          <a:bodyPr wrap="square" rtlCol="0">
            <a:spAutoFit/>
          </a:bodyPr>
          <a:lstStyle/>
          <a:p>
            <a:r>
              <a:rPr lang="fr-FR" sz="2400" dirty="0"/>
              <a:t>Macron et gouvernement obligés de reconnaître le problème que poserait  la réforme pour les enseignants et la nécessité d’une revalorisation</a:t>
            </a:r>
          </a:p>
          <a:p>
            <a:endParaRPr lang="fr-FR" sz="2400" dirty="0"/>
          </a:p>
          <a:p>
            <a:r>
              <a:rPr lang="fr-FR" sz="2400" dirty="0"/>
              <a:t>Mais entrent dans le débat en conditionnant une éventuelle revalorisation à une augmentation du  temps de travail, une diminution des vacances, un changement des missions…</a:t>
            </a:r>
          </a:p>
          <a:p>
            <a:endParaRPr lang="fr-FR" sz="2400" dirty="0"/>
          </a:p>
          <a:p>
            <a:r>
              <a:rPr lang="fr-FR" sz="2400" dirty="0"/>
              <a:t>Et dans l’esprit de macron, une bonne retraite pour les enseignants c’est 1000-1200 €</a:t>
            </a:r>
          </a:p>
          <a:p>
            <a:endParaRPr lang="fr-FR" sz="2400" dirty="0"/>
          </a:p>
          <a:p>
            <a:pPr algn="ctr"/>
            <a:r>
              <a:rPr lang="fr-FR" sz="3600" b="1" dirty="0">
                <a:solidFill>
                  <a:srgbClr val="C00000"/>
                </a:solidFill>
              </a:rPr>
              <a:t>La réussite de la grève du 5 décembre est capitale</a:t>
            </a:r>
            <a:endParaRPr lang="fr-FR" sz="2400" dirty="0"/>
          </a:p>
          <a:p>
            <a:endParaRPr lang="fr-FR" sz="2400" dirty="0"/>
          </a:p>
        </p:txBody>
      </p:sp>
      <p:pic>
        <p:nvPicPr>
          <p:cNvPr id="4" name="Image 3">
            <a:extLst>
              <a:ext uri="{FF2B5EF4-FFF2-40B4-BE49-F238E27FC236}">
                <a16:creationId xmlns:a16="http://schemas.microsoft.com/office/drawing/2014/main" id="{BDBC1548-745E-904E-B788-408C5011DB36}"/>
              </a:ext>
            </a:extLst>
          </p:cNvPr>
          <p:cNvPicPr>
            <a:picLocks noChangeAspect="1"/>
          </p:cNvPicPr>
          <p:nvPr/>
        </p:nvPicPr>
        <p:blipFill>
          <a:blip r:embed="rId2"/>
          <a:stretch>
            <a:fillRect/>
          </a:stretch>
        </p:blipFill>
        <p:spPr>
          <a:xfrm>
            <a:off x="10814437" y="5123421"/>
            <a:ext cx="1029244" cy="1518429"/>
          </a:xfrm>
          <a:prstGeom prst="rect">
            <a:avLst/>
          </a:prstGeom>
        </p:spPr>
      </p:pic>
    </p:spTree>
    <p:extLst>
      <p:ext uri="{BB962C8B-B14F-4D97-AF65-F5344CB8AC3E}">
        <p14:creationId xmlns:p14="http://schemas.microsoft.com/office/powerpoint/2010/main" val="2332540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211DDB9-5F9A-4344-9FDA-B83870C0B59A}"/>
              </a:ext>
            </a:extLst>
          </p:cNvPr>
          <p:cNvPicPr>
            <a:picLocks noChangeAspect="1"/>
          </p:cNvPicPr>
          <p:nvPr/>
        </p:nvPicPr>
        <p:blipFill>
          <a:blip r:embed="rId2"/>
          <a:srcRect l="72811" t="37795" r="1791" b="10714"/>
          <a:stretch>
            <a:fillRect/>
          </a:stretch>
        </p:blipFill>
        <p:spPr>
          <a:xfrm>
            <a:off x="9155941" y="2678358"/>
            <a:ext cx="1474200" cy="2031480"/>
          </a:xfrm>
          <a:prstGeom prst="rect">
            <a:avLst/>
          </a:prstGeom>
          <a:noFill/>
          <a:ln cap="flat">
            <a:noFill/>
          </a:ln>
        </p:spPr>
      </p:pic>
      <p:sp>
        <p:nvSpPr>
          <p:cNvPr id="3" name="Forme libre 2">
            <a:extLst>
              <a:ext uri="{FF2B5EF4-FFF2-40B4-BE49-F238E27FC236}">
                <a16:creationId xmlns:a16="http://schemas.microsoft.com/office/drawing/2014/main" id="{D787FE65-B6AB-D248-A1ED-72C853397920}"/>
              </a:ext>
            </a:extLst>
          </p:cNvPr>
          <p:cNvSpPr/>
          <p:nvPr/>
        </p:nvSpPr>
        <p:spPr>
          <a:xfrm>
            <a:off x="1603169" y="1626919"/>
            <a:ext cx="7037644" cy="3264040"/>
          </a:xfrm>
          <a:custGeom>
            <a:avLst>
              <a:gd name="f0" fmla="val 23042"/>
              <a:gd name="f1" fmla="val 13386"/>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EEEEEE"/>
          </a:solidFill>
          <a:ln w="0" cap="flat">
            <a:solidFill>
              <a:srgbClr val="000000"/>
            </a:solidFill>
            <a:prstDash val="solid"/>
            <a:miter/>
          </a:ln>
          <a:effectLst>
            <a:outerShdw dist="101823" dir="2700000" algn="tl">
              <a:srgbClr val="808080"/>
            </a:outerShdw>
          </a:effectLst>
        </p:spPr>
        <p:txBody>
          <a:bodyPr wrap="square" lIns="90000" tIns="45000" rIns="90000" bIns="45000" anchor="ctr" anchorCtr="0" compatLnSpc="0">
            <a:sp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4" name="ZoneTexte 3">
            <a:extLst>
              <a:ext uri="{FF2B5EF4-FFF2-40B4-BE49-F238E27FC236}">
                <a16:creationId xmlns:a16="http://schemas.microsoft.com/office/drawing/2014/main" id="{FD857B88-8C53-0245-9A1F-8932C9BCE016}"/>
              </a:ext>
            </a:extLst>
          </p:cNvPr>
          <p:cNvSpPr txBox="1"/>
          <p:nvPr/>
        </p:nvSpPr>
        <p:spPr>
          <a:xfrm>
            <a:off x="2557281" y="1837154"/>
            <a:ext cx="4896000" cy="3612420"/>
          </a:xfrm>
          <a:prstGeom prst="rect">
            <a:avLst/>
          </a:prstGeom>
          <a:noFill/>
          <a:ln cap="flat">
            <a:noFill/>
          </a:ln>
        </p:spPr>
        <p:txBody>
          <a:bodyPr wrap="square" lIns="90000" tIns="45000" rIns="90000" bIns="45000" anchorCtr="0" compatLnSpc="0">
            <a:spAutoFit/>
          </a:bodyPr>
          <a:lstStyle/>
          <a:p>
            <a:pPr marL="0" marR="0" lvl="0" indent="0" algn="ctr" hangingPunct="0">
              <a:lnSpc>
                <a:spcPct val="115000"/>
              </a:lnSpc>
              <a:spcBef>
                <a:spcPts val="0"/>
              </a:spcBef>
              <a:spcAft>
                <a:spcPts val="0"/>
              </a:spcAft>
              <a:buNone/>
              <a:tabLst/>
            </a:pPr>
            <a:r>
              <a:rPr lang="fr-FR" sz="2000" b="1" i="0" u="none" strike="noStrike" kern="1200" cap="none" dirty="0">
                <a:ln>
                  <a:noFill/>
                </a:ln>
                <a:latin typeface="Calibri" pitchFamily="34"/>
                <a:ea typeface="Microsoft YaHei" pitchFamily="2"/>
                <a:cs typeface="Arial" pitchFamily="2"/>
              </a:rPr>
              <a:t>«Non mais quand je vous disais 1 200 euros, je n’étais pas dans le délire […] Et quand je regarde le salaire de fin de carrière des professeurs, il y a beaucoup de variations, mais quand je vous dis que je suis autour de 1100- 1200 euros, je pense que je ne suis pas complètement déconnant, par rapport à une fin de carrière de prof. »</a:t>
            </a:r>
          </a:p>
          <a:p>
            <a:pPr marL="0" marR="0" lvl="0" indent="0" algn="ctr" hangingPunct="0">
              <a:lnSpc>
                <a:spcPct val="115000"/>
              </a:lnSpc>
              <a:spcBef>
                <a:spcPts val="0"/>
              </a:spcBef>
              <a:spcAft>
                <a:spcPts val="0"/>
              </a:spcAft>
              <a:buNone/>
              <a:tabLst/>
            </a:pPr>
            <a:endParaRPr lang="fr-FR" sz="2000" b="1" i="0" u="none" strike="noStrike" kern="1200" cap="none" dirty="0">
              <a:ln>
                <a:noFill/>
              </a:ln>
              <a:latin typeface="Calibri" pitchFamily="34"/>
              <a:ea typeface="Microsoft YaHei" pitchFamily="2"/>
              <a:cs typeface="Arial" pitchFamily="2"/>
            </a:endParaRPr>
          </a:p>
          <a:p>
            <a:pPr marL="0" marR="0" lvl="0" indent="0" algn="ctr" hangingPunct="0">
              <a:lnSpc>
                <a:spcPct val="100000"/>
              </a:lnSpc>
              <a:spcBef>
                <a:spcPts val="0"/>
              </a:spcBef>
              <a:spcAft>
                <a:spcPts val="0"/>
              </a:spcAft>
              <a:buNone/>
              <a:tabLst/>
            </a:pPr>
            <a:r>
              <a:rPr lang="fr-FR" sz="1800" b="0" i="1" u="none" strike="noStrike" kern="1200" cap="none" dirty="0">
                <a:ln>
                  <a:noFill/>
                </a:ln>
                <a:latin typeface="Calibri" pitchFamily="34"/>
                <a:ea typeface="Microsoft YaHei" pitchFamily="2"/>
                <a:cs typeface="Arial" pitchFamily="2"/>
              </a:rPr>
              <a:t>Rodez </a:t>
            </a:r>
            <a:r>
              <a:rPr lang="fr-FR" i="1" dirty="0">
                <a:latin typeface="Calibri" pitchFamily="34"/>
                <a:ea typeface="Microsoft YaHei" pitchFamily="2"/>
                <a:cs typeface="Arial" pitchFamily="2"/>
              </a:rPr>
              <a:t>3 </a:t>
            </a:r>
            <a:r>
              <a:rPr lang="fr-FR" i="1" dirty="0" err="1">
                <a:latin typeface="Calibri" pitchFamily="34"/>
                <a:ea typeface="Microsoft YaHei" pitchFamily="2"/>
                <a:cs typeface="Arial" pitchFamily="2"/>
              </a:rPr>
              <a:t>ocotbre</a:t>
            </a:r>
            <a:r>
              <a:rPr lang="fr-FR" sz="1800" b="0" i="1" u="none" strike="noStrike" kern="1200" cap="none" dirty="0">
                <a:ln>
                  <a:noFill/>
                </a:ln>
                <a:latin typeface="Calibri" pitchFamily="34"/>
                <a:ea typeface="Microsoft YaHei" pitchFamily="2"/>
                <a:cs typeface="Arial" pitchFamily="2"/>
              </a:rPr>
              <a:t> 2019</a:t>
            </a:r>
          </a:p>
        </p:txBody>
      </p:sp>
      <p:sp>
        <p:nvSpPr>
          <p:cNvPr id="5" name="ZoneTexte 4">
            <a:extLst>
              <a:ext uri="{FF2B5EF4-FFF2-40B4-BE49-F238E27FC236}">
                <a16:creationId xmlns:a16="http://schemas.microsoft.com/office/drawing/2014/main" id="{D5552694-6975-8A47-91E9-1D27AEC10B4F}"/>
              </a:ext>
            </a:extLst>
          </p:cNvPr>
          <p:cNvSpPr txBox="1"/>
          <p:nvPr/>
        </p:nvSpPr>
        <p:spPr>
          <a:xfrm>
            <a:off x="1840676" y="223535"/>
            <a:ext cx="8716488" cy="1200329"/>
          </a:xfrm>
          <a:prstGeom prst="rect">
            <a:avLst/>
          </a:prstGeom>
          <a:noFill/>
        </p:spPr>
        <p:txBody>
          <a:bodyPr wrap="square" rtlCol="0">
            <a:spAutoFit/>
          </a:bodyPr>
          <a:lstStyle/>
          <a:p>
            <a:pPr algn="ctr"/>
            <a:r>
              <a:rPr lang="fr-FR" sz="3600" b="1" dirty="0">
                <a:solidFill>
                  <a:srgbClr val="C00000"/>
                </a:solidFill>
              </a:rPr>
              <a:t>Un gouvernement et un président fébriles, </a:t>
            </a:r>
          </a:p>
          <a:p>
            <a:pPr algn="ctr"/>
            <a:r>
              <a:rPr lang="fr-FR" sz="3600" b="1" dirty="0">
                <a:solidFill>
                  <a:srgbClr val="C00000"/>
                </a:solidFill>
              </a:rPr>
              <a:t>mais prêts à tous les mauvais coups</a:t>
            </a:r>
          </a:p>
        </p:txBody>
      </p:sp>
      <p:pic>
        <p:nvPicPr>
          <p:cNvPr id="6" name="Image 5">
            <a:extLst>
              <a:ext uri="{FF2B5EF4-FFF2-40B4-BE49-F238E27FC236}">
                <a16:creationId xmlns:a16="http://schemas.microsoft.com/office/drawing/2014/main" id="{BC40640B-811F-A64F-B3A4-71E57180C6E7}"/>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874850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1CF394-4859-474D-BF29-1A7850925E6F}"/>
              </a:ext>
            </a:extLst>
          </p:cNvPr>
          <p:cNvSpPr/>
          <p:nvPr/>
        </p:nvSpPr>
        <p:spPr>
          <a:xfrm>
            <a:off x="783772" y="1658151"/>
            <a:ext cx="10224654" cy="4686476"/>
          </a:xfrm>
          <a:prstGeom prst="rect">
            <a:avLst/>
          </a:prstGeom>
          <a:noFill/>
          <a:ln cap="flat">
            <a:noFill/>
            <a:prstDash val="solid"/>
          </a:ln>
        </p:spPr>
        <p:txBody>
          <a:bodyPr wrap="square" lIns="91440" tIns="45720" rIns="91440" bIns="45720" anchor="t" anchorCtr="0" compatLnSpc="0">
            <a:spAutoFit/>
          </a:bodyPr>
          <a:lstStyle/>
          <a:p>
            <a:pPr marL="285840" marR="0" lvl="0" indent="-285840" algn="l" rtl="0" hangingPunct="0">
              <a:lnSpc>
                <a:spcPct val="100000"/>
              </a:lnSpc>
              <a:spcBef>
                <a:spcPts val="0"/>
              </a:spcBef>
              <a:spcAft>
                <a:spcPts val="850"/>
              </a:spcAft>
              <a:buSzPts val="1996"/>
              <a:buBlip>
                <a:blip r:embed="rId2"/>
              </a:buBlip>
              <a:tabLst/>
            </a:pP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En</a:t>
            </a:r>
            <a:r>
              <a:rPr lang="en-US" sz="2400" b="1" i="0" u="none" strike="noStrike" kern="1200" cap="none" spc="0" baseline="0" dirty="0">
                <a:ln>
                  <a:noFill/>
                </a:ln>
                <a:solidFill>
                  <a:srgbClr val="000000"/>
                </a:solidFill>
                <a:latin typeface="Calibri" pitchFamily="18"/>
                <a:ea typeface="Microsoft YaHei" pitchFamily="2"/>
                <a:cs typeface="Mangal" pitchFamily="2"/>
              </a:rPr>
              <a:t> 1980, un </a:t>
            </a:r>
            <a:r>
              <a:rPr lang="en-US" sz="2400" b="1" i="0" u="none" strike="noStrike" kern="1200" cap="none" spc="0" baseline="0" dirty="0" err="1">
                <a:ln>
                  <a:noFill/>
                </a:ln>
                <a:solidFill>
                  <a:srgbClr val="000000"/>
                </a:solidFill>
                <a:latin typeface="Calibri" pitchFamily="18"/>
                <a:ea typeface="Microsoft YaHei" pitchFamily="2"/>
                <a:cs typeface="Mangal" pitchFamily="2"/>
              </a:rPr>
              <a:t>professeur</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certifié</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débutait</a:t>
            </a:r>
            <a:r>
              <a:rPr lang="en-US" sz="2400" b="1" i="0" u="none" strike="noStrike" kern="1200" cap="none" spc="0" baseline="0" dirty="0">
                <a:ln>
                  <a:noFill/>
                </a:ln>
                <a:solidFill>
                  <a:srgbClr val="000000"/>
                </a:solidFill>
                <a:latin typeface="Calibri" pitchFamily="18"/>
                <a:ea typeface="Microsoft YaHei" pitchFamily="2"/>
                <a:cs typeface="Mangal" pitchFamily="2"/>
              </a:rPr>
              <a:t> avec un </a:t>
            </a:r>
            <a:r>
              <a:rPr lang="en-US" sz="2400" b="1" i="0" u="none" strike="noStrike" kern="1200" cap="none" spc="0" baseline="0" dirty="0" err="1">
                <a:ln>
                  <a:noFill/>
                </a:ln>
                <a:solidFill>
                  <a:srgbClr val="000000"/>
                </a:solidFill>
                <a:latin typeface="Calibri" pitchFamily="18"/>
                <a:ea typeface="Microsoft YaHei" pitchFamily="2"/>
                <a:cs typeface="Mangal" pitchFamily="2"/>
              </a:rPr>
              <a:t>salaire</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égal</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à</a:t>
            </a:r>
            <a:r>
              <a:rPr lang="en-US" sz="2400" b="1" i="0" u="none" strike="noStrike" kern="1200" cap="none" spc="0" baseline="0" dirty="0">
                <a:ln>
                  <a:noFill/>
                </a:ln>
                <a:solidFill>
                  <a:srgbClr val="000000"/>
                </a:solidFill>
                <a:latin typeface="Calibri" pitchFamily="18"/>
                <a:ea typeface="Microsoft YaHei" pitchFamily="2"/>
                <a:cs typeface="Mangal" pitchFamily="2"/>
              </a:rPr>
              <a:t> 2 SMIC, </a:t>
            </a:r>
            <a:r>
              <a:rPr lang="en-US" sz="2400" b="1" i="0" u="none" strike="noStrike" kern="1200" cap="none" spc="0" baseline="0" dirty="0" err="1">
                <a:ln>
                  <a:noFill/>
                </a:ln>
                <a:solidFill>
                  <a:srgbClr val="000000"/>
                </a:solidFill>
                <a:latin typeface="Calibri" pitchFamily="18"/>
                <a:ea typeface="Microsoft YaHei" pitchFamily="2"/>
                <a:cs typeface="Mangal" pitchFamily="2"/>
              </a:rPr>
              <a:t>il</a:t>
            </a:r>
            <a:r>
              <a:rPr lang="en-US" sz="2400" b="1" i="0" u="none" strike="noStrike" kern="1200" cap="none" spc="0" baseline="0" dirty="0">
                <a:ln>
                  <a:noFill/>
                </a:ln>
                <a:solidFill>
                  <a:srgbClr val="000000"/>
                </a:solidFill>
                <a:latin typeface="Calibri" pitchFamily="18"/>
                <a:ea typeface="Microsoft YaHei" pitchFamily="2"/>
                <a:cs typeface="Mangal" pitchFamily="2"/>
              </a:rPr>
              <a:t> ne </a:t>
            </a:r>
            <a:r>
              <a:rPr lang="en-US" sz="2400" b="1" i="0" u="none" strike="noStrike" kern="1200" cap="none" spc="0" baseline="0" dirty="0" err="1">
                <a:ln>
                  <a:noFill/>
                </a:ln>
                <a:solidFill>
                  <a:srgbClr val="000000"/>
                </a:solidFill>
                <a:latin typeface="Calibri" pitchFamily="18"/>
                <a:ea typeface="Microsoft YaHei" pitchFamily="2"/>
                <a:cs typeface="Mangal" pitchFamily="2"/>
              </a:rPr>
              <a:t>débute</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qu’à</a:t>
            </a:r>
            <a:r>
              <a:rPr lang="en-US" sz="2400" b="1" i="0" u="none" strike="noStrike" kern="1200" cap="none" spc="0" baseline="0" dirty="0">
                <a:ln>
                  <a:noFill/>
                </a:ln>
                <a:solidFill>
                  <a:srgbClr val="000000"/>
                </a:solidFill>
                <a:latin typeface="Calibri" pitchFamily="18"/>
                <a:ea typeface="Microsoft YaHei" pitchFamily="2"/>
                <a:cs typeface="Mangal" pitchFamily="2"/>
              </a:rPr>
              <a:t> 1,25 SMIC </a:t>
            </a:r>
            <a:r>
              <a:rPr lang="en-US" sz="2400" b="1" i="0" u="none" strike="noStrike" kern="1200" cap="none" spc="0" baseline="0" dirty="0" err="1">
                <a:ln>
                  <a:noFill/>
                </a:ln>
                <a:solidFill>
                  <a:srgbClr val="000000"/>
                </a:solidFill>
                <a:latin typeface="Calibri" pitchFamily="18"/>
                <a:ea typeface="Microsoft YaHei" pitchFamily="2"/>
                <a:cs typeface="Mangal" pitchFamily="2"/>
              </a:rPr>
              <a:t>aujourd’hui</a:t>
            </a:r>
            <a:endParaRPr lang="en-US" sz="2400" b="1" i="0" u="none" strike="noStrike" kern="1200" cap="none" spc="0" baseline="0" dirty="0">
              <a:ln>
                <a:noFill/>
              </a:ln>
              <a:solidFill>
                <a:srgbClr val="000000"/>
              </a:solidFill>
              <a:latin typeface="Calibri" pitchFamily="18"/>
              <a:ea typeface="Microsoft YaHei" pitchFamily="2"/>
              <a:cs typeface="Mangal" pitchFamily="2"/>
            </a:endParaRPr>
          </a:p>
          <a:p>
            <a:pPr marL="285840" marR="0" lvl="0" indent="-285840" algn="l" rtl="0" hangingPunct="0">
              <a:lnSpc>
                <a:spcPct val="100000"/>
              </a:lnSpc>
              <a:spcBef>
                <a:spcPts val="0"/>
              </a:spcBef>
              <a:spcAft>
                <a:spcPts val="850"/>
              </a:spcAft>
              <a:buSzPts val="1996"/>
              <a:buBlip>
                <a:blip r:embed="rId2"/>
              </a:buBlip>
              <a:tabLst/>
            </a:pPr>
            <a:r>
              <a:rPr lang="en-US" sz="2400" b="1" i="0" u="none" strike="noStrike" kern="1200" cap="none" spc="0" baseline="0" dirty="0">
                <a:ln>
                  <a:noFill/>
                </a:ln>
                <a:solidFill>
                  <a:srgbClr val="000000"/>
                </a:solidFill>
                <a:latin typeface="Calibri" pitchFamily="18"/>
                <a:ea typeface="Microsoft YaHei" pitchFamily="2"/>
                <a:cs typeface="Mangal" pitchFamily="2"/>
              </a:rPr>
              <a:t> Le </a:t>
            </a:r>
            <a:r>
              <a:rPr lang="en-US" sz="2400" b="1" i="0" u="none" strike="noStrike" kern="1200" cap="none" spc="0" baseline="0" dirty="0" err="1">
                <a:ln>
                  <a:noFill/>
                </a:ln>
                <a:solidFill>
                  <a:srgbClr val="000000"/>
                </a:solidFill>
                <a:latin typeface="Calibri" pitchFamily="18"/>
                <a:ea typeface="Microsoft YaHei" pitchFamily="2"/>
                <a:cs typeface="Mangal" pitchFamily="2"/>
              </a:rPr>
              <a:t>salaire</a:t>
            </a:r>
            <a:r>
              <a:rPr lang="en-US" sz="2400" b="1" i="0" u="none" strike="noStrike" kern="1200" cap="none" spc="0" baseline="0" dirty="0">
                <a:ln>
                  <a:noFill/>
                </a:ln>
                <a:solidFill>
                  <a:srgbClr val="000000"/>
                </a:solidFill>
                <a:latin typeface="Calibri" pitchFamily="18"/>
                <a:ea typeface="Microsoft YaHei" pitchFamily="2"/>
                <a:cs typeface="Mangal" pitchFamily="2"/>
              </a:rPr>
              <a:t> d’un </a:t>
            </a:r>
            <a:r>
              <a:rPr lang="en-US" sz="2400" b="1" i="0" u="none" strike="noStrike" kern="1200" cap="none" spc="0" baseline="0" dirty="0" err="1">
                <a:ln>
                  <a:noFill/>
                </a:ln>
                <a:solidFill>
                  <a:srgbClr val="000000"/>
                </a:solidFill>
                <a:latin typeface="Calibri" pitchFamily="18"/>
                <a:ea typeface="Microsoft YaHei" pitchFamily="2"/>
                <a:cs typeface="Mangal" pitchFamily="2"/>
              </a:rPr>
              <a:t>professeur</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certifié</a:t>
            </a:r>
            <a:r>
              <a:rPr lang="en-US" sz="2400" b="1" i="0" u="none" strike="noStrike" kern="1200" cap="none" spc="0" baseline="0" dirty="0">
                <a:ln>
                  <a:noFill/>
                </a:ln>
                <a:solidFill>
                  <a:srgbClr val="000000"/>
                </a:solidFill>
                <a:latin typeface="Calibri" pitchFamily="18"/>
                <a:ea typeface="Microsoft YaHei" pitchFamily="2"/>
                <a:cs typeface="Mangal" pitchFamily="2"/>
              </a:rPr>
              <a:t> avec 15 </a:t>
            </a:r>
            <a:r>
              <a:rPr lang="en-US" sz="2400" b="1" i="0" u="none" strike="noStrike" kern="1200" cap="none" spc="0" baseline="0" dirty="0" err="1">
                <a:ln>
                  <a:noFill/>
                </a:ln>
                <a:solidFill>
                  <a:srgbClr val="000000"/>
                </a:solidFill>
                <a:latin typeface="Calibri" pitchFamily="18"/>
                <a:ea typeface="Microsoft YaHei" pitchFamily="2"/>
                <a:cs typeface="Mangal" pitchFamily="2"/>
              </a:rPr>
              <a:t>ans</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d’ancienneté</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n’atteint</a:t>
            </a:r>
            <a:r>
              <a:rPr lang="en-US" sz="2400" b="1" i="0" u="none" strike="noStrike" kern="1200" cap="none" spc="0" baseline="0" dirty="0">
                <a:ln>
                  <a:noFill/>
                </a:ln>
                <a:solidFill>
                  <a:srgbClr val="000000"/>
                </a:solidFill>
                <a:latin typeface="Calibri" pitchFamily="18"/>
                <a:ea typeface="Microsoft YaHei" pitchFamily="2"/>
                <a:cs typeface="Mangal" pitchFamily="2"/>
              </a:rPr>
              <a:t> pas 2000 € net </a:t>
            </a:r>
            <a:r>
              <a:rPr lang="en-US" sz="2400" b="1" i="0" u="none" strike="noStrike" kern="1200" cap="none" spc="0" baseline="0" dirty="0" err="1">
                <a:ln>
                  <a:noFill/>
                </a:ln>
                <a:solidFill>
                  <a:srgbClr val="000000"/>
                </a:solidFill>
                <a:latin typeface="Calibri" pitchFamily="18"/>
                <a:ea typeface="Microsoft YaHei" pitchFamily="2"/>
                <a:cs typeface="Mangal" pitchFamily="2"/>
              </a:rPr>
              <a:t>mensuel</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il</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faut</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attendre</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l’echelon</a:t>
            </a:r>
            <a:r>
              <a:rPr lang="en-US" sz="2400" b="1" i="0" u="none" strike="noStrike" kern="1200" cap="none" spc="0" baseline="0">
                <a:ln>
                  <a:noFill/>
                </a:ln>
                <a:solidFill>
                  <a:srgbClr val="000000"/>
                </a:solidFill>
                <a:latin typeface="Calibri" pitchFamily="18"/>
                <a:ea typeface="Microsoft YaHei" pitchFamily="2"/>
                <a:cs typeface="Mangal" pitchFamily="2"/>
              </a:rPr>
              <a:t> 8)</a:t>
            </a:r>
            <a:endParaRPr lang="en-US" sz="2400" b="1" i="0" u="none" strike="noStrike" kern="1200" cap="none" spc="0" baseline="0" dirty="0">
              <a:ln>
                <a:noFill/>
              </a:ln>
              <a:solidFill>
                <a:srgbClr val="000000"/>
              </a:solidFill>
              <a:latin typeface="Calibri" pitchFamily="18"/>
              <a:ea typeface="Microsoft YaHei" pitchFamily="2"/>
              <a:cs typeface="Mangal" pitchFamily="2"/>
            </a:endParaRPr>
          </a:p>
          <a:p>
            <a:pPr marL="285840" marR="0" lvl="0" indent="-285840" algn="l" rtl="0" hangingPunct="0">
              <a:lnSpc>
                <a:spcPct val="100000"/>
              </a:lnSpc>
              <a:spcBef>
                <a:spcPts val="0"/>
              </a:spcBef>
              <a:spcAft>
                <a:spcPts val="850"/>
              </a:spcAft>
              <a:buSzPts val="1996"/>
              <a:buBlip>
                <a:blip r:embed="rId2"/>
              </a:buBlip>
              <a:tabLst/>
            </a:pP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En</a:t>
            </a:r>
            <a:r>
              <a:rPr lang="en-US" sz="2400" b="1" i="0" u="none" strike="noStrike" kern="1200" cap="none" spc="0" baseline="0" dirty="0">
                <a:ln>
                  <a:noFill/>
                </a:ln>
                <a:solidFill>
                  <a:srgbClr val="000000"/>
                </a:solidFill>
                <a:latin typeface="Calibri" pitchFamily="18"/>
                <a:ea typeface="Microsoft YaHei" pitchFamily="2"/>
                <a:cs typeface="Mangal" pitchFamily="2"/>
              </a:rPr>
              <a:t> 20 </a:t>
            </a:r>
            <a:r>
              <a:rPr lang="en-US" sz="2400" b="1" i="0" u="none" strike="noStrike" kern="1200" cap="none" spc="0" baseline="0" dirty="0" err="1">
                <a:ln>
                  <a:noFill/>
                </a:ln>
                <a:solidFill>
                  <a:srgbClr val="000000"/>
                </a:solidFill>
                <a:latin typeface="Calibri" pitchFamily="18"/>
                <a:ea typeface="Microsoft YaHei" pitchFamily="2"/>
                <a:cs typeface="Mangal" pitchFamily="2"/>
              </a:rPr>
              <a:t>ans</a:t>
            </a:r>
            <a:r>
              <a:rPr lang="en-US" sz="2400" b="1" i="0" u="none" strike="noStrike" kern="1200" cap="none" spc="0" baseline="0" dirty="0">
                <a:ln>
                  <a:noFill/>
                </a:ln>
                <a:solidFill>
                  <a:srgbClr val="000000"/>
                </a:solidFill>
                <a:latin typeface="Calibri" pitchFamily="18"/>
                <a:ea typeface="Microsoft YaHei" pitchFamily="2"/>
                <a:cs typeface="Mangal" pitchFamily="2"/>
              </a:rPr>
              <a:t>, les </a:t>
            </a:r>
            <a:r>
              <a:rPr lang="en-US" sz="2400" b="1" i="0" u="none" strike="noStrike" kern="1200" cap="none" spc="0" baseline="0" dirty="0" err="1">
                <a:ln>
                  <a:noFill/>
                </a:ln>
                <a:solidFill>
                  <a:srgbClr val="000000"/>
                </a:solidFill>
                <a:latin typeface="Calibri" pitchFamily="18"/>
                <a:ea typeface="Microsoft YaHei" pitchFamily="2"/>
                <a:cs typeface="Mangal" pitchFamily="2"/>
              </a:rPr>
              <a:t>professeurs</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ont</a:t>
            </a:r>
            <a:r>
              <a:rPr lang="en-US" sz="2400" b="1" i="0" u="none" strike="noStrike" kern="1200" cap="none" spc="0" baseline="0" dirty="0">
                <a:ln>
                  <a:noFill/>
                </a:ln>
                <a:solidFill>
                  <a:srgbClr val="000000"/>
                </a:solidFill>
                <a:latin typeface="Calibri" pitchFamily="18"/>
                <a:ea typeface="Microsoft YaHei" pitchFamily="2"/>
                <a:cs typeface="Mangal" pitchFamily="2"/>
              </a:rPr>
              <a:t> perdu </a:t>
            </a:r>
            <a:r>
              <a:rPr lang="en-US" sz="2400" b="1" i="0" u="none" strike="noStrike" kern="1200" cap="none" spc="0" baseline="0" dirty="0" err="1">
                <a:ln>
                  <a:noFill/>
                </a:ln>
                <a:solidFill>
                  <a:srgbClr val="000000"/>
                </a:solidFill>
                <a:latin typeface="Calibri" pitchFamily="18"/>
                <a:ea typeface="Microsoft YaHei" pitchFamily="2"/>
                <a:cs typeface="Mangal" pitchFamily="2"/>
              </a:rPr>
              <a:t>l’équivalent</a:t>
            </a:r>
            <a:r>
              <a:rPr lang="en-US" sz="2400" b="1" i="0" u="none" strike="noStrike" kern="1200" cap="none" spc="0" baseline="0" dirty="0">
                <a:ln>
                  <a:noFill/>
                </a:ln>
                <a:solidFill>
                  <a:srgbClr val="000000"/>
                </a:solidFill>
                <a:latin typeface="Calibri" pitchFamily="18"/>
                <a:ea typeface="Microsoft YaHei" pitchFamily="2"/>
                <a:cs typeface="Mangal" pitchFamily="2"/>
              </a:rPr>
              <a:t> de 2 </a:t>
            </a:r>
            <a:r>
              <a:rPr lang="en-US" sz="2400" b="1" i="0" u="none" strike="noStrike" kern="1200" cap="none" spc="0" baseline="0" dirty="0" err="1">
                <a:ln>
                  <a:noFill/>
                </a:ln>
                <a:solidFill>
                  <a:srgbClr val="000000"/>
                </a:solidFill>
                <a:latin typeface="Calibri" pitchFamily="18"/>
                <a:ea typeface="Microsoft YaHei" pitchFamily="2"/>
                <a:cs typeface="Mangal" pitchFamily="2"/>
              </a:rPr>
              <a:t>mois</a:t>
            </a:r>
            <a:r>
              <a:rPr lang="en-US" sz="2400" b="1" i="0" u="none" strike="noStrike" kern="1200" cap="none" spc="0" baseline="0" dirty="0">
                <a:ln>
                  <a:noFill/>
                </a:ln>
                <a:solidFill>
                  <a:srgbClr val="000000"/>
                </a:solidFill>
                <a:latin typeface="Calibri" pitchFamily="18"/>
                <a:ea typeface="Microsoft YaHei" pitchFamily="2"/>
                <a:cs typeface="Mangal" pitchFamily="2"/>
              </a:rPr>
              <a:t> de </a:t>
            </a:r>
            <a:r>
              <a:rPr lang="en-US" sz="2400" b="1" i="0" u="none" strike="noStrike" kern="1200" cap="none" spc="0" baseline="0" dirty="0" err="1">
                <a:ln>
                  <a:noFill/>
                </a:ln>
                <a:solidFill>
                  <a:srgbClr val="000000"/>
                </a:solidFill>
                <a:latin typeface="Calibri" pitchFamily="18"/>
                <a:ea typeface="Microsoft YaHei" pitchFamily="2"/>
                <a:cs typeface="Mangal" pitchFamily="2"/>
              </a:rPr>
              <a:t>salaire</a:t>
            </a:r>
            <a:r>
              <a:rPr lang="en-US" sz="2400" b="1" i="0" u="none" strike="noStrike" kern="1200" cap="none" spc="0" baseline="0" dirty="0">
                <a:ln>
                  <a:noFill/>
                </a:ln>
                <a:solidFill>
                  <a:srgbClr val="000000"/>
                </a:solidFill>
                <a:latin typeface="Calibri" pitchFamily="18"/>
                <a:ea typeface="Microsoft YaHei" pitchFamily="2"/>
                <a:cs typeface="Mangal" pitchFamily="2"/>
              </a:rPr>
              <a:t> par an.</a:t>
            </a:r>
          </a:p>
          <a:p>
            <a:pPr marL="285840" marR="0" lvl="0" indent="-285840" algn="l" rtl="0" hangingPunct="0">
              <a:lnSpc>
                <a:spcPct val="100000"/>
              </a:lnSpc>
              <a:spcBef>
                <a:spcPts val="0"/>
              </a:spcBef>
              <a:spcAft>
                <a:spcPts val="850"/>
              </a:spcAft>
              <a:buSzPts val="1996"/>
              <a:buBlip>
                <a:blip r:embed="rId2"/>
              </a:buBlip>
              <a:tabLst/>
            </a:pP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Aujourd’hui</a:t>
            </a:r>
            <a:r>
              <a:rPr lang="en-US" sz="2400" b="1" i="0" u="none" strike="noStrike" kern="1200" cap="none" spc="0" baseline="0" dirty="0">
                <a:ln>
                  <a:noFill/>
                </a:ln>
                <a:solidFill>
                  <a:srgbClr val="000000"/>
                </a:solidFill>
                <a:latin typeface="Calibri" pitchFamily="18"/>
                <a:ea typeface="Microsoft YaHei" pitchFamily="2"/>
                <a:cs typeface="Mangal" pitchFamily="2"/>
              </a:rPr>
              <a:t>, les </a:t>
            </a:r>
            <a:r>
              <a:rPr lang="en-US" sz="2400" b="1" i="0" u="none" strike="noStrike" kern="1200" cap="none" spc="0" baseline="0" dirty="0" err="1">
                <a:ln>
                  <a:noFill/>
                </a:ln>
                <a:solidFill>
                  <a:srgbClr val="000000"/>
                </a:solidFill>
                <a:latin typeface="Calibri" pitchFamily="18"/>
                <a:ea typeface="Microsoft YaHei" pitchFamily="2"/>
                <a:cs typeface="Mangal" pitchFamily="2"/>
              </a:rPr>
              <a:t>professeurs</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en</a:t>
            </a:r>
            <a:r>
              <a:rPr lang="en-US" sz="2400" b="1" i="0" u="none" strike="noStrike" kern="1200" cap="none" spc="0" baseline="0" dirty="0">
                <a:ln>
                  <a:noFill/>
                </a:ln>
                <a:solidFill>
                  <a:srgbClr val="000000"/>
                </a:solidFill>
                <a:latin typeface="Calibri" pitchFamily="18"/>
                <a:ea typeface="Microsoft YaHei" pitchFamily="2"/>
                <a:cs typeface="Mangal" pitchFamily="2"/>
              </a:rPr>
              <a:t> début de </a:t>
            </a:r>
            <a:r>
              <a:rPr lang="en-US" sz="2400" b="1" i="0" u="none" strike="noStrike" kern="1200" cap="none" spc="0" baseline="0" dirty="0" err="1">
                <a:ln>
                  <a:noFill/>
                </a:ln>
                <a:solidFill>
                  <a:srgbClr val="000000"/>
                </a:solidFill>
                <a:latin typeface="Calibri" pitchFamily="18"/>
                <a:ea typeface="Microsoft YaHei" pitchFamily="2"/>
                <a:cs typeface="Mangal" pitchFamily="2"/>
              </a:rPr>
              <a:t>carrière</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sont</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éligibles</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à</a:t>
            </a:r>
            <a:r>
              <a:rPr lang="en-US" sz="2400" b="1" i="0" u="none" strike="noStrike" kern="1200" cap="none" spc="0" baseline="0" dirty="0">
                <a:ln>
                  <a:noFill/>
                </a:ln>
                <a:solidFill>
                  <a:srgbClr val="000000"/>
                </a:solidFill>
                <a:latin typeface="Calibri" pitchFamily="18"/>
                <a:ea typeface="Microsoft YaHei" pitchFamily="2"/>
                <a:cs typeface="Mangal" pitchFamily="2"/>
              </a:rPr>
              <a:t> la prime </a:t>
            </a:r>
            <a:r>
              <a:rPr lang="en-US" sz="2400" b="1" i="0" u="none" strike="noStrike" kern="1200" cap="none" spc="0" baseline="0" dirty="0" err="1">
                <a:ln>
                  <a:noFill/>
                </a:ln>
                <a:solidFill>
                  <a:srgbClr val="000000"/>
                </a:solidFill>
                <a:latin typeface="Calibri" pitchFamily="18"/>
                <a:ea typeface="Microsoft YaHei" pitchFamily="2"/>
                <a:cs typeface="Mangal" pitchFamily="2"/>
              </a:rPr>
              <a:t>d’activité</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mesure</a:t>
            </a:r>
            <a:r>
              <a:rPr lang="en-US" sz="2400" b="1" i="0" u="none" strike="noStrike" kern="1200" cap="none" spc="0" baseline="0" dirty="0">
                <a:ln>
                  <a:noFill/>
                </a:ln>
                <a:solidFill>
                  <a:srgbClr val="000000"/>
                </a:solidFill>
                <a:latin typeface="Calibri" pitchFamily="18"/>
                <a:ea typeface="Microsoft YaHei" pitchFamily="2"/>
                <a:cs typeface="Mangal" pitchFamily="2"/>
              </a:rPr>
              <a:t> qui </a:t>
            </a:r>
            <a:r>
              <a:rPr lang="en-US" sz="2400" b="1" i="0" u="none" strike="noStrike" kern="1200" cap="none" spc="0" baseline="0" dirty="0" err="1">
                <a:ln>
                  <a:noFill/>
                </a:ln>
                <a:solidFill>
                  <a:srgbClr val="000000"/>
                </a:solidFill>
                <a:latin typeface="Calibri" pitchFamily="18"/>
                <a:ea typeface="Microsoft YaHei" pitchFamily="2"/>
                <a:cs typeface="Mangal" pitchFamily="2"/>
              </a:rPr>
              <a:t>relève</a:t>
            </a:r>
            <a:r>
              <a:rPr lang="en-US" sz="2400" b="1" i="0" u="none" strike="noStrike" kern="1200" cap="none" spc="0" baseline="0" dirty="0">
                <a:ln>
                  <a:noFill/>
                </a:ln>
                <a:solidFill>
                  <a:srgbClr val="000000"/>
                </a:solidFill>
                <a:latin typeface="Calibri" pitchFamily="18"/>
                <a:ea typeface="Microsoft YaHei" pitchFamily="2"/>
                <a:cs typeface="Mangal" pitchFamily="2"/>
              </a:rPr>
              <a:t> des </a:t>
            </a:r>
            <a:r>
              <a:rPr lang="en-US" sz="2400" b="1" i="0" u="none" strike="noStrike" kern="1200" cap="none" spc="0" baseline="0" dirty="0" err="1">
                <a:ln>
                  <a:noFill/>
                </a:ln>
                <a:solidFill>
                  <a:srgbClr val="000000"/>
                </a:solidFill>
                <a:latin typeface="Calibri" pitchFamily="18"/>
                <a:ea typeface="Microsoft YaHei" pitchFamily="2"/>
                <a:cs typeface="Mangal" pitchFamily="2"/>
              </a:rPr>
              <a:t>dispositifs</a:t>
            </a:r>
            <a:r>
              <a:rPr lang="en-US" sz="2400" b="1" i="0" u="none" strike="noStrike" kern="1200" cap="none" spc="0" baseline="0" dirty="0">
                <a:ln>
                  <a:noFill/>
                </a:ln>
                <a:solidFill>
                  <a:srgbClr val="000000"/>
                </a:solidFill>
                <a:latin typeface="Calibri" pitchFamily="18"/>
                <a:ea typeface="Microsoft YaHei" pitchFamily="2"/>
                <a:cs typeface="Mangal" pitchFamily="2"/>
              </a:rPr>
              <a:t> de </a:t>
            </a:r>
            <a:r>
              <a:rPr lang="en-US" sz="2400" b="1" i="0" u="none" strike="noStrike" kern="1200" cap="none" spc="0" baseline="0" dirty="0" err="1">
                <a:ln>
                  <a:noFill/>
                </a:ln>
                <a:solidFill>
                  <a:srgbClr val="000000"/>
                </a:solidFill>
                <a:latin typeface="Calibri" pitchFamily="18"/>
                <a:ea typeface="Microsoft YaHei" pitchFamily="2"/>
                <a:cs typeface="Mangal" pitchFamily="2"/>
              </a:rPr>
              <a:t>lutte</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contre</a:t>
            </a:r>
            <a:r>
              <a:rPr lang="en-US" sz="2400" b="1" i="0" u="none" strike="noStrike" kern="1200" cap="none" spc="0" baseline="0" dirty="0">
                <a:ln>
                  <a:noFill/>
                </a:ln>
                <a:solidFill>
                  <a:srgbClr val="000000"/>
                </a:solidFill>
                <a:latin typeface="Calibri" pitchFamily="18"/>
                <a:ea typeface="Microsoft YaHei" pitchFamily="2"/>
                <a:cs typeface="Mangal" pitchFamily="2"/>
              </a:rPr>
              <a:t> la </a:t>
            </a:r>
            <a:r>
              <a:rPr lang="en-US" sz="2400" b="1" i="0" u="none" strike="noStrike" kern="1200" cap="none" spc="0" baseline="0" dirty="0" err="1">
                <a:ln>
                  <a:noFill/>
                </a:ln>
                <a:solidFill>
                  <a:srgbClr val="000000"/>
                </a:solidFill>
                <a:latin typeface="Calibri" pitchFamily="18"/>
                <a:ea typeface="Microsoft YaHei" pitchFamily="2"/>
                <a:cs typeface="Mangal" pitchFamily="2"/>
              </a:rPr>
              <a:t>pauvreté</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preuve</a:t>
            </a:r>
            <a:r>
              <a:rPr lang="en-US" sz="2400" b="1" i="0" u="none" strike="noStrike" kern="1200" cap="none" spc="0" baseline="0" dirty="0">
                <a:ln>
                  <a:noFill/>
                </a:ln>
                <a:solidFill>
                  <a:srgbClr val="000000"/>
                </a:solidFill>
                <a:latin typeface="Calibri" pitchFamily="18"/>
                <a:ea typeface="Microsoft YaHei" pitchFamily="2"/>
                <a:cs typeface="Mangal" pitchFamily="2"/>
              </a:rPr>
              <a:t> de </a:t>
            </a:r>
            <a:r>
              <a:rPr lang="en-US" sz="2400" b="1" i="0" u="none" strike="noStrike" kern="1200" cap="none" spc="0" baseline="0" dirty="0" err="1">
                <a:ln>
                  <a:noFill/>
                </a:ln>
                <a:solidFill>
                  <a:srgbClr val="000000"/>
                </a:solidFill>
                <a:latin typeface="Calibri" pitchFamily="18"/>
                <a:ea typeface="Microsoft YaHei" pitchFamily="2"/>
                <a:cs typeface="Mangal" pitchFamily="2"/>
              </a:rPr>
              <a:t>l’indigence</a:t>
            </a:r>
            <a:r>
              <a:rPr lang="en-US" sz="2400" b="1" i="0" u="none" strike="noStrike" kern="1200" cap="none" spc="0" baseline="0" dirty="0">
                <a:ln>
                  <a:noFill/>
                </a:ln>
                <a:solidFill>
                  <a:srgbClr val="000000"/>
                </a:solidFill>
                <a:latin typeface="Calibri" pitchFamily="18"/>
                <a:ea typeface="Microsoft YaHei" pitchFamily="2"/>
                <a:cs typeface="Mangal" pitchFamily="2"/>
              </a:rPr>
              <a:t> des </a:t>
            </a:r>
            <a:r>
              <a:rPr lang="en-US" sz="2400" b="1" i="0" u="none" strike="noStrike" kern="1200" cap="none" spc="0" baseline="0" dirty="0" err="1">
                <a:ln>
                  <a:noFill/>
                </a:ln>
                <a:solidFill>
                  <a:srgbClr val="000000"/>
                </a:solidFill>
                <a:latin typeface="Calibri" pitchFamily="18"/>
                <a:ea typeface="Microsoft YaHei" pitchFamily="2"/>
                <a:cs typeface="Mangal" pitchFamily="2"/>
              </a:rPr>
              <a:t>salaires</a:t>
            </a:r>
            <a:r>
              <a:rPr lang="en-US" sz="2400" b="1" i="0" u="none" strike="noStrike" kern="1200" cap="none" spc="0" baseline="0" dirty="0">
                <a:ln>
                  <a:noFill/>
                </a:ln>
                <a:solidFill>
                  <a:srgbClr val="000000"/>
                </a:solidFill>
                <a:latin typeface="Calibri" pitchFamily="18"/>
                <a:ea typeface="Microsoft YaHei" pitchFamily="2"/>
                <a:cs typeface="Mangal" pitchFamily="2"/>
              </a:rPr>
              <a:t>.</a:t>
            </a:r>
          </a:p>
          <a:p>
            <a:pPr marL="285840" marR="0" lvl="0" indent="-285840" algn="l" rtl="0" hangingPunct="0">
              <a:lnSpc>
                <a:spcPct val="100000"/>
              </a:lnSpc>
              <a:spcBef>
                <a:spcPts val="0"/>
              </a:spcBef>
              <a:spcAft>
                <a:spcPts val="850"/>
              </a:spcAft>
              <a:buSzPts val="1996"/>
              <a:buBlip>
                <a:blip r:embed="rId2"/>
              </a:buBlip>
              <a:tabLst/>
            </a:pP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Depuis</a:t>
            </a:r>
            <a:r>
              <a:rPr lang="en-US" sz="2400" b="1" i="0" u="none" strike="noStrike" kern="1200" cap="none" spc="0" baseline="0" dirty="0">
                <a:ln>
                  <a:noFill/>
                </a:ln>
                <a:solidFill>
                  <a:srgbClr val="000000"/>
                </a:solidFill>
                <a:latin typeface="Calibri" pitchFamily="18"/>
                <a:ea typeface="Microsoft YaHei" pitchFamily="2"/>
                <a:cs typeface="Mangal" pitchFamily="2"/>
              </a:rPr>
              <a:t> plus de 10 </a:t>
            </a:r>
            <a:r>
              <a:rPr lang="en-US" sz="2400" b="1" i="0" u="none" strike="noStrike" kern="1200" cap="none" spc="0" baseline="0" dirty="0" err="1">
                <a:ln>
                  <a:noFill/>
                </a:ln>
                <a:solidFill>
                  <a:srgbClr val="000000"/>
                </a:solidFill>
                <a:latin typeface="Calibri" pitchFamily="18"/>
                <a:ea typeface="Microsoft YaHei" pitchFamily="2"/>
                <a:cs typeface="Mangal" pitchFamily="2"/>
              </a:rPr>
              <a:t>ans</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dans</a:t>
            </a:r>
            <a:r>
              <a:rPr lang="en-US" sz="2400" b="1" i="0" u="none" strike="noStrike" kern="1200" cap="none" spc="0" baseline="0" dirty="0">
                <a:ln>
                  <a:noFill/>
                </a:ln>
                <a:solidFill>
                  <a:srgbClr val="000000"/>
                </a:solidFill>
                <a:latin typeface="Calibri" pitchFamily="18"/>
                <a:ea typeface="Microsoft YaHei" pitchFamily="2"/>
                <a:cs typeface="Mangal" pitchFamily="2"/>
              </a:rPr>
              <a:t> le second </a:t>
            </a:r>
            <a:r>
              <a:rPr lang="en-US" sz="2400" b="1" i="0" u="none" strike="noStrike" kern="1200" cap="none" spc="0" baseline="0" dirty="0" err="1">
                <a:ln>
                  <a:noFill/>
                </a:ln>
                <a:solidFill>
                  <a:srgbClr val="000000"/>
                </a:solidFill>
                <a:latin typeface="Calibri" pitchFamily="18"/>
                <a:ea typeface="Microsoft YaHei" pitchFamily="2"/>
                <a:cs typeface="Mangal" pitchFamily="2"/>
              </a:rPr>
              <a:t>degré</a:t>
            </a:r>
            <a:r>
              <a:rPr lang="en-US" sz="2400" b="1" i="0" u="none" strike="noStrike" kern="1200" cap="none" spc="0" baseline="0" dirty="0">
                <a:ln>
                  <a:noFill/>
                </a:ln>
                <a:solidFill>
                  <a:srgbClr val="000000"/>
                </a:solidFill>
                <a:latin typeface="Calibri" pitchFamily="18"/>
                <a:ea typeface="Microsoft YaHei" pitchFamily="2"/>
                <a:cs typeface="Mangal" pitchFamily="2"/>
              </a:rPr>
              <a:t>, les concours ne font pas le </a:t>
            </a:r>
            <a:r>
              <a:rPr lang="en-US" sz="2400" b="1" i="0" u="none" strike="noStrike" kern="1200" cap="none" spc="0" baseline="0" dirty="0" err="1">
                <a:ln>
                  <a:noFill/>
                </a:ln>
                <a:solidFill>
                  <a:srgbClr val="000000"/>
                </a:solidFill>
                <a:latin typeface="Calibri" pitchFamily="18"/>
                <a:ea typeface="Microsoft YaHei" pitchFamily="2"/>
                <a:cs typeface="Mangal" pitchFamily="2"/>
              </a:rPr>
              <a:t>plein</a:t>
            </a:r>
            <a:r>
              <a:rPr lang="en-US" sz="2400" b="1" i="0" u="none" strike="noStrike" kern="1200" cap="none" spc="0" baseline="0" dirty="0">
                <a:ln>
                  <a:noFill/>
                </a:ln>
                <a:solidFill>
                  <a:srgbClr val="000000"/>
                </a:solidFill>
                <a:latin typeface="Calibri" pitchFamily="18"/>
                <a:ea typeface="Microsoft YaHei" pitchFamily="2"/>
                <a:cs typeface="Mangal" pitchFamily="2"/>
              </a:rPr>
              <a:t> : le métier </a:t>
            </a:r>
            <a:r>
              <a:rPr lang="en-US" sz="2400" b="1" i="0" u="none" strike="noStrike" kern="1200" cap="none" spc="0" baseline="0" dirty="0" err="1">
                <a:ln>
                  <a:noFill/>
                </a:ln>
                <a:solidFill>
                  <a:srgbClr val="000000"/>
                </a:solidFill>
                <a:latin typeface="Calibri" pitchFamily="18"/>
                <a:ea typeface="Microsoft YaHei" pitchFamily="2"/>
                <a:cs typeface="Mangal" pitchFamily="2"/>
              </a:rPr>
              <a:t>n’attire</a:t>
            </a:r>
            <a:r>
              <a:rPr lang="en-US" sz="2400" b="1" i="0" u="none" strike="noStrike" kern="1200" cap="none" spc="0" baseline="0" dirty="0">
                <a:ln>
                  <a:noFill/>
                </a:ln>
                <a:solidFill>
                  <a:srgbClr val="000000"/>
                </a:solidFill>
                <a:latin typeface="Calibri" pitchFamily="18"/>
                <a:ea typeface="Microsoft YaHei" pitchFamily="2"/>
                <a:cs typeface="Mangal" pitchFamily="2"/>
              </a:rPr>
              <a:t> plus et la question </a:t>
            </a:r>
            <a:r>
              <a:rPr lang="en-US" sz="2400" b="1" i="0" u="none" strike="noStrike" kern="1200" cap="none" spc="0" baseline="0" dirty="0" err="1">
                <a:ln>
                  <a:noFill/>
                </a:ln>
                <a:solidFill>
                  <a:srgbClr val="000000"/>
                </a:solidFill>
                <a:latin typeface="Calibri" pitchFamily="18"/>
                <a:ea typeface="Microsoft YaHei" pitchFamily="2"/>
                <a:cs typeface="Mangal" pitchFamily="2"/>
              </a:rPr>
              <a:t>salariale</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en</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est</a:t>
            </a:r>
            <a:r>
              <a:rPr lang="en-US" sz="2400" b="1" i="0" u="none" strike="noStrike" kern="1200" cap="none" spc="0" baseline="0" dirty="0">
                <a:ln>
                  <a:noFill/>
                </a:ln>
                <a:solidFill>
                  <a:srgbClr val="000000"/>
                </a:solidFill>
                <a:latin typeface="Calibri" pitchFamily="18"/>
                <a:ea typeface="Microsoft YaHei" pitchFamily="2"/>
                <a:cs typeface="Mangal" pitchFamily="2"/>
              </a:rPr>
              <a:t> </a:t>
            </a:r>
            <a:r>
              <a:rPr lang="en-US" sz="2400" b="1" i="0" u="none" strike="noStrike" kern="1200" cap="none" spc="0" baseline="0" dirty="0" err="1">
                <a:ln>
                  <a:noFill/>
                </a:ln>
                <a:solidFill>
                  <a:srgbClr val="000000"/>
                </a:solidFill>
                <a:latin typeface="Calibri" pitchFamily="18"/>
                <a:ea typeface="Microsoft YaHei" pitchFamily="2"/>
                <a:cs typeface="Mangal" pitchFamily="2"/>
              </a:rPr>
              <a:t>une</a:t>
            </a:r>
            <a:r>
              <a:rPr lang="en-US" sz="2400" b="1" i="0" u="none" strike="noStrike" kern="1200" cap="none" spc="0" baseline="0" dirty="0">
                <a:ln>
                  <a:noFill/>
                </a:ln>
                <a:solidFill>
                  <a:srgbClr val="000000"/>
                </a:solidFill>
                <a:latin typeface="Calibri" pitchFamily="18"/>
                <a:ea typeface="Microsoft YaHei" pitchFamily="2"/>
                <a:cs typeface="Mangal" pitchFamily="2"/>
              </a:rPr>
              <a:t> explication </a:t>
            </a:r>
            <a:r>
              <a:rPr lang="en-US" sz="2400" b="1" i="0" u="none" strike="noStrike" kern="1200" cap="none" spc="0" baseline="0" dirty="0" err="1">
                <a:ln>
                  <a:noFill/>
                </a:ln>
                <a:solidFill>
                  <a:srgbClr val="000000"/>
                </a:solidFill>
                <a:latin typeface="Calibri" pitchFamily="18"/>
                <a:ea typeface="Microsoft YaHei" pitchFamily="2"/>
                <a:cs typeface="Mangal" pitchFamily="2"/>
              </a:rPr>
              <a:t>centrale</a:t>
            </a:r>
            <a:r>
              <a:rPr lang="en-US" sz="2400" b="1" i="0" u="none" strike="noStrike" kern="1200" cap="none" spc="0" baseline="0" dirty="0">
                <a:ln>
                  <a:noFill/>
                </a:ln>
                <a:solidFill>
                  <a:srgbClr val="000000"/>
                </a:solidFill>
                <a:latin typeface="Calibri" pitchFamily="18"/>
                <a:ea typeface="Microsoft YaHei" pitchFamily="2"/>
                <a:cs typeface="Mangal" pitchFamily="2"/>
              </a:rPr>
              <a:t>.</a:t>
            </a:r>
          </a:p>
        </p:txBody>
      </p:sp>
      <p:sp>
        <p:nvSpPr>
          <p:cNvPr id="3" name="ZoneTexte 2">
            <a:extLst>
              <a:ext uri="{FF2B5EF4-FFF2-40B4-BE49-F238E27FC236}">
                <a16:creationId xmlns:a16="http://schemas.microsoft.com/office/drawing/2014/main" id="{FAA156EA-4F96-B24C-BAE7-9B546D2DC82F}"/>
              </a:ext>
            </a:extLst>
          </p:cNvPr>
          <p:cNvSpPr txBox="1"/>
          <p:nvPr/>
        </p:nvSpPr>
        <p:spPr>
          <a:xfrm>
            <a:off x="926275" y="297631"/>
            <a:ext cx="10082151" cy="1507418"/>
          </a:xfrm>
          <a:prstGeom prst="rect">
            <a:avLst/>
          </a:prstGeom>
          <a:noFill/>
          <a:ln cap="flat">
            <a:noFill/>
          </a:ln>
        </p:spPr>
        <p:txBody>
          <a:bodyPr wrap="square" lIns="90000" tIns="45000" rIns="90000" bIns="45000" anchorCtr="0" compatLnSpc="0"/>
          <a:lstStyle/>
          <a:p>
            <a:pPr marL="0" marR="0" lvl="0" indent="0" algn="ctr" hangingPunct="0">
              <a:lnSpc>
                <a:spcPct val="100000"/>
              </a:lnSpc>
              <a:spcBef>
                <a:spcPts val="0"/>
              </a:spcBef>
              <a:spcAft>
                <a:spcPts val="0"/>
              </a:spcAft>
              <a:buNone/>
              <a:tabLst/>
            </a:pPr>
            <a:r>
              <a:rPr lang="en-US" sz="3200" b="1" i="0" u="none" strike="noStrike" kern="1200" cap="none" spc="0" baseline="0" dirty="0">
                <a:ln>
                  <a:noFill/>
                </a:ln>
                <a:solidFill>
                  <a:srgbClr val="C00000"/>
                </a:solidFill>
                <a:latin typeface="Calibri" pitchFamily="34"/>
                <a:ea typeface="Microsoft YaHei" pitchFamily="2"/>
                <a:cs typeface="Mangal" pitchFamily="2"/>
              </a:rPr>
              <a:t>LE DÉCLASSEMENT SALARIAL : </a:t>
            </a:r>
            <a:br>
              <a:rPr lang="en-US" sz="3200" b="1" i="0" u="none" strike="noStrike" kern="1200" cap="none" spc="0" baseline="0" dirty="0">
                <a:ln>
                  <a:noFill/>
                </a:ln>
                <a:solidFill>
                  <a:srgbClr val="C00000"/>
                </a:solidFill>
                <a:latin typeface="Calibri" pitchFamily="34"/>
                <a:ea typeface="Microsoft YaHei" pitchFamily="2"/>
                <a:cs typeface="Mangal" pitchFamily="2"/>
              </a:rPr>
            </a:br>
            <a:r>
              <a:rPr lang="en-US" sz="3200" b="1" i="0" u="none" strike="noStrike" kern="1200" cap="none" spc="0" baseline="0" dirty="0">
                <a:ln>
                  <a:noFill/>
                </a:ln>
                <a:solidFill>
                  <a:srgbClr val="C00000"/>
                </a:solidFill>
                <a:latin typeface="Calibri" pitchFamily="34"/>
                <a:ea typeface="Microsoft YaHei" pitchFamily="2"/>
                <a:cs typeface="Mangal" pitchFamily="2"/>
              </a:rPr>
              <a:t>UNE RÉALITÉ POUR NOS PROFESSIONS !</a:t>
            </a:r>
          </a:p>
        </p:txBody>
      </p:sp>
      <p:pic>
        <p:nvPicPr>
          <p:cNvPr id="4" name="Image 3">
            <a:extLst>
              <a:ext uri="{FF2B5EF4-FFF2-40B4-BE49-F238E27FC236}">
                <a16:creationId xmlns:a16="http://schemas.microsoft.com/office/drawing/2014/main" id="{86FC252A-4780-5644-ABF3-46CD9582A9B8}"/>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595944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6AEDCD-6FBC-5B42-ACC6-C812A09E2816}"/>
              </a:ext>
            </a:extLst>
          </p:cNvPr>
          <p:cNvSpPr/>
          <p:nvPr/>
        </p:nvSpPr>
        <p:spPr>
          <a:xfrm>
            <a:off x="546265" y="1981029"/>
            <a:ext cx="11198432" cy="4571060"/>
          </a:xfrm>
          <a:prstGeom prst="rect">
            <a:avLst/>
          </a:prstGeom>
          <a:noFill/>
          <a:ln cap="flat">
            <a:noFill/>
            <a:prstDash val="solid"/>
          </a:ln>
        </p:spPr>
        <p:txBody>
          <a:bodyPr wrap="square" lIns="91440" tIns="45720" rIns="91440" bIns="45720" anchor="t" anchorCtr="0" compatLnSpc="0">
            <a:spAutoFit/>
          </a:bodyPr>
          <a:lstStyle/>
          <a:p>
            <a:pPr marL="0" marR="0" lvl="0" indent="0" algn="l" rtl="0" hangingPunct="0">
              <a:lnSpc>
                <a:spcPct val="100000"/>
              </a:lnSpc>
              <a:spcBef>
                <a:spcPts val="0"/>
              </a:spcBef>
              <a:spcAft>
                <a:spcPts val="601"/>
              </a:spcAft>
              <a:buNone/>
              <a:tabLst/>
            </a:pPr>
            <a:r>
              <a:rPr lang="en-US" sz="2400" b="1" i="0" u="none" strike="noStrike" kern="1200" cap="none" spc="0" baseline="0" dirty="0">
                <a:ln>
                  <a:noFill/>
                </a:ln>
                <a:solidFill>
                  <a:srgbClr val="2F5597"/>
                </a:solidFill>
                <a:latin typeface="Calibri" pitchFamily="18"/>
                <a:ea typeface="Microsoft YaHei" pitchFamily="2"/>
                <a:cs typeface="Arial" pitchFamily="2"/>
              </a:rPr>
              <a:t>Pour le SNES-FSU, </a:t>
            </a:r>
            <a:r>
              <a:rPr lang="en-US" sz="2400" b="1" i="0" u="none" strike="noStrike" kern="1200" cap="none" spc="0" baseline="0" dirty="0" err="1">
                <a:ln>
                  <a:noFill/>
                </a:ln>
                <a:solidFill>
                  <a:srgbClr val="2F5597"/>
                </a:solidFill>
                <a:latin typeface="Calibri" pitchFamily="18"/>
                <a:ea typeface="Microsoft YaHei" pitchFamily="2"/>
                <a:cs typeface="Arial" pitchFamily="2"/>
              </a:rPr>
              <a:t>il</a:t>
            </a:r>
            <a:r>
              <a:rPr lang="en-US" sz="2400" b="1" i="0" u="none" strike="noStrike" kern="1200" cap="none" spc="0" baseline="0" dirty="0">
                <a:ln>
                  <a:noFill/>
                </a:ln>
                <a:solidFill>
                  <a:srgbClr val="2F5597"/>
                </a:solidFill>
                <a:latin typeface="Calibri" pitchFamily="18"/>
                <a:ea typeface="Microsoft YaHei" pitchFamily="2"/>
                <a:cs typeface="Arial" pitchFamily="2"/>
              </a:rPr>
              <a:t> </a:t>
            </a:r>
            <a:r>
              <a:rPr lang="en-US" sz="2400" b="1" i="0" u="none" strike="noStrike" kern="1200" cap="none" spc="0" baseline="0" dirty="0" err="1">
                <a:ln>
                  <a:noFill/>
                </a:ln>
                <a:solidFill>
                  <a:srgbClr val="2F5597"/>
                </a:solidFill>
                <a:latin typeface="Calibri" pitchFamily="18"/>
                <a:ea typeface="Microsoft YaHei" pitchFamily="2"/>
                <a:cs typeface="Arial" pitchFamily="2"/>
              </a:rPr>
              <a:t>faut</a:t>
            </a:r>
            <a:r>
              <a:rPr lang="en-US" sz="2400" b="1" i="0" u="none" strike="noStrike" kern="1200" cap="none" spc="0" baseline="0" dirty="0">
                <a:ln>
                  <a:noFill/>
                </a:ln>
                <a:solidFill>
                  <a:srgbClr val="2F5597"/>
                </a:solidFill>
                <a:latin typeface="Calibri" pitchFamily="18"/>
                <a:ea typeface="Microsoft YaHei" pitchFamily="2"/>
                <a:cs typeface="Arial" pitchFamily="2"/>
              </a:rPr>
              <a:t> au plus </a:t>
            </a:r>
            <a:r>
              <a:rPr lang="en-US" sz="2400" b="1" i="0" u="none" strike="noStrike" kern="1200" cap="none" spc="0" baseline="0" dirty="0" err="1">
                <a:ln>
                  <a:noFill/>
                </a:ln>
                <a:solidFill>
                  <a:srgbClr val="2F5597"/>
                </a:solidFill>
                <a:latin typeface="Calibri" pitchFamily="18"/>
                <a:ea typeface="Microsoft YaHei" pitchFamily="2"/>
                <a:cs typeface="Arial" pitchFamily="2"/>
              </a:rPr>
              <a:t>vite</a:t>
            </a:r>
            <a:r>
              <a:rPr lang="en-US" sz="2400" b="1" i="0" u="none" strike="noStrike" kern="1200" cap="none" spc="0" baseline="0" dirty="0">
                <a:ln>
                  <a:noFill/>
                </a:ln>
                <a:solidFill>
                  <a:srgbClr val="2F5597"/>
                </a:solidFill>
                <a:latin typeface="Calibri" pitchFamily="18"/>
                <a:ea typeface="Microsoft YaHei" pitchFamily="2"/>
                <a:cs typeface="Arial" pitchFamily="2"/>
              </a:rPr>
              <a:t> </a:t>
            </a:r>
            <a:r>
              <a:rPr lang="en-US" sz="2400" b="1" i="0" u="none" strike="noStrike" kern="1200" cap="none" spc="0" baseline="0" dirty="0" err="1">
                <a:ln>
                  <a:noFill/>
                </a:ln>
                <a:solidFill>
                  <a:srgbClr val="2F5597"/>
                </a:solidFill>
                <a:latin typeface="Calibri" pitchFamily="18"/>
                <a:ea typeface="Microsoft YaHei" pitchFamily="2"/>
                <a:cs typeface="Arial" pitchFamily="2"/>
              </a:rPr>
              <a:t>reprendre</a:t>
            </a:r>
            <a:r>
              <a:rPr lang="en-US" sz="2400" b="1" i="0" u="none" strike="noStrike" kern="1200" cap="none" spc="0" baseline="0" dirty="0">
                <a:ln>
                  <a:noFill/>
                </a:ln>
                <a:solidFill>
                  <a:srgbClr val="2F5597"/>
                </a:solidFill>
                <a:latin typeface="Calibri" pitchFamily="18"/>
                <a:ea typeface="Microsoft YaHei" pitchFamily="2"/>
                <a:cs typeface="Arial" pitchFamily="2"/>
              </a:rPr>
              <a:t> PPCR :</a:t>
            </a:r>
          </a:p>
          <a:p>
            <a:pPr marL="0" marR="0" lvl="0" indent="0" algn="l" rtl="0" hangingPunct="0">
              <a:lnSpc>
                <a:spcPct val="100000"/>
              </a:lnSpc>
              <a:spcBef>
                <a:spcPts val="0"/>
              </a:spcBef>
              <a:spcAft>
                <a:spcPts val="283"/>
              </a:spcAft>
              <a:buNone/>
              <a:tabLst/>
            </a:pP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Accélération</a:t>
            </a:r>
            <a:r>
              <a:rPr lang="en-US" sz="2400" b="1" i="0" u="none" strike="noStrike" kern="1200" cap="none" spc="0" baseline="0" dirty="0">
                <a:ln>
                  <a:noFill/>
                </a:ln>
                <a:solidFill>
                  <a:srgbClr val="000000"/>
                </a:solidFill>
                <a:latin typeface="Calibri" pitchFamily="18"/>
                <a:ea typeface="Microsoft YaHei" pitchFamily="2"/>
                <a:cs typeface="Arial" pitchFamily="2"/>
              </a:rPr>
              <a:t> des débuts de </a:t>
            </a:r>
            <a:r>
              <a:rPr lang="en-US" sz="2400" b="1" i="0" u="none" strike="noStrike" kern="1200" cap="none" spc="0" baseline="0" dirty="0" err="1">
                <a:ln>
                  <a:noFill/>
                </a:ln>
                <a:solidFill>
                  <a:srgbClr val="000000"/>
                </a:solidFill>
                <a:latin typeface="Calibri" pitchFamily="18"/>
                <a:ea typeface="Microsoft YaHei" pitchFamily="2"/>
                <a:cs typeface="Arial" pitchFamily="2"/>
              </a:rPr>
              <a:t>carrière</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0" i="1" u="none" strike="noStrike" kern="1200" cap="none" spc="0" baseline="0" dirty="0" err="1">
                <a:ln>
                  <a:noFill/>
                </a:ln>
                <a:solidFill>
                  <a:srgbClr val="000000"/>
                </a:solidFill>
                <a:latin typeface="Calibri" pitchFamily="18"/>
                <a:ea typeface="Microsoft YaHei" pitchFamily="2"/>
                <a:cs typeface="Arial" pitchFamily="2"/>
              </a:rPr>
              <a:t>débuter</a:t>
            </a:r>
            <a:r>
              <a:rPr lang="en-US" sz="2400" b="0" i="1" u="none" strike="noStrike" kern="1200" cap="none" spc="0" baseline="0" dirty="0">
                <a:ln>
                  <a:noFill/>
                </a:ln>
                <a:solidFill>
                  <a:srgbClr val="000000"/>
                </a:solidFill>
                <a:latin typeface="Calibri" pitchFamily="18"/>
                <a:ea typeface="Microsoft YaHei" pitchFamily="2"/>
                <a:cs typeface="Arial" pitchFamily="2"/>
              </a:rPr>
              <a:t> la </a:t>
            </a:r>
            <a:r>
              <a:rPr lang="en-US" sz="2400" b="0" i="1" u="none" strike="noStrike" kern="1200" cap="none" spc="0" baseline="0" dirty="0" err="1">
                <a:ln>
                  <a:noFill/>
                </a:ln>
                <a:solidFill>
                  <a:srgbClr val="000000"/>
                </a:solidFill>
                <a:latin typeface="Calibri" pitchFamily="18"/>
                <a:ea typeface="Microsoft YaHei" pitchFamily="2"/>
                <a:cs typeface="Arial" pitchFamily="2"/>
              </a:rPr>
              <a:t>carrière</a:t>
            </a:r>
            <a:r>
              <a:rPr lang="en-US" sz="2400" b="0" i="1" u="none" strike="noStrike" kern="1200" cap="none" spc="0" baseline="0" dirty="0">
                <a:ln>
                  <a:noFill/>
                </a:ln>
                <a:solidFill>
                  <a:srgbClr val="000000"/>
                </a:solidFill>
                <a:latin typeface="Calibri" pitchFamily="18"/>
                <a:ea typeface="Microsoft YaHei" pitchFamily="2"/>
                <a:cs typeface="Arial" pitchFamily="2"/>
              </a:rPr>
              <a:t> </a:t>
            </a:r>
            <a:r>
              <a:rPr lang="en-US" sz="2400" b="0" i="1" u="none" strike="noStrike" kern="1200" cap="none" spc="0" baseline="0" dirty="0" err="1">
                <a:ln>
                  <a:noFill/>
                </a:ln>
                <a:solidFill>
                  <a:srgbClr val="000000"/>
                </a:solidFill>
                <a:latin typeface="Calibri" pitchFamily="18"/>
                <a:ea typeface="Microsoft YaHei" pitchFamily="2"/>
                <a:cs typeface="Arial" pitchFamily="2"/>
              </a:rPr>
              <a:t>à</a:t>
            </a:r>
            <a:r>
              <a:rPr lang="en-US" sz="2400" b="0" i="1" u="none" strike="noStrike" kern="1200" cap="none" spc="0" baseline="0" dirty="0">
                <a:ln>
                  <a:noFill/>
                </a:ln>
                <a:solidFill>
                  <a:srgbClr val="000000"/>
                </a:solidFill>
                <a:latin typeface="Calibri" pitchFamily="18"/>
                <a:ea typeface="Microsoft YaHei" pitchFamily="2"/>
                <a:cs typeface="Arial" pitchFamily="2"/>
              </a:rPr>
              <a:t> </a:t>
            </a:r>
            <a:r>
              <a:rPr lang="en-US" sz="2400" b="0" i="1" u="none" strike="noStrike" kern="1200" cap="none" spc="0" baseline="0" dirty="0" err="1">
                <a:ln>
                  <a:noFill/>
                </a:ln>
                <a:solidFill>
                  <a:srgbClr val="000000"/>
                </a:solidFill>
                <a:latin typeface="Calibri" pitchFamily="18"/>
                <a:ea typeface="Microsoft YaHei" pitchFamily="2"/>
                <a:cs typeface="Arial" pitchFamily="2"/>
              </a:rPr>
              <a:t>l’actuel</a:t>
            </a:r>
            <a:r>
              <a:rPr lang="en-US" sz="2400" b="0" i="1" u="none" strike="noStrike" kern="1200" cap="none" spc="0" baseline="0" dirty="0">
                <a:ln>
                  <a:noFill/>
                </a:ln>
                <a:solidFill>
                  <a:srgbClr val="000000"/>
                </a:solidFill>
                <a:latin typeface="Calibri" pitchFamily="18"/>
                <a:ea typeface="Microsoft YaHei" pitchFamily="2"/>
                <a:cs typeface="Arial" pitchFamily="2"/>
              </a:rPr>
              <a:t> 4</a:t>
            </a:r>
            <a:r>
              <a:rPr lang="en-US" sz="2400" b="0" i="1" u="none" strike="noStrike" kern="1200" cap="none" spc="0" baseline="30000" dirty="0">
                <a:ln>
                  <a:noFill/>
                </a:ln>
                <a:solidFill>
                  <a:srgbClr val="000000"/>
                </a:solidFill>
                <a:latin typeface="Calibri" pitchFamily="18"/>
                <a:ea typeface="Microsoft YaHei" pitchFamily="2"/>
                <a:cs typeface="Arial" pitchFamily="2"/>
              </a:rPr>
              <a:t>e</a:t>
            </a:r>
            <a:r>
              <a:rPr lang="en-US" sz="2400" b="0" i="1" u="none" strike="noStrike" kern="1200" cap="none" spc="0" baseline="0" dirty="0">
                <a:ln>
                  <a:noFill/>
                </a:ln>
                <a:solidFill>
                  <a:srgbClr val="000000"/>
                </a:solidFill>
                <a:latin typeface="Calibri" pitchFamily="18"/>
                <a:ea typeface="Microsoft YaHei" pitchFamily="2"/>
                <a:cs typeface="Arial" pitchFamily="2"/>
              </a:rPr>
              <a:t> </a:t>
            </a:r>
            <a:r>
              <a:rPr lang="en-US" sz="2400" b="0" i="1" u="none" strike="noStrike" kern="1200" cap="none" spc="0" baseline="0" dirty="0" err="1">
                <a:ln>
                  <a:noFill/>
                </a:ln>
                <a:solidFill>
                  <a:srgbClr val="000000"/>
                </a:solidFill>
                <a:latin typeface="Calibri" pitchFamily="18"/>
                <a:ea typeface="Microsoft YaHei" pitchFamily="2"/>
                <a:cs typeface="Arial" pitchFamily="2"/>
              </a:rPr>
              <a:t>échelon</a:t>
            </a:r>
            <a:r>
              <a:rPr lang="en-US" sz="2400" b="0" i="0" u="none" strike="noStrike" kern="1200" cap="none" spc="0" baseline="0" dirty="0">
                <a:ln>
                  <a:noFill/>
                </a:ln>
                <a:solidFill>
                  <a:srgbClr val="000000"/>
                </a:solidFill>
                <a:latin typeface="Calibri" pitchFamily="18"/>
                <a:ea typeface="Microsoft YaHei" pitchFamily="2"/>
                <a:cs typeface="Arial" pitchFamily="2"/>
              </a:rPr>
              <a:t> ;</a:t>
            </a:r>
          </a:p>
          <a:p>
            <a:pPr marL="0" marR="0" lvl="0" indent="0" algn="l" rtl="0" hangingPunct="0">
              <a:lnSpc>
                <a:spcPct val="100000"/>
              </a:lnSpc>
              <a:spcBef>
                <a:spcPts val="0"/>
              </a:spcBef>
              <a:spcAft>
                <a:spcPts val="283"/>
              </a:spcAft>
              <a:buNone/>
              <a:tabLst/>
            </a:pP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Aménagement</a:t>
            </a:r>
            <a:r>
              <a:rPr lang="en-US" sz="2400" b="1" i="0" u="none" strike="noStrike" kern="1200" cap="none" spc="0" baseline="0" dirty="0">
                <a:ln>
                  <a:noFill/>
                </a:ln>
                <a:solidFill>
                  <a:srgbClr val="000000"/>
                </a:solidFill>
                <a:latin typeface="Calibri" pitchFamily="18"/>
                <a:ea typeface="Microsoft YaHei" pitchFamily="2"/>
                <a:cs typeface="Arial" pitchFamily="2"/>
              </a:rPr>
              <a:t> des fins de </a:t>
            </a:r>
            <a:r>
              <a:rPr lang="en-US" sz="2400" b="1" i="0" u="none" strike="noStrike" kern="1200" cap="none" spc="0" baseline="0" dirty="0" err="1">
                <a:ln>
                  <a:noFill/>
                </a:ln>
                <a:solidFill>
                  <a:srgbClr val="000000"/>
                </a:solidFill>
                <a:latin typeface="Calibri" pitchFamily="18"/>
                <a:ea typeface="Microsoft YaHei" pitchFamily="2"/>
                <a:cs typeface="Arial" pitchFamily="2"/>
              </a:rPr>
              <a:t>carrières</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0" i="1" u="none" strike="noStrike" kern="1200" cap="none" spc="0" baseline="0" dirty="0">
                <a:ln>
                  <a:noFill/>
                </a:ln>
                <a:solidFill>
                  <a:srgbClr val="000000"/>
                </a:solidFill>
                <a:latin typeface="Calibri" pitchFamily="18"/>
                <a:ea typeface="Microsoft YaHei" pitchFamily="2"/>
                <a:cs typeface="Arial" pitchFamily="2"/>
              </a:rPr>
              <a:t>avec </a:t>
            </a:r>
            <a:r>
              <a:rPr lang="en-US" sz="2400" b="0" i="1" u="none" strike="noStrike" kern="1200" cap="none" spc="0" baseline="0" dirty="0" err="1">
                <a:ln>
                  <a:noFill/>
                </a:ln>
                <a:solidFill>
                  <a:srgbClr val="000000"/>
                </a:solidFill>
                <a:latin typeface="Calibri" pitchFamily="18"/>
                <a:ea typeface="Microsoft YaHei" pitchFamily="2"/>
                <a:cs typeface="Arial" pitchFamily="2"/>
              </a:rPr>
              <a:t>allègement</a:t>
            </a:r>
            <a:r>
              <a:rPr lang="en-US" sz="2400" b="0" i="1" u="none" strike="noStrike" kern="1200" cap="none" spc="0" baseline="0" dirty="0">
                <a:ln>
                  <a:noFill/>
                </a:ln>
                <a:solidFill>
                  <a:srgbClr val="000000"/>
                </a:solidFill>
                <a:latin typeface="Calibri" pitchFamily="18"/>
                <a:ea typeface="Microsoft YaHei" pitchFamily="2"/>
                <a:cs typeface="Arial" pitchFamily="2"/>
              </a:rPr>
              <a:t> du temps de service </a:t>
            </a:r>
            <a:r>
              <a:rPr lang="en-US" sz="2400" b="0" i="0" u="none" strike="noStrike" kern="1200" cap="none" spc="0" baseline="0" dirty="0">
                <a:ln>
                  <a:noFill/>
                </a:ln>
                <a:solidFill>
                  <a:srgbClr val="000000"/>
                </a:solidFill>
                <a:latin typeface="Calibri" pitchFamily="18"/>
                <a:ea typeface="Microsoft YaHei" pitchFamily="2"/>
                <a:cs typeface="Arial" pitchFamily="2"/>
              </a:rPr>
              <a:t>;</a:t>
            </a:r>
          </a:p>
          <a:p>
            <a:pPr marL="0" marR="0" lvl="0" indent="0" algn="l" rtl="0" hangingPunct="0">
              <a:lnSpc>
                <a:spcPct val="100000"/>
              </a:lnSpc>
              <a:spcBef>
                <a:spcPts val="0"/>
              </a:spcBef>
              <a:spcAft>
                <a:spcPts val="283"/>
              </a:spcAft>
              <a:buNone/>
              <a:tabLst/>
            </a:pP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Accès</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à</a:t>
            </a:r>
            <a:r>
              <a:rPr lang="en-US" sz="2400" b="1" i="0" u="none" strike="noStrike" kern="1200" cap="none" spc="0" baseline="0" dirty="0">
                <a:ln>
                  <a:noFill/>
                </a:ln>
                <a:solidFill>
                  <a:srgbClr val="000000"/>
                </a:solidFill>
                <a:latin typeface="Calibri" pitchFamily="18"/>
                <a:ea typeface="Microsoft YaHei" pitchFamily="2"/>
                <a:cs typeface="Arial" pitchFamily="2"/>
              </a:rPr>
              <a:t> la </a:t>
            </a:r>
            <a:r>
              <a:rPr lang="en-US" sz="2400" b="1" i="0" u="none" strike="noStrike" kern="1200" cap="none" spc="0" baseline="0" dirty="0" err="1">
                <a:ln>
                  <a:noFill/>
                </a:ln>
                <a:solidFill>
                  <a:srgbClr val="000000"/>
                </a:solidFill>
                <a:latin typeface="Calibri" pitchFamily="18"/>
                <a:ea typeface="Microsoft YaHei" pitchFamily="2"/>
                <a:cs typeface="Arial" pitchFamily="2"/>
              </a:rPr>
              <a:t>classe</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exceptionnelle</a:t>
            </a:r>
            <a:r>
              <a:rPr lang="en-US" sz="2400" b="1" i="0" u="none" strike="noStrike" kern="1200" cap="none" spc="0" baseline="0" dirty="0">
                <a:ln>
                  <a:noFill/>
                </a:ln>
                <a:solidFill>
                  <a:srgbClr val="000000"/>
                </a:solidFill>
                <a:latin typeface="Calibri" pitchFamily="18"/>
                <a:ea typeface="Microsoft YaHei" pitchFamily="2"/>
                <a:cs typeface="Arial" pitchFamily="2"/>
              </a:rPr>
              <a:t> pour </a:t>
            </a:r>
            <a:r>
              <a:rPr lang="en-US" sz="2400" b="1" i="0" u="none" strike="noStrike" kern="1200" cap="none" spc="0" baseline="0" dirty="0" err="1">
                <a:ln>
                  <a:noFill/>
                </a:ln>
                <a:solidFill>
                  <a:srgbClr val="000000"/>
                </a:solidFill>
                <a:latin typeface="Calibri" pitchFamily="18"/>
                <a:ea typeface="Microsoft YaHei" pitchFamily="2"/>
                <a:cs typeface="Arial" pitchFamily="2"/>
              </a:rPr>
              <a:t>tous</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avant</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départ</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en</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retraite</a:t>
            </a:r>
            <a:r>
              <a:rPr lang="en-US" sz="2400" b="0" i="0" u="none" strike="noStrike" kern="1200" cap="none" spc="0" baseline="0" dirty="0">
                <a:ln>
                  <a:noFill/>
                </a:ln>
                <a:solidFill>
                  <a:srgbClr val="000000"/>
                </a:solidFill>
                <a:latin typeface="Calibri" pitchFamily="18"/>
                <a:ea typeface="Microsoft YaHei" pitchFamily="2"/>
                <a:cs typeface="Arial" pitchFamily="2"/>
              </a:rPr>
              <a:t>.</a:t>
            </a:r>
          </a:p>
          <a:p>
            <a:pPr marL="0" marR="0" lvl="0" indent="0" algn="l" rtl="0" hangingPunct="0">
              <a:lnSpc>
                <a:spcPct val="100000"/>
              </a:lnSpc>
              <a:spcBef>
                <a:spcPts val="0"/>
              </a:spcBef>
              <a:spcAft>
                <a:spcPts val="283"/>
              </a:spcAft>
              <a:buNone/>
              <a:tabLst/>
            </a:pPr>
            <a:endParaRPr lang="en-US" sz="2400" b="0" i="0" u="none" strike="noStrike" kern="1200" cap="none" spc="0" baseline="0" dirty="0">
              <a:ln>
                <a:noFill/>
              </a:ln>
              <a:solidFill>
                <a:srgbClr val="000000"/>
              </a:solidFill>
              <a:latin typeface="Calibri" pitchFamily="18"/>
              <a:ea typeface="Microsoft YaHei" pitchFamily="2"/>
              <a:cs typeface="Arial" pitchFamily="2"/>
            </a:endParaRPr>
          </a:p>
          <a:p>
            <a:pPr marL="0" marR="0" lvl="0" indent="0" algn="l" rtl="0" hangingPunct="0">
              <a:lnSpc>
                <a:spcPct val="100000"/>
              </a:lnSpc>
              <a:spcBef>
                <a:spcPts val="0"/>
              </a:spcBef>
              <a:spcAft>
                <a:spcPts val="283"/>
              </a:spcAft>
              <a:buNone/>
              <a:tabLst/>
            </a:pPr>
            <a:r>
              <a:rPr lang="en-US" sz="2400" b="1" i="0" u="none" strike="noStrike" kern="1200" cap="none" spc="0" baseline="0" dirty="0">
                <a:ln>
                  <a:noFill/>
                </a:ln>
                <a:solidFill>
                  <a:srgbClr val="2F5597"/>
                </a:solidFill>
                <a:latin typeface="Calibri" pitchFamily="18"/>
                <a:ea typeface="Microsoft YaHei" pitchFamily="2"/>
                <a:cs typeface="Arial" pitchFamily="2"/>
              </a:rPr>
              <a:t>Et </a:t>
            </a:r>
            <a:r>
              <a:rPr lang="en-US" sz="2400" b="1" i="0" u="none" strike="noStrike" kern="1200" cap="none" spc="0" baseline="0" dirty="0" err="1">
                <a:ln>
                  <a:noFill/>
                </a:ln>
                <a:solidFill>
                  <a:srgbClr val="2F5597"/>
                </a:solidFill>
                <a:latin typeface="Calibri" pitchFamily="18"/>
                <a:ea typeface="Microsoft YaHei" pitchFamily="2"/>
                <a:cs typeface="Arial" pitchFamily="2"/>
              </a:rPr>
              <a:t>dans</a:t>
            </a:r>
            <a:r>
              <a:rPr lang="en-US" sz="2400" b="1" i="0" u="none" strike="noStrike" kern="1200" cap="none" spc="0" baseline="0" dirty="0">
                <a:ln>
                  <a:noFill/>
                </a:ln>
                <a:solidFill>
                  <a:srgbClr val="2F5597"/>
                </a:solidFill>
                <a:latin typeface="Calibri" pitchFamily="18"/>
                <a:ea typeface="Microsoft YaHei" pitchFamily="2"/>
                <a:cs typeface="Arial" pitchFamily="2"/>
              </a:rPr>
              <a:t> </a:t>
            </a:r>
            <a:r>
              <a:rPr lang="en-US" sz="2400" b="1" i="0" u="none" strike="noStrike" kern="1200" cap="none" spc="0" baseline="0" dirty="0" err="1">
                <a:ln>
                  <a:noFill/>
                </a:ln>
                <a:solidFill>
                  <a:srgbClr val="2F5597"/>
                </a:solidFill>
                <a:latin typeface="Calibri" pitchFamily="18"/>
                <a:ea typeface="Microsoft YaHei" pitchFamily="2"/>
                <a:cs typeface="Arial" pitchFamily="2"/>
              </a:rPr>
              <a:t>l’immédiat</a:t>
            </a:r>
            <a:r>
              <a:rPr lang="en-US" sz="2400" b="1" i="0" u="none" strike="noStrike" kern="1200" cap="none" spc="0" baseline="0" dirty="0">
                <a:ln>
                  <a:noFill/>
                </a:ln>
                <a:solidFill>
                  <a:srgbClr val="2F5597"/>
                </a:solidFill>
                <a:latin typeface="Calibri" pitchFamily="18"/>
                <a:ea typeface="Microsoft YaHei" pitchFamily="2"/>
                <a:cs typeface="Arial" pitchFamily="2"/>
              </a:rPr>
              <a:t> :</a:t>
            </a:r>
          </a:p>
          <a:p>
            <a:pPr marL="343080" marR="0" lvl="0" indent="-343080" algn="l" rtl="0" hangingPunct="0">
              <a:lnSpc>
                <a:spcPct val="100000"/>
              </a:lnSpc>
              <a:spcBef>
                <a:spcPts val="0"/>
              </a:spcBef>
              <a:spcAft>
                <a:spcPts val="283"/>
              </a:spcAft>
              <a:buSzPct val="100000"/>
              <a:buChar char="-"/>
              <a:tabLst/>
            </a:pPr>
            <a:r>
              <a:rPr lang="en-US" sz="2400" b="1" i="0" u="none" strike="noStrike" kern="1200" cap="none" spc="0" baseline="0" dirty="0" err="1">
                <a:ln>
                  <a:noFill/>
                </a:ln>
                <a:solidFill>
                  <a:srgbClr val="000000"/>
                </a:solidFill>
                <a:latin typeface="Calibri" pitchFamily="18"/>
                <a:ea typeface="Microsoft YaHei" pitchFamily="2"/>
                <a:cs typeface="Arial" pitchFamily="2"/>
              </a:rPr>
              <a:t>Doublement</a:t>
            </a:r>
            <a:r>
              <a:rPr lang="en-US" sz="2400" b="1" i="0" u="none" strike="noStrike" kern="1200" cap="none" spc="0" baseline="0" dirty="0">
                <a:ln>
                  <a:noFill/>
                </a:ln>
                <a:solidFill>
                  <a:srgbClr val="000000"/>
                </a:solidFill>
                <a:latin typeface="Calibri" pitchFamily="18"/>
                <a:ea typeface="Microsoft YaHei" pitchFamily="2"/>
                <a:cs typeface="Arial" pitchFamily="2"/>
              </a:rPr>
              <a:t> de </a:t>
            </a:r>
            <a:r>
              <a:rPr lang="en-US" sz="2400" b="1" i="0" u="none" strike="noStrike" kern="1200" cap="none" spc="0" baseline="0" dirty="0" err="1">
                <a:ln>
                  <a:noFill/>
                </a:ln>
                <a:solidFill>
                  <a:srgbClr val="000000"/>
                </a:solidFill>
                <a:latin typeface="Calibri" pitchFamily="18"/>
                <a:ea typeface="Microsoft YaHei" pitchFamily="2"/>
                <a:cs typeface="Arial" pitchFamily="2"/>
              </a:rPr>
              <a:t>l’ISOE</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0" i="0" u="none" strike="noStrike" kern="1200" cap="none" spc="0" baseline="0" dirty="0">
                <a:ln>
                  <a:noFill/>
                </a:ln>
                <a:solidFill>
                  <a:srgbClr val="000000"/>
                </a:solidFill>
                <a:latin typeface="Calibri" pitchFamily="18"/>
                <a:ea typeface="Microsoft YaHei" pitchFamily="2"/>
                <a:cs typeface="Arial" pitchFamily="2"/>
              </a:rPr>
              <a:t>pour </a:t>
            </a:r>
            <a:r>
              <a:rPr lang="en-US" sz="2400" b="0" i="0" u="none" strike="noStrike" kern="1200" cap="none" spc="0" baseline="0" dirty="0" err="1">
                <a:ln>
                  <a:noFill/>
                </a:ln>
                <a:solidFill>
                  <a:srgbClr val="000000"/>
                </a:solidFill>
                <a:latin typeface="Calibri" pitchFamily="18"/>
                <a:ea typeface="Microsoft YaHei" pitchFamily="2"/>
                <a:cs typeface="Arial" pitchFamily="2"/>
              </a:rPr>
              <a:t>tous</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0" i="0" u="none" strike="noStrike" kern="1200" cap="none" spc="0" baseline="0" dirty="0" err="1">
                <a:ln>
                  <a:noFill/>
                </a:ln>
                <a:solidFill>
                  <a:srgbClr val="000000"/>
                </a:solidFill>
                <a:latin typeface="Calibri" pitchFamily="18"/>
                <a:ea typeface="Microsoft YaHei" pitchFamily="2"/>
                <a:cs typeface="Arial" pitchFamily="2"/>
              </a:rPr>
              <a:t>ainsi</a:t>
            </a:r>
            <a:r>
              <a:rPr lang="en-US" sz="2400" b="0" i="0" u="none" strike="noStrike" kern="1200" cap="none" spc="0" baseline="0" dirty="0">
                <a:ln>
                  <a:noFill/>
                </a:ln>
                <a:solidFill>
                  <a:srgbClr val="000000"/>
                </a:solidFill>
                <a:latin typeface="Calibri" pitchFamily="18"/>
                <a:ea typeface="Microsoft YaHei" pitchFamily="2"/>
                <a:cs typeface="Arial" pitchFamily="2"/>
              </a:rPr>
              <a:t> que </a:t>
            </a:r>
            <a:r>
              <a:rPr lang="en-US" sz="2400" b="0" i="0" u="none" strike="noStrike" kern="1200" cap="none" spc="0" baseline="0" dirty="0" err="1">
                <a:ln>
                  <a:noFill/>
                </a:ln>
                <a:solidFill>
                  <a:srgbClr val="000000"/>
                </a:solidFill>
                <a:latin typeface="Calibri" pitchFamily="18"/>
                <a:ea typeface="Microsoft YaHei" pitchFamily="2"/>
                <a:cs typeface="Arial" pitchFamily="2"/>
              </a:rPr>
              <a:t>celui</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a:ln>
                  <a:noFill/>
                </a:ln>
                <a:solidFill>
                  <a:srgbClr val="000000"/>
                </a:solidFill>
                <a:latin typeface="Calibri" pitchFamily="18"/>
                <a:ea typeface="Microsoft YaHei" pitchFamily="2"/>
                <a:cs typeface="Arial" pitchFamily="2"/>
              </a:rPr>
              <a:t>de </a:t>
            </a:r>
            <a:r>
              <a:rPr lang="en-US" sz="2400" b="1" i="0" u="none" strike="noStrike" kern="1200" cap="none" spc="0" baseline="0" dirty="0" err="1">
                <a:ln>
                  <a:noFill/>
                </a:ln>
                <a:solidFill>
                  <a:srgbClr val="000000"/>
                </a:solidFill>
                <a:latin typeface="Calibri" pitchFamily="18"/>
                <a:ea typeface="Microsoft YaHei" pitchFamily="2"/>
                <a:cs typeface="Arial" pitchFamily="2"/>
              </a:rPr>
              <a:t>l’indemnité</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forfaitaire</a:t>
            </a:r>
            <a:r>
              <a:rPr lang="en-US" sz="2400" b="1" i="0" u="none" strike="noStrike" kern="1200" cap="none" spc="0" baseline="0" dirty="0">
                <a:ln>
                  <a:noFill/>
                </a:ln>
                <a:solidFill>
                  <a:srgbClr val="000000"/>
                </a:solidFill>
                <a:latin typeface="Calibri" pitchFamily="18"/>
                <a:ea typeface="Microsoft YaHei" pitchFamily="2"/>
                <a:cs typeface="Arial" pitchFamily="2"/>
              </a:rPr>
              <a:t> des CPE et </a:t>
            </a:r>
            <a:r>
              <a:rPr lang="en-US" sz="2400" b="1" i="0" u="none" strike="noStrike" kern="1200" cap="none" spc="0" baseline="0" dirty="0" err="1">
                <a:ln>
                  <a:noFill/>
                </a:ln>
                <a:solidFill>
                  <a:srgbClr val="000000"/>
                </a:solidFill>
                <a:latin typeface="Calibri" pitchFamily="18"/>
                <a:ea typeface="Microsoft YaHei" pitchFamily="2"/>
                <a:cs typeface="Arial" pitchFamily="2"/>
              </a:rPr>
              <a:t>l’alignement</a:t>
            </a:r>
            <a:r>
              <a:rPr lang="en-US" sz="2400" b="1" i="0" u="none" strike="noStrike" kern="1200" cap="none" spc="0" baseline="0" dirty="0">
                <a:ln>
                  <a:noFill/>
                </a:ln>
                <a:solidFill>
                  <a:srgbClr val="000000"/>
                </a:solidFill>
                <a:latin typeface="Calibri" pitchFamily="18"/>
                <a:ea typeface="Microsoft YaHei" pitchFamily="2"/>
                <a:cs typeface="Arial" pitchFamily="2"/>
              </a:rPr>
              <a:t> de son </a:t>
            </a:r>
            <a:r>
              <a:rPr lang="en-US" sz="2400" b="1" i="0" u="none" strike="noStrike" kern="1200" cap="none" spc="0" baseline="0" dirty="0" err="1">
                <a:ln>
                  <a:noFill/>
                </a:ln>
                <a:solidFill>
                  <a:srgbClr val="000000"/>
                </a:solidFill>
                <a:latin typeface="Calibri" pitchFamily="18"/>
                <a:ea typeface="Microsoft YaHei" pitchFamily="2"/>
                <a:cs typeface="Arial" pitchFamily="2"/>
              </a:rPr>
              <a:t>montant</a:t>
            </a:r>
            <a:r>
              <a:rPr lang="en-US" sz="2400" b="1" i="0" u="none" strike="noStrike" kern="1200" cap="none" spc="0" baseline="0" dirty="0">
                <a:ln>
                  <a:noFill/>
                </a:ln>
                <a:solidFill>
                  <a:srgbClr val="000000"/>
                </a:solidFill>
                <a:latin typeface="Calibri" pitchFamily="18"/>
                <a:ea typeface="Microsoft YaHei" pitchFamily="2"/>
                <a:cs typeface="Arial" pitchFamily="2"/>
              </a:rPr>
              <a:t> pour les </a:t>
            </a:r>
            <a:r>
              <a:rPr lang="en-US" sz="2400" b="1" i="0" u="none" strike="noStrike" kern="1200" cap="none" spc="0" baseline="0" dirty="0" err="1">
                <a:ln>
                  <a:noFill/>
                </a:ln>
                <a:solidFill>
                  <a:srgbClr val="000000"/>
                </a:solidFill>
                <a:latin typeface="Calibri" pitchFamily="18"/>
                <a:ea typeface="Microsoft YaHei" pitchFamily="2"/>
                <a:cs typeface="Arial" pitchFamily="2"/>
              </a:rPr>
              <a:t>professeurs</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documentalistes</a:t>
            </a:r>
            <a:r>
              <a:rPr lang="en-US" sz="2400" b="1" i="0" u="none" strike="noStrike" kern="1200" cap="none" spc="0" baseline="0" dirty="0">
                <a:ln>
                  <a:noFill/>
                </a:ln>
                <a:solidFill>
                  <a:srgbClr val="000000"/>
                </a:solidFill>
                <a:latin typeface="Calibri" pitchFamily="18"/>
                <a:ea typeface="Microsoft YaHei" pitchFamily="2"/>
                <a:cs typeface="Arial" pitchFamily="2"/>
              </a:rPr>
              <a:t> et </a:t>
            </a:r>
            <a:r>
              <a:rPr lang="en-US" sz="2400" b="1" i="0" u="none" strike="noStrike" kern="1200" cap="none" spc="0" baseline="0" dirty="0" err="1">
                <a:ln>
                  <a:noFill/>
                </a:ln>
                <a:solidFill>
                  <a:srgbClr val="000000"/>
                </a:solidFill>
                <a:latin typeface="Calibri" pitchFamily="18"/>
                <a:ea typeface="Microsoft YaHei" pitchFamily="2"/>
                <a:cs typeface="Arial" pitchFamily="2"/>
              </a:rPr>
              <a:t>PsyEN</a:t>
            </a:r>
            <a:r>
              <a:rPr lang="en-US" sz="2400" b="0" i="0" u="none" strike="noStrike" kern="1200" cap="none" spc="0" baseline="0" dirty="0">
                <a:ln>
                  <a:noFill/>
                </a:ln>
                <a:solidFill>
                  <a:srgbClr val="000000"/>
                </a:solidFill>
                <a:latin typeface="Calibri" pitchFamily="18"/>
                <a:ea typeface="Microsoft YaHei" pitchFamily="2"/>
                <a:cs typeface="Arial" pitchFamily="2"/>
              </a:rPr>
              <a:t>.</a:t>
            </a:r>
          </a:p>
          <a:p>
            <a:pPr marL="343080" marR="0" lvl="0" indent="-343080" algn="l" rtl="0" hangingPunct="0">
              <a:lnSpc>
                <a:spcPct val="100000"/>
              </a:lnSpc>
              <a:spcBef>
                <a:spcPts val="0"/>
              </a:spcBef>
              <a:spcAft>
                <a:spcPts val="283"/>
              </a:spcAft>
              <a:buSzPct val="100000"/>
              <a:buChar char="-"/>
              <a:tabLst/>
            </a:pPr>
            <a:r>
              <a:rPr lang="en-US" sz="2400" b="1" i="0" u="none" strike="noStrike" kern="1200" cap="none" spc="0" baseline="0" dirty="0">
                <a:ln>
                  <a:noFill/>
                </a:ln>
                <a:solidFill>
                  <a:srgbClr val="000000"/>
                </a:solidFill>
                <a:latin typeface="Calibri" pitchFamily="18"/>
                <a:ea typeface="Microsoft YaHei" pitchFamily="2"/>
                <a:cs typeface="Arial" pitchFamily="2"/>
              </a:rPr>
              <a:t>Une</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véritable</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a:ln>
                  <a:noFill/>
                </a:ln>
                <a:solidFill>
                  <a:srgbClr val="000000"/>
                </a:solidFill>
                <a:latin typeface="Calibri" pitchFamily="18"/>
                <a:ea typeface="Microsoft YaHei" pitchFamily="2"/>
                <a:cs typeface="Arial" pitchFamily="2"/>
              </a:rPr>
              <a:t>prime </a:t>
            </a:r>
            <a:r>
              <a:rPr lang="en-US" sz="2400" b="1" i="0" u="none" strike="noStrike" kern="1200" cap="none" spc="0" baseline="0" dirty="0" err="1">
                <a:ln>
                  <a:noFill/>
                </a:ln>
                <a:solidFill>
                  <a:srgbClr val="000000"/>
                </a:solidFill>
                <a:latin typeface="Calibri" pitchFamily="18"/>
                <a:ea typeface="Microsoft YaHei" pitchFamily="2"/>
                <a:cs typeface="Arial" pitchFamily="2"/>
              </a:rPr>
              <a:t>d’installation</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à</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l’entrée</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dans</a:t>
            </a:r>
            <a:r>
              <a:rPr lang="en-US" sz="2400" b="1" i="0" u="none" strike="noStrike" kern="1200" cap="none" spc="0" baseline="0" dirty="0">
                <a:ln>
                  <a:noFill/>
                </a:ln>
                <a:solidFill>
                  <a:srgbClr val="000000"/>
                </a:solidFill>
                <a:latin typeface="Calibri" pitchFamily="18"/>
                <a:ea typeface="Microsoft YaHei" pitchFamily="2"/>
                <a:cs typeface="Arial" pitchFamily="2"/>
              </a:rPr>
              <a:t> </a:t>
            </a:r>
            <a:r>
              <a:rPr lang="en-US" sz="2400" b="1" i="0" u="none" strike="noStrike" kern="1200" cap="none" spc="0" baseline="0" dirty="0" err="1">
                <a:ln>
                  <a:noFill/>
                </a:ln>
                <a:solidFill>
                  <a:srgbClr val="000000"/>
                </a:solidFill>
                <a:latin typeface="Calibri" pitchFamily="18"/>
                <a:ea typeface="Microsoft YaHei" pitchFamily="2"/>
                <a:cs typeface="Arial" pitchFamily="2"/>
              </a:rPr>
              <a:t>nos</a:t>
            </a:r>
            <a:r>
              <a:rPr lang="en-US" sz="2400" b="1" i="0" u="none" strike="noStrike" kern="1200" cap="none" spc="0" baseline="0" dirty="0">
                <a:ln>
                  <a:noFill/>
                </a:ln>
                <a:solidFill>
                  <a:srgbClr val="000000"/>
                </a:solidFill>
                <a:latin typeface="Calibri" pitchFamily="18"/>
                <a:ea typeface="Microsoft YaHei" pitchFamily="2"/>
                <a:cs typeface="Arial" pitchFamily="2"/>
              </a:rPr>
              <a:t> métiers</a:t>
            </a:r>
            <a:r>
              <a:rPr lang="en-US" sz="2400" b="0" i="0" u="none" strike="noStrike" kern="1200" cap="none" spc="0" baseline="0" dirty="0">
                <a:ln>
                  <a:noFill/>
                </a:ln>
                <a:solidFill>
                  <a:srgbClr val="000000"/>
                </a:solidFill>
                <a:latin typeface="Calibri" pitchFamily="18"/>
                <a:ea typeface="Microsoft YaHei" pitchFamily="2"/>
                <a:cs typeface="Arial" pitchFamily="2"/>
              </a:rPr>
              <a:t>.</a:t>
            </a:r>
          </a:p>
          <a:p>
            <a:pPr marL="343080" marR="0" lvl="0" indent="-343080" algn="l" rtl="0" hangingPunct="0">
              <a:lnSpc>
                <a:spcPct val="100000"/>
              </a:lnSpc>
              <a:spcBef>
                <a:spcPts val="0"/>
              </a:spcBef>
              <a:spcAft>
                <a:spcPts val="283"/>
              </a:spcAft>
              <a:buSzPct val="100000"/>
              <a:buChar char="-"/>
              <a:tabLst/>
            </a:pPr>
            <a:r>
              <a:rPr lang="en-US" sz="2400" b="1" i="0" u="none" strike="noStrike" kern="1200" cap="none" spc="0" baseline="0" dirty="0">
                <a:ln>
                  <a:noFill/>
                </a:ln>
                <a:solidFill>
                  <a:srgbClr val="000000"/>
                </a:solidFill>
                <a:latin typeface="Calibri" pitchFamily="18"/>
                <a:ea typeface="Microsoft YaHei" pitchFamily="2"/>
                <a:cs typeface="Arial" pitchFamily="2"/>
              </a:rPr>
              <a:t>Et la </a:t>
            </a:r>
            <a:r>
              <a:rPr lang="en-US" sz="2400" b="1" i="0" u="none" strike="noStrike" kern="1200" cap="none" spc="0" baseline="0" dirty="0" err="1">
                <a:ln>
                  <a:noFill/>
                </a:ln>
                <a:solidFill>
                  <a:srgbClr val="000000"/>
                </a:solidFill>
                <a:latin typeface="Calibri" pitchFamily="18"/>
                <a:ea typeface="Microsoft YaHei" pitchFamily="2"/>
                <a:cs typeface="Arial" pitchFamily="2"/>
              </a:rPr>
              <a:t>revalorisation</a:t>
            </a:r>
            <a:r>
              <a:rPr lang="en-US" sz="2400" b="1" i="0" u="none" strike="noStrike" kern="1200" cap="none" spc="0" baseline="0" dirty="0">
                <a:ln>
                  <a:noFill/>
                </a:ln>
                <a:solidFill>
                  <a:srgbClr val="000000"/>
                </a:solidFill>
                <a:latin typeface="Calibri" pitchFamily="18"/>
                <a:ea typeface="Microsoft YaHei" pitchFamily="2"/>
                <a:cs typeface="Arial" pitchFamily="2"/>
              </a:rPr>
              <a:t> du point </a:t>
            </a:r>
            <a:r>
              <a:rPr lang="en-US" sz="2400" b="1" i="0" u="none" strike="noStrike" kern="1200" cap="none" spc="0" baseline="0" dirty="0" err="1">
                <a:ln>
                  <a:noFill/>
                </a:ln>
                <a:solidFill>
                  <a:srgbClr val="000000"/>
                </a:solidFill>
                <a:latin typeface="Calibri" pitchFamily="18"/>
                <a:ea typeface="Microsoft YaHei" pitchFamily="2"/>
                <a:cs typeface="Arial" pitchFamily="2"/>
              </a:rPr>
              <a:t>d’indice</a:t>
            </a:r>
            <a:r>
              <a:rPr lang="en-US" sz="2400" b="1" i="0" u="none" strike="noStrike" kern="1200" cap="none" spc="0" baseline="0" dirty="0">
                <a:ln>
                  <a:noFill/>
                </a:ln>
                <a:solidFill>
                  <a:srgbClr val="000000"/>
                </a:solidFill>
                <a:latin typeface="Calibri" pitchFamily="18"/>
                <a:ea typeface="Microsoft YaHei" pitchFamily="2"/>
                <a:cs typeface="Arial" pitchFamily="2"/>
              </a:rPr>
              <a:t> avec un plan de </a:t>
            </a:r>
            <a:r>
              <a:rPr lang="en-US" sz="2400" b="1" i="0" u="none" strike="noStrike" kern="1200" cap="none" spc="0" baseline="0" dirty="0" err="1">
                <a:ln>
                  <a:noFill/>
                </a:ln>
                <a:solidFill>
                  <a:srgbClr val="000000"/>
                </a:solidFill>
                <a:latin typeface="Calibri" pitchFamily="18"/>
                <a:ea typeface="Microsoft YaHei" pitchFamily="2"/>
                <a:cs typeface="Arial" pitchFamily="2"/>
              </a:rPr>
              <a:t>rattrapage</a:t>
            </a:r>
            <a:r>
              <a:rPr lang="en-US" sz="2400" b="1" dirty="0">
                <a:solidFill>
                  <a:srgbClr val="000000"/>
                </a:solidFill>
                <a:latin typeface="Calibri" pitchFamily="18"/>
                <a:ea typeface="Microsoft YaHei" pitchFamily="2"/>
                <a:cs typeface="Arial" pitchFamily="2"/>
              </a:rPr>
              <a:t> </a:t>
            </a:r>
            <a:r>
              <a:rPr lang="en-US" sz="2400" b="0" i="0" u="none" strike="noStrike" kern="1200" cap="none" spc="0" baseline="0" dirty="0">
                <a:ln>
                  <a:noFill/>
                </a:ln>
                <a:solidFill>
                  <a:srgbClr val="000000"/>
                </a:solidFill>
                <a:latin typeface="Calibri" pitchFamily="18"/>
                <a:ea typeface="Microsoft YaHei" pitchFamily="2"/>
                <a:cs typeface="Arial" pitchFamily="2"/>
              </a:rPr>
              <a:t>des </a:t>
            </a:r>
            <a:r>
              <a:rPr lang="en-US" sz="2400" b="0" i="0" u="none" strike="noStrike" kern="1200" cap="none" spc="0" baseline="0" dirty="0" err="1">
                <a:ln>
                  <a:noFill/>
                </a:ln>
                <a:solidFill>
                  <a:srgbClr val="000000"/>
                </a:solidFill>
                <a:latin typeface="Calibri" pitchFamily="18"/>
                <a:ea typeface="Microsoft YaHei" pitchFamily="2"/>
                <a:cs typeface="Arial" pitchFamily="2"/>
              </a:rPr>
              <a:t>pertes</a:t>
            </a:r>
            <a:r>
              <a:rPr lang="en-US" sz="2400" b="0" i="0" u="none" strike="noStrike" kern="1200" cap="none" spc="0" baseline="0" dirty="0">
                <a:ln>
                  <a:noFill/>
                </a:ln>
                <a:solidFill>
                  <a:srgbClr val="000000"/>
                </a:solidFill>
                <a:latin typeface="Calibri" pitchFamily="18"/>
                <a:ea typeface="Microsoft YaHei" pitchFamily="2"/>
                <a:cs typeface="Arial" pitchFamily="2"/>
              </a:rPr>
              <a:t> de </a:t>
            </a:r>
            <a:r>
              <a:rPr lang="en-US" sz="2400" b="0" i="0" u="none" strike="noStrike" kern="1200" cap="none" spc="0" baseline="0" dirty="0" err="1">
                <a:ln>
                  <a:noFill/>
                </a:ln>
                <a:solidFill>
                  <a:srgbClr val="000000"/>
                </a:solidFill>
                <a:latin typeface="Calibri" pitchFamily="18"/>
                <a:ea typeface="Microsoft YaHei" pitchFamily="2"/>
                <a:cs typeface="Arial" pitchFamily="2"/>
              </a:rPr>
              <a:t>pouvoir</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0" i="0" u="none" strike="noStrike" kern="1200" cap="none" spc="0" baseline="0" dirty="0" err="1">
                <a:ln>
                  <a:noFill/>
                </a:ln>
                <a:solidFill>
                  <a:srgbClr val="000000"/>
                </a:solidFill>
                <a:latin typeface="Calibri" pitchFamily="18"/>
                <a:ea typeface="Microsoft YaHei" pitchFamily="2"/>
                <a:cs typeface="Arial" pitchFamily="2"/>
              </a:rPr>
              <a:t>d’achat</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0" i="0" u="none" strike="noStrike" kern="1200" cap="none" spc="0" baseline="0" dirty="0" err="1">
                <a:ln>
                  <a:noFill/>
                </a:ln>
                <a:solidFill>
                  <a:srgbClr val="000000"/>
                </a:solidFill>
                <a:latin typeface="Calibri" pitchFamily="18"/>
                <a:ea typeface="Microsoft YaHei" pitchFamily="2"/>
                <a:cs typeface="Arial" pitchFamily="2"/>
              </a:rPr>
              <a:t>subies</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0" i="0" u="none" strike="noStrike" kern="1200" cap="none" spc="0" baseline="0" dirty="0" err="1">
                <a:ln>
                  <a:noFill/>
                </a:ln>
                <a:solidFill>
                  <a:srgbClr val="000000"/>
                </a:solidFill>
                <a:latin typeface="Calibri" pitchFamily="18"/>
                <a:ea typeface="Microsoft YaHei" pitchFamily="2"/>
                <a:cs typeface="Arial" pitchFamily="2"/>
              </a:rPr>
              <a:t>ces</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0" i="0" u="none" strike="noStrike" kern="1200" cap="none" spc="0" baseline="0" dirty="0" err="1">
                <a:ln>
                  <a:noFill/>
                </a:ln>
                <a:solidFill>
                  <a:srgbClr val="000000"/>
                </a:solidFill>
                <a:latin typeface="Calibri" pitchFamily="18"/>
                <a:ea typeface="Microsoft YaHei" pitchFamily="2"/>
                <a:cs typeface="Arial" pitchFamily="2"/>
              </a:rPr>
              <a:t>dernières</a:t>
            </a:r>
            <a:r>
              <a:rPr lang="en-US" sz="2400" b="0" i="0" u="none" strike="noStrike" kern="1200" cap="none" spc="0" baseline="0" dirty="0">
                <a:ln>
                  <a:noFill/>
                </a:ln>
                <a:solidFill>
                  <a:srgbClr val="000000"/>
                </a:solidFill>
                <a:latin typeface="Calibri" pitchFamily="18"/>
                <a:ea typeface="Microsoft YaHei" pitchFamily="2"/>
                <a:cs typeface="Arial" pitchFamily="2"/>
              </a:rPr>
              <a:t> </a:t>
            </a:r>
            <a:r>
              <a:rPr lang="en-US" sz="2400" b="0" i="0" u="none" strike="noStrike" kern="1200" cap="none" spc="0" baseline="0" dirty="0" err="1">
                <a:ln>
                  <a:noFill/>
                </a:ln>
                <a:solidFill>
                  <a:srgbClr val="000000"/>
                </a:solidFill>
                <a:latin typeface="Calibri" pitchFamily="18"/>
                <a:ea typeface="Microsoft YaHei" pitchFamily="2"/>
                <a:cs typeface="Arial" pitchFamily="2"/>
              </a:rPr>
              <a:t>années</a:t>
            </a:r>
            <a:r>
              <a:rPr lang="en-US" sz="2400" b="0" i="0" u="none" strike="noStrike" kern="1200" cap="none" spc="0" baseline="0" dirty="0">
                <a:ln>
                  <a:noFill/>
                </a:ln>
                <a:solidFill>
                  <a:srgbClr val="000000"/>
                </a:solidFill>
                <a:latin typeface="Calibri" pitchFamily="18"/>
                <a:ea typeface="Microsoft YaHei" pitchFamily="2"/>
                <a:cs typeface="Arial" pitchFamily="2"/>
              </a:rPr>
              <a:t>.</a:t>
            </a:r>
          </a:p>
        </p:txBody>
      </p:sp>
      <p:sp>
        <p:nvSpPr>
          <p:cNvPr id="4" name="ZoneTexte 3">
            <a:extLst>
              <a:ext uri="{FF2B5EF4-FFF2-40B4-BE49-F238E27FC236}">
                <a16:creationId xmlns:a16="http://schemas.microsoft.com/office/drawing/2014/main" id="{BC94E5E1-DDB8-2148-B336-7188A8329E22}"/>
              </a:ext>
            </a:extLst>
          </p:cNvPr>
          <p:cNvSpPr txBox="1"/>
          <p:nvPr/>
        </p:nvSpPr>
        <p:spPr>
          <a:xfrm>
            <a:off x="546265" y="297631"/>
            <a:ext cx="11340935" cy="1507418"/>
          </a:xfrm>
          <a:prstGeom prst="rect">
            <a:avLst/>
          </a:prstGeom>
          <a:noFill/>
          <a:ln cap="flat">
            <a:noFill/>
          </a:ln>
        </p:spPr>
        <p:txBody>
          <a:bodyPr wrap="square" lIns="90000" tIns="45000" rIns="90000" bIns="45000" anchorCtr="0" compatLnSpc="0"/>
          <a:lstStyle/>
          <a:p>
            <a:pPr marL="0" marR="0" lvl="0" indent="0" algn="ctr" hangingPunct="0">
              <a:lnSpc>
                <a:spcPct val="100000"/>
              </a:lnSpc>
              <a:spcBef>
                <a:spcPts val="0"/>
              </a:spcBef>
              <a:spcAft>
                <a:spcPts val="0"/>
              </a:spcAft>
              <a:buNone/>
              <a:tabLst/>
            </a:pPr>
            <a:r>
              <a:rPr lang="en-US" sz="2800" b="1" i="0" u="none" strike="noStrike" kern="1200" cap="none" spc="0" baseline="0" dirty="0">
                <a:ln>
                  <a:noFill/>
                </a:ln>
                <a:solidFill>
                  <a:srgbClr val="C00000"/>
                </a:solidFill>
                <a:latin typeface="Calibri" pitchFamily="34"/>
                <a:ea typeface="Microsoft YaHei" pitchFamily="2"/>
                <a:cs typeface="Mangal" pitchFamily="2"/>
              </a:rPr>
              <a:t>LE DÉCLASSEMENT SALARIAL : UNE RÉALITÉ POUR NOS PROFESSIONS !</a:t>
            </a:r>
          </a:p>
          <a:p>
            <a:pPr marL="0" marR="0" lvl="0" indent="0" algn="ctr" hangingPunct="0">
              <a:lnSpc>
                <a:spcPct val="100000"/>
              </a:lnSpc>
              <a:spcBef>
                <a:spcPts val="0"/>
              </a:spcBef>
              <a:spcAft>
                <a:spcPts val="0"/>
              </a:spcAft>
              <a:buNone/>
              <a:tabLst/>
            </a:pPr>
            <a:endParaRPr lang="en-US" sz="1600" b="1" i="0" u="none" strike="noStrike" kern="1200" cap="none" spc="0" baseline="0" dirty="0">
              <a:ln>
                <a:noFill/>
              </a:ln>
              <a:solidFill>
                <a:srgbClr val="C00000"/>
              </a:solidFill>
              <a:latin typeface="Calibri" pitchFamily="34"/>
              <a:ea typeface="Microsoft YaHei" pitchFamily="2"/>
              <a:cs typeface="Mangal" pitchFamily="2"/>
            </a:endParaRPr>
          </a:p>
          <a:p>
            <a:pPr marL="0" marR="0" lvl="0" indent="0" algn="ctr" hangingPunct="0">
              <a:lnSpc>
                <a:spcPct val="100000"/>
              </a:lnSpc>
              <a:spcBef>
                <a:spcPts val="0"/>
              </a:spcBef>
              <a:spcAft>
                <a:spcPts val="0"/>
              </a:spcAft>
              <a:buNone/>
              <a:tabLst/>
            </a:pPr>
            <a:r>
              <a:rPr lang="en-US" sz="3200" b="1" i="0" u="none" strike="noStrike" kern="1200" cap="none" spc="0" baseline="0" dirty="0">
                <a:ln>
                  <a:noFill/>
                </a:ln>
                <a:solidFill>
                  <a:srgbClr val="C00000"/>
                </a:solidFill>
                <a:latin typeface="Calibri" pitchFamily="34"/>
                <a:ea typeface="Microsoft YaHei" pitchFamily="2"/>
                <a:cs typeface="Mangal" pitchFamily="2"/>
              </a:rPr>
              <a:t>REVALORISATION SANS CONDITION !</a:t>
            </a:r>
          </a:p>
        </p:txBody>
      </p:sp>
      <p:pic>
        <p:nvPicPr>
          <p:cNvPr id="5" name="Image 4">
            <a:extLst>
              <a:ext uri="{FF2B5EF4-FFF2-40B4-BE49-F238E27FC236}">
                <a16:creationId xmlns:a16="http://schemas.microsoft.com/office/drawing/2014/main" id="{CECB30AF-7927-7C47-B9F1-4E51F620B49E}"/>
              </a:ext>
            </a:extLst>
          </p:cNvPr>
          <p:cNvPicPr>
            <a:picLocks noChangeAspect="1"/>
          </p:cNvPicPr>
          <p:nvPr/>
        </p:nvPicPr>
        <p:blipFill>
          <a:blip r:embed="rId2"/>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163531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DCB0B-ACF9-F043-8D0C-F8ACA47E2F1C}"/>
              </a:ext>
            </a:extLst>
          </p:cNvPr>
          <p:cNvSpPr>
            <a:spLocks noGrp="1"/>
          </p:cNvSpPr>
          <p:nvPr>
            <p:ph type="title"/>
          </p:nvPr>
        </p:nvSpPr>
        <p:spPr>
          <a:xfrm>
            <a:off x="386937" y="377000"/>
            <a:ext cx="4517571" cy="5679416"/>
          </a:xfrm>
        </p:spPr>
        <p:txBody>
          <a:bodyPr>
            <a:normAutofit/>
          </a:bodyPr>
          <a:lstStyle/>
          <a:p>
            <a:pPr algn="ctr"/>
            <a:r>
              <a:rPr lang="fr-FR" b="1" dirty="0">
                <a:solidFill>
                  <a:srgbClr val="C00000"/>
                </a:solidFill>
              </a:rPr>
              <a:t>SE MOBILISER</a:t>
            </a:r>
            <a:br>
              <a:rPr lang="fr-FR" b="1" dirty="0">
                <a:solidFill>
                  <a:srgbClr val="C00000"/>
                </a:solidFill>
              </a:rPr>
            </a:br>
            <a:br>
              <a:rPr lang="fr-FR" b="1" dirty="0">
                <a:solidFill>
                  <a:srgbClr val="C00000"/>
                </a:solidFill>
              </a:rPr>
            </a:br>
            <a:r>
              <a:rPr lang="fr-FR" b="1" dirty="0">
                <a:solidFill>
                  <a:srgbClr val="C00000"/>
                </a:solidFill>
              </a:rPr>
              <a:t>EST</a:t>
            </a:r>
            <a:br>
              <a:rPr lang="fr-FR" b="1" dirty="0">
                <a:solidFill>
                  <a:srgbClr val="C00000"/>
                </a:solidFill>
              </a:rPr>
            </a:br>
            <a:br>
              <a:rPr lang="fr-FR" b="1" dirty="0">
                <a:solidFill>
                  <a:srgbClr val="C00000"/>
                </a:solidFill>
              </a:rPr>
            </a:br>
            <a:r>
              <a:rPr lang="fr-FR" b="1" dirty="0">
                <a:solidFill>
                  <a:srgbClr val="C00000"/>
                </a:solidFill>
              </a:rPr>
              <a:t>INCONTOURNABLE</a:t>
            </a:r>
            <a:br>
              <a:rPr lang="fr-FR" b="1" dirty="0">
                <a:solidFill>
                  <a:srgbClr val="C00000"/>
                </a:solidFill>
              </a:rPr>
            </a:br>
            <a:endParaRPr lang="fr-FR" b="1" dirty="0">
              <a:solidFill>
                <a:srgbClr val="C00000"/>
              </a:solidFill>
            </a:endParaRPr>
          </a:p>
        </p:txBody>
      </p:sp>
      <p:pic>
        <p:nvPicPr>
          <p:cNvPr id="8" name="Image 7">
            <a:extLst>
              <a:ext uri="{FF2B5EF4-FFF2-40B4-BE49-F238E27FC236}">
                <a16:creationId xmlns:a16="http://schemas.microsoft.com/office/drawing/2014/main" id="{B4A24567-E808-944C-8BD0-83D9D787214B}"/>
              </a:ext>
            </a:extLst>
          </p:cNvPr>
          <p:cNvPicPr>
            <a:picLocks noChangeAspect="1"/>
          </p:cNvPicPr>
          <p:nvPr/>
        </p:nvPicPr>
        <p:blipFill>
          <a:blip r:embed="rId2"/>
          <a:stretch>
            <a:fillRect/>
          </a:stretch>
        </p:blipFill>
        <p:spPr>
          <a:xfrm>
            <a:off x="5680363" y="0"/>
            <a:ext cx="5360551" cy="6858000"/>
          </a:xfrm>
          <a:prstGeom prst="rect">
            <a:avLst/>
          </a:prstGeom>
        </p:spPr>
      </p:pic>
      <p:pic>
        <p:nvPicPr>
          <p:cNvPr id="4" name="Image 3">
            <a:extLst>
              <a:ext uri="{FF2B5EF4-FFF2-40B4-BE49-F238E27FC236}">
                <a16:creationId xmlns:a16="http://schemas.microsoft.com/office/drawing/2014/main" id="{7C872C91-932D-984C-88DA-336AFC722E2F}"/>
              </a:ext>
            </a:extLst>
          </p:cNvPr>
          <p:cNvPicPr>
            <a:picLocks noChangeAspect="1"/>
          </p:cNvPicPr>
          <p:nvPr/>
        </p:nvPicPr>
        <p:blipFill>
          <a:blip r:embed="rId3"/>
          <a:stretch>
            <a:fillRect/>
          </a:stretch>
        </p:blipFill>
        <p:spPr>
          <a:xfrm>
            <a:off x="386937" y="5297201"/>
            <a:ext cx="1029244" cy="1518429"/>
          </a:xfrm>
          <a:prstGeom prst="rect">
            <a:avLst/>
          </a:prstGeom>
        </p:spPr>
      </p:pic>
    </p:spTree>
    <p:extLst>
      <p:ext uri="{BB962C8B-B14F-4D97-AF65-F5344CB8AC3E}">
        <p14:creationId xmlns:p14="http://schemas.microsoft.com/office/powerpoint/2010/main" val="40099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524000" y="914400"/>
            <a:ext cx="9448800" cy="51943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fontAlgn="auto">
              <a:spcBef>
                <a:spcPts val="0"/>
              </a:spcBef>
              <a:spcAft>
                <a:spcPts val="0"/>
              </a:spcAft>
              <a:buClr>
                <a:srgbClr val="FF0000"/>
              </a:buClr>
              <a:defRPr/>
            </a:pPr>
            <a:endParaRPr lang="fr-FR" spc="-1" dirty="0">
              <a:solidFill>
                <a:srgbClr val="000000"/>
              </a:solidFill>
              <a:uFill>
                <a:solidFill>
                  <a:srgbClr val="FFFFFF"/>
                </a:solidFill>
              </a:uFill>
              <a:latin typeface="Arial"/>
            </a:endParaRPr>
          </a:p>
        </p:txBody>
      </p:sp>
      <p:pic>
        <p:nvPicPr>
          <p:cNvPr id="61442" name="Image 1" descr="La spirale des réformes régressives 3.pdf"/>
          <p:cNvPicPr>
            <a:picLocks noChangeAspect="1"/>
          </p:cNvPicPr>
          <p:nvPr/>
        </p:nvPicPr>
        <p:blipFill>
          <a:blip r:embed="rId3">
            <a:extLst>
              <a:ext uri="{28A0092B-C50C-407E-A947-70E740481C1C}">
                <a14:useLocalDpi xmlns:a14="http://schemas.microsoft.com/office/drawing/2010/main" val="0"/>
              </a:ext>
            </a:extLst>
          </a:blip>
          <a:srcRect r="1736" b="11943"/>
          <a:stretch>
            <a:fillRect/>
          </a:stretch>
        </p:blipFill>
        <p:spPr bwMode="auto">
          <a:xfrm>
            <a:off x="2221984" y="1248032"/>
            <a:ext cx="8521045" cy="5420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oneTexte 1"/>
          <p:cNvSpPr txBox="1"/>
          <p:nvPr/>
        </p:nvSpPr>
        <p:spPr>
          <a:xfrm>
            <a:off x="1683853" y="755478"/>
            <a:ext cx="9597308" cy="738664"/>
          </a:xfrm>
          <a:prstGeom prst="rect">
            <a:avLst/>
          </a:prstGeom>
          <a:noFill/>
        </p:spPr>
        <p:txBody>
          <a:bodyPr wrap="square" rtlCol="0">
            <a:spAutoFit/>
          </a:bodyPr>
          <a:lstStyle/>
          <a:p>
            <a:pPr algn="ctr">
              <a:defRPr/>
            </a:pPr>
            <a:r>
              <a:rPr lang="fr-FR" sz="2400" b="1" spc="-1" dirty="0">
                <a:uFill>
                  <a:solidFill>
                    <a:srgbClr val="FFFFFF"/>
                  </a:solidFill>
                </a:uFill>
                <a:latin typeface="Cambria"/>
              </a:rPr>
              <a:t>Les fonctionnaires  : des réformes qui amputent des droits</a:t>
            </a:r>
          </a:p>
          <a:p>
            <a:endParaRPr lang="fr-FR" dirty="0"/>
          </a:p>
        </p:txBody>
      </p:sp>
      <p:sp>
        <p:nvSpPr>
          <p:cNvPr id="7" name="Titre 1">
            <a:extLst>
              <a:ext uri="{FF2B5EF4-FFF2-40B4-BE49-F238E27FC236}">
                <a16:creationId xmlns:a16="http://schemas.microsoft.com/office/drawing/2014/main" id="{A8B0ECB6-5558-4201-8031-C0FA56FCAEAE}"/>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grands principes du système actuel</a:t>
            </a:r>
          </a:p>
        </p:txBody>
      </p:sp>
      <p:pic>
        <p:nvPicPr>
          <p:cNvPr id="8" name="Image 7">
            <a:extLst>
              <a:ext uri="{FF2B5EF4-FFF2-40B4-BE49-F238E27FC236}">
                <a16:creationId xmlns:a16="http://schemas.microsoft.com/office/drawing/2014/main" id="{376D5A03-776F-457C-8EBB-98A4D77B3B61}"/>
              </a:ext>
            </a:extLst>
          </p:cNvPr>
          <p:cNvPicPr>
            <a:picLocks noChangeAspect="1"/>
          </p:cNvPicPr>
          <p:nvPr/>
        </p:nvPicPr>
        <p:blipFill>
          <a:blip r:embed="rId4"/>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1235156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609600" y="1726801"/>
            <a:ext cx="10744200" cy="1416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0000"/>
              </a:lnSpc>
              <a:buFont typeface="Wingdings 2" charset="0"/>
              <a:buNone/>
            </a:pPr>
            <a:endParaRPr lang="fr-FR" b="1" dirty="0">
              <a:latin typeface="+mn-lt"/>
              <a:cs typeface="Arial" panose="020B0604020202020204" pitchFamily="34" charset="0"/>
            </a:endParaRPr>
          </a:p>
          <a:p>
            <a:pPr algn="just" eaLnBrk="1" hangingPunct="1">
              <a:lnSpc>
                <a:spcPct val="80000"/>
              </a:lnSpc>
              <a:buFont typeface="Wingdings 2" charset="0"/>
              <a:buNone/>
            </a:pPr>
            <a:endParaRPr lang="fr-FR" b="1" dirty="0">
              <a:latin typeface="+mn-lt"/>
              <a:cs typeface="Arial" panose="020B0604020202020204" pitchFamily="34" charset="0"/>
            </a:endParaRPr>
          </a:p>
          <a:p>
            <a:pPr algn="just" eaLnBrk="1" hangingPunct="1">
              <a:lnSpc>
                <a:spcPct val="80000"/>
              </a:lnSpc>
              <a:buFont typeface="Wingdings 2" charset="0"/>
              <a:buNone/>
            </a:pPr>
            <a:r>
              <a:rPr lang="fr-FR" dirty="0">
                <a:latin typeface="+mn-lt"/>
                <a:cs typeface="Arial" panose="020B0604020202020204" pitchFamily="34" charset="0"/>
              </a:rPr>
              <a:t>Seulement</a:t>
            </a:r>
            <a:r>
              <a:rPr lang="fr-FR" b="1" dirty="0">
                <a:latin typeface="+mn-lt"/>
                <a:cs typeface="Arial" panose="020B0604020202020204" pitchFamily="34" charset="0"/>
              </a:rPr>
              <a:t> 50% de la moyenne des meilleurs salaires (25 meilleures années) </a:t>
            </a:r>
            <a:r>
              <a:rPr lang="fr-FR" dirty="0">
                <a:latin typeface="+mn-lt"/>
                <a:cs typeface="Arial" panose="020B0604020202020204" pitchFamily="34" charset="0"/>
              </a:rPr>
              <a:t>au régime général mais</a:t>
            </a:r>
            <a:r>
              <a:rPr lang="fr-FR" b="1" dirty="0">
                <a:latin typeface="+mn-lt"/>
                <a:cs typeface="Arial" panose="020B0604020202020204" pitchFamily="34" charset="0"/>
              </a:rPr>
              <a:t> existence de régimes complémentaires obligatoires </a:t>
            </a:r>
            <a:r>
              <a:rPr lang="fr-FR" dirty="0">
                <a:latin typeface="+mn-lt"/>
                <a:cs typeface="Arial" panose="020B0604020202020204" pitchFamily="34" charset="0"/>
              </a:rPr>
              <a:t>(AGIRC et ARRCO)</a:t>
            </a:r>
          </a:p>
        </p:txBody>
      </p:sp>
      <p:sp>
        <p:nvSpPr>
          <p:cNvPr id="56322" name="Text Box 2"/>
          <p:cNvSpPr txBox="1">
            <a:spLocks noChangeArrowheads="1"/>
          </p:cNvSpPr>
          <p:nvPr/>
        </p:nvSpPr>
        <p:spPr bwMode="auto">
          <a:xfrm>
            <a:off x="609600" y="3413502"/>
            <a:ext cx="10972800" cy="505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0000"/>
              </a:lnSpc>
            </a:pPr>
            <a:r>
              <a:rPr lang="fr-FR" dirty="0">
                <a:latin typeface="+mn-lt"/>
              </a:rPr>
              <a:t>Avant 1993, seules les 10 meilleures années entraient en ligne de compte.</a:t>
            </a:r>
          </a:p>
          <a:p>
            <a:pPr algn="just" eaLnBrk="1" hangingPunct="1">
              <a:lnSpc>
                <a:spcPct val="80000"/>
              </a:lnSpc>
            </a:pPr>
            <a:endParaRPr lang="fr-FR" dirty="0">
              <a:latin typeface="+mn-lt"/>
            </a:endParaRPr>
          </a:p>
        </p:txBody>
      </p:sp>
      <p:sp>
        <p:nvSpPr>
          <p:cNvPr id="56323" name="Text Box 3"/>
          <p:cNvSpPr txBox="1">
            <a:spLocks noChangeArrowheads="1"/>
          </p:cNvSpPr>
          <p:nvPr/>
        </p:nvSpPr>
        <p:spPr bwMode="auto">
          <a:xfrm>
            <a:off x="8737600" y="6356351"/>
            <a:ext cx="2844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D2E119B9-5A6E-1940-B34F-076435ADCCE9}" type="slidenum">
              <a:rPr lang="fr-FR" sz="1200">
                <a:solidFill>
                  <a:srgbClr val="898989"/>
                </a:solidFill>
                <a:latin typeface="Calibri" charset="0"/>
              </a:rPr>
              <a:pPr algn="r" eaLnBrk="1" hangingPunct="1">
                <a:buClr>
                  <a:srgbClr val="898989"/>
                </a:buClr>
                <a:buFont typeface="Calibri" charset="0"/>
                <a:buNone/>
              </a:pPr>
              <a:t>5</a:t>
            </a:fld>
            <a:endParaRPr lang="fr-FR" sz="1200">
              <a:solidFill>
                <a:srgbClr val="898989"/>
              </a:solidFill>
              <a:latin typeface="Calibri" charset="0"/>
            </a:endParaRPr>
          </a:p>
        </p:txBody>
      </p:sp>
      <p:sp>
        <p:nvSpPr>
          <p:cNvPr id="56324" name="Espace réservé du numéro de diapositive 4"/>
          <p:cNvSpPr>
            <a:spLocks noGrp="1"/>
          </p:cNvSpPr>
          <p:nvPr>
            <p:ph type="sldNum"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B627BF-7EA8-5749-899D-B794562974DE}" type="slidenum">
              <a:rPr lang="fr-FR" sz="1200">
                <a:solidFill>
                  <a:srgbClr val="898989"/>
                </a:solidFill>
                <a:latin typeface="Calibri" charset="0"/>
              </a:rPr>
              <a:pPr eaLnBrk="1" hangingPunct="1"/>
              <a:t>5</a:t>
            </a:fld>
            <a:endParaRPr lang="fr-FR" sz="1200">
              <a:solidFill>
                <a:srgbClr val="898989"/>
              </a:solidFill>
              <a:latin typeface="Calibri" charset="0"/>
            </a:endParaRPr>
          </a:p>
        </p:txBody>
      </p:sp>
      <p:sp>
        <p:nvSpPr>
          <p:cNvPr id="2" name="ZoneTexte 1"/>
          <p:cNvSpPr txBox="1"/>
          <p:nvPr/>
        </p:nvSpPr>
        <p:spPr>
          <a:xfrm>
            <a:off x="1236498" y="924815"/>
            <a:ext cx="10117303" cy="461665"/>
          </a:xfrm>
          <a:prstGeom prst="rect">
            <a:avLst/>
          </a:prstGeom>
          <a:noFill/>
        </p:spPr>
        <p:txBody>
          <a:bodyPr wrap="square" rtlCol="0">
            <a:spAutoFit/>
          </a:bodyPr>
          <a:lstStyle/>
          <a:p>
            <a:pPr algn="ctr"/>
            <a:r>
              <a:rPr lang="fr-FR" sz="2400" b="1" dirty="0">
                <a:latin typeface="Calibri" charset="0"/>
              </a:rPr>
              <a:t>Le système actuel pour les salariés du privé</a:t>
            </a:r>
            <a:endParaRPr lang="fr-FR" sz="2400" b="1" dirty="0"/>
          </a:p>
        </p:txBody>
      </p:sp>
      <p:sp>
        <p:nvSpPr>
          <p:cNvPr id="8" name="Titre 1">
            <a:extLst>
              <a:ext uri="{FF2B5EF4-FFF2-40B4-BE49-F238E27FC236}">
                <a16:creationId xmlns:a16="http://schemas.microsoft.com/office/drawing/2014/main" id="{4DC57FD9-9E58-4878-87E3-C64C53CA98D8}"/>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grands principes du système actuel</a:t>
            </a:r>
          </a:p>
        </p:txBody>
      </p:sp>
      <p:pic>
        <p:nvPicPr>
          <p:cNvPr id="9" name="Image 8">
            <a:extLst>
              <a:ext uri="{FF2B5EF4-FFF2-40B4-BE49-F238E27FC236}">
                <a16:creationId xmlns:a16="http://schemas.microsoft.com/office/drawing/2014/main" id="{587BC653-EBE0-4F02-8B92-8C65E294768C}"/>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10" name="Text Box 2">
            <a:extLst>
              <a:ext uri="{FF2B5EF4-FFF2-40B4-BE49-F238E27FC236}">
                <a16:creationId xmlns:a16="http://schemas.microsoft.com/office/drawing/2014/main" id="{19FF798E-03BB-AC4A-93A0-6881E6AADD84}"/>
              </a:ext>
            </a:extLst>
          </p:cNvPr>
          <p:cNvSpPr txBox="1">
            <a:spLocks noChangeArrowheads="1"/>
          </p:cNvSpPr>
          <p:nvPr/>
        </p:nvSpPr>
        <p:spPr bwMode="auto">
          <a:xfrm>
            <a:off x="609599" y="4189557"/>
            <a:ext cx="10972800" cy="981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0000"/>
              </a:lnSpc>
            </a:pPr>
            <a:r>
              <a:rPr lang="fr-FR" dirty="0">
                <a:latin typeface="+mn-lt"/>
              </a:rPr>
              <a:t>Les régimes complémentaires fonctionnent par points, </a:t>
            </a:r>
            <a:r>
              <a:rPr lang="fr-FR" b="1" dirty="0">
                <a:solidFill>
                  <a:srgbClr val="000000"/>
                </a:solidFill>
                <a:latin typeface="+mn-lt"/>
                <a:ea typeface="Microsoft YaHei" pitchFamily="2"/>
                <a:cs typeface="Arial" pitchFamily="2"/>
              </a:rPr>
              <a:t>en 20 ans la valeur réelle  du point de service a baissé de 30 %, ce qui démontre l’incertitude liée à ce type de système.</a:t>
            </a:r>
            <a:endParaRPr lang="fr-FR" dirty="0">
              <a:latin typeface="+mn-lt"/>
            </a:endParaRPr>
          </a:p>
          <a:p>
            <a:pPr algn="just" eaLnBrk="1" hangingPunct="1">
              <a:lnSpc>
                <a:spcPct val="80000"/>
              </a:lnSpc>
            </a:pPr>
            <a:endParaRPr lang="fr-FR" dirty="0">
              <a:latin typeface="+mn-lt"/>
            </a:endParaRPr>
          </a:p>
        </p:txBody>
      </p:sp>
    </p:spTree>
    <p:extLst>
      <p:ext uri="{BB962C8B-B14F-4D97-AF65-F5344CB8AC3E}">
        <p14:creationId xmlns:p14="http://schemas.microsoft.com/office/powerpoint/2010/main" val="14203643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8737600" y="6356351"/>
            <a:ext cx="2844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D2E119B9-5A6E-1940-B34F-076435ADCCE9}" type="slidenum">
              <a:rPr lang="fr-FR" sz="1200">
                <a:solidFill>
                  <a:srgbClr val="898989"/>
                </a:solidFill>
                <a:latin typeface="Calibri" charset="0"/>
              </a:rPr>
              <a:pPr algn="r" eaLnBrk="1" hangingPunct="1">
                <a:buClr>
                  <a:srgbClr val="898989"/>
                </a:buClr>
                <a:buFont typeface="Calibri" charset="0"/>
                <a:buNone/>
              </a:pPr>
              <a:t>6</a:t>
            </a:fld>
            <a:endParaRPr lang="fr-FR" sz="1200">
              <a:solidFill>
                <a:srgbClr val="898989"/>
              </a:solidFill>
              <a:latin typeface="Calibri" charset="0"/>
            </a:endParaRPr>
          </a:p>
        </p:txBody>
      </p:sp>
      <p:sp>
        <p:nvSpPr>
          <p:cNvPr id="56324" name="Espace réservé du numéro de diapositive 4"/>
          <p:cNvSpPr>
            <a:spLocks noGrp="1"/>
          </p:cNvSpPr>
          <p:nvPr>
            <p:ph type="sldNum"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B627BF-7EA8-5749-899D-B794562974DE}" type="slidenum">
              <a:rPr lang="fr-FR" sz="1200">
                <a:solidFill>
                  <a:srgbClr val="898989"/>
                </a:solidFill>
                <a:latin typeface="Calibri" charset="0"/>
              </a:rPr>
              <a:pPr eaLnBrk="1" hangingPunct="1"/>
              <a:t>6</a:t>
            </a:fld>
            <a:endParaRPr lang="fr-FR" sz="1200">
              <a:solidFill>
                <a:srgbClr val="898989"/>
              </a:solidFill>
              <a:latin typeface="Calibri" charset="0"/>
            </a:endParaRPr>
          </a:p>
        </p:txBody>
      </p:sp>
      <p:sp>
        <p:nvSpPr>
          <p:cNvPr id="2" name="ZoneTexte 1"/>
          <p:cNvSpPr txBox="1"/>
          <p:nvPr/>
        </p:nvSpPr>
        <p:spPr>
          <a:xfrm>
            <a:off x="1236498" y="924815"/>
            <a:ext cx="10117303" cy="830997"/>
          </a:xfrm>
          <a:prstGeom prst="rect">
            <a:avLst/>
          </a:prstGeom>
          <a:noFill/>
        </p:spPr>
        <p:txBody>
          <a:bodyPr wrap="square" rtlCol="0">
            <a:spAutoFit/>
          </a:bodyPr>
          <a:lstStyle/>
          <a:p>
            <a:pPr algn="ctr"/>
            <a:r>
              <a:rPr lang="fr-FR" sz="2400" b="1" dirty="0"/>
              <a:t>Des taux de remplacement réels comparables entre Public et Privé,</a:t>
            </a:r>
          </a:p>
          <a:p>
            <a:pPr algn="ctr"/>
            <a:r>
              <a:rPr lang="fr-FR" sz="2400" b="1" dirty="0"/>
              <a:t>et même légèrement défavorables aux fonctionnaires</a:t>
            </a:r>
          </a:p>
        </p:txBody>
      </p:sp>
      <p:sp>
        <p:nvSpPr>
          <p:cNvPr id="8" name="Titre 1">
            <a:extLst>
              <a:ext uri="{FF2B5EF4-FFF2-40B4-BE49-F238E27FC236}">
                <a16:creationId xmlns:a16="http://schemas.microsoft.com/office/drawing/2014/main" id="{4DC57FD9-9E58-4878-87E3-C64C53CA98D8}"/>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grands principes du système actuel</a:t>
            </a:r>
          </a:p>
        </p:txBody>
      </p:sp>
      <p:pic>
        <p:nvPicPr>
          <p:cNvPr id="9" name="Image 8">
            <a:extLst>
              <a:ext uri="{FF2B5EF4-FFF2-40B4-BE49-F238E27FC236}">
                <a16:creationId xmlns:a16="http://schemas.microsoft.com/office/drawing/2014/main" id="{587BC653-EBE0-4F02-8B92-8C65E294768C}"/>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3" name="ZoneTexte 2">
            <a:extLst>
              <a:ext uri="{FF2B5EF4-FFF2-40B4-BE49-F238E27FC236}">
                <a16:creationId xmlns:a16="http://schemas.microsoft.com/office/drawing/2014/main" id="{A705A816-5B48-E74B-B89F-E8869EE0AFD1}"/>
              </a:ext>
            </a:extLst>
          </p:cNvPr>
          <p:cNvSpPr txBox="1"/>
          <p:nvPr/>
        </p:nvSpPr>
        <p:spPr>
          <a:xfrm>
            <a:off x="1436914" y="2054431"/>
            <a:ext cx="9370617" cy="2862322"/>
          </a:xfrm>
          <a:prstGeom prst="rect">
            <a:avLst/>
          </a:prstGeom>
          <a:noFill/>
        </p:spPr>
        <p:txBody>
          <a:bodyPr wrap="square" rtlCol="0">
            <a:spAutoFit/>
          </a:bodyPr>
          <a:lstStyle/>
          <a:p>
            <a:r>
              <a:rPr lang="fr-FR" sz="2000" i="1" dirty="0">
                <a:latin typeface="Arial" panose="020B0604020202020204" pitchFamily="34" charset="0"/>
                <a:cs typeface="Arial" panose="020B0604020202020204" pitchFamily="34" charset="0"/>
              </a:rPr>
              <a:t>INSEE mars 2017 : les pensions des fonctionnaires représentent 72,1 % du dernier salaire contre 73,8 pour les salariés du Privé.</a:t>
            </a:r>
            <a:endParaRPr lang="fr-FR" sz="2000" dirty="0">
              <a:latin typeface="Arial" panose="020B0604020202020204" pitchFamily="34" charset="0"/>
              <a:cs typeface="Arial" panose="020B0604020202020204" pitchFamily="34" charset="0"/>
            </a:endParaRPr>
          </a:p>
          <a:p>
            <a:br>
              <a:rPr lang="fr-FR" sz="2000" dirty="0">
                <a:latin typeface="Arial" panose="020B0604020202020204" pitchFamily="34" charset="0"/>
                <a:cs typeface="Arial" panose="020B0604020202020204" pitchFamily="34" charset="0"/>
              </a:rPr>
            </a:br>
            <a:endParaRPr lang="fr-FR" sz="2000" dirty="0">
              <a:latin typeface="Arial" panose="020B0604020202020204" pitchFamily="34" charset="0"/>
              <a:cs typeface="Arial" panose="020B0604020202020204" pitchFamily="34" charset="0"/>
            </a:endParaRPr>
          </a:p>
          <a:p>
            <a:r>
              <a:rPr lang="fr-FR" sz="2000" i="1" dirty="0">
                <a:latin typeface="Arial" panose="020B0604020202020204" pitchFamily="34" charset="0"/>
                <a:cs typeface="Arial" panose="020B0604020202020204" pitchFamily="34" charset="0"/>
              </a:rPr>
              <a:t>Et mêmes inférieurs pour certains fonctionnaires : en 2019, pour un départ à 62 ans avec une carrière complète, le taux de remplacement pour un salarié du privé non cadre est de 75,9 % alors qu’il est de 64,2 % pour un fonctionnaire de catégorie B (sédentaire).</a:t>
            </a:r>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74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8737600" y="6356351"/>
            <a:ext cx="2844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D2E119B9-5A6E-1940-B34F-076435ADCCE9}" type="slidenum">
              <a:rPr lang="fr-FR" sz="1200">
                <a:solidFill>
                  <a:srgbClr val="898989"/>
                </a:solidFill>
                <a:latin typeface="Calibri" charset="0"/>
              </a:rPr>
              <a:pPr algn="r" eaLnBrk="1" hangingPunct="1">
                <a:buClr>
                  <a:srgbClr val="898989"/>
                </a:buClr>
                <a:buFont typeface="Calibri" charset="0"/>
                <a:buNone/>
              </a:pPr>
              <a:t>7</a:t>
            </a:fld>
            <a:endParaRPr lang="fr-FR" sz="1200">
              <a:solidFill>
                <a:srgbClr val="898989"/>
              </a:solidFill>
              <a:latin typeface="Calibri" charset="0"/>
            </a:endParaRPr>
          </a:p>
        </p:txBody>
      </p:sp>
      <p:sp>
        <p:nvSpPr>
          <p:cNvPr id="56324" name="Espace réservé du numéro de diapositive 4"/>
          <p:cNvSpPr>
            <a:spLocks noGrp="1"/>
          </p:cNvSpPr>
          <p:nvPr>
            <p:ph type="sldNum"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B627BF-7EA8-5749-899D-B794562974DE}" type="slidenum">
              <a:rPr lang="fr-FR" sz="1200">
                <a:solidFill>
                  <a:srgbClr val="898989"/>
                </a:solidFill>
                <a:latin typeface="Calibri" charset="0"/>
              </a:rPr>
              <a:pPr eaLnBrk="1" hangingPunct="1"/>
              <a:t>7</a:t>
            </a:fld>
            <a:endParaRPr lang="fr-FR" sz="1200">
              <a:solidFill>
                <a:srgbClr val="898989"/>
              </a:solidFill>
              <a:latin typeface="Calibri" charset="0"/>
            </a:endParaRPr>
          </a:p>
        </p:txBody>
      </p:sp>
      <p:sp>
        <p:nvSpPr>
          <p:cNvPr id="2" name="ZoneTexte 1"/>
          <p:cNvSpPr txBox="1"/>
          <p:nvPr/>
        </p:nvSpPr>
        <p:spPr>
          <a:xfrm>
            <a:off x="1236498" y="924815"/>
            <a:ext cx="10117303" cy="461665"/>
          </a:xfrm>
          <a:prstGeom prst="rect">
            <a:avLst/>
          </a:prstGeom>
          <a:noFill/>
        </p:spPr>
        <p:txBody>
          <a:bodyPr wrap="square" rtlCol="0">
            <a:spAutoFit/>
          </a:bodyPr>
          <a:lstStyle/>
          <a:p>
            <a:pPr algn="ctr"/>
            <a:r>
              <a:rPr lang="fr-FR" sz="2400" b="1" dirty="0"/>
              <a:t>Les régimes spéciaux, les fonctionnaires : boucs émissaires</a:t>
            </a:r>
          </a:p>
        </p:txBody>
      </p:sp>
      <p:sp>
        <p:nvSpPr>
          <p:cNvPr id="8" name="Titre 1">
            <a:extLst>
              <a:ext uri="{FF2B5EF4-FFF2-40B4-BE49-F238E27FC236}">
                <a16:creationId xmlns:a16="http://schemas.microsoft.com/office/drawing/2014/main" id="{4DC57FD9-9E58-4878-87E3-C64C53CA98D8}"/>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grands principes du système actuel</a:t>
            </a:r>
          </a:p>
        </p:txBody>
      </p:sp>
      <p:pic>
        <p:nvPicPr>
          <p:cNvPr id="9" name="Image 8">
            <a:extLst>
              <a:ext uri="{FF2B5EF4-FFF2-40B4-BE49-F238E27FC236}">
                <a16:creationId xmlns:a16="http://schemas.microsoft.com/office/drawing/2014/main" id="{587BC653-EBE0-4F02-8B92-8C65E294768C}"/>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3" name="ZoneTexte 2">
            <a:extLst>
              <a:ext uri="{FF2B5EF4-FFF2-40B4-BE49-F238E27FC236}">
                <a16:creationId xmlns:a16="http://schemas.microsoft.com/office/drawing/2014/main" id="{1E3D4502-4440-E445-95B9-26ADC71C8558}"/>
              </a:ext>
            </a:extLst>
          </p:cNvPr>
          <p:cNvSpPr txBox="1"/>
          <p:nvPr/>
        </p:nvSpPr>
        <p:spPr>
          <a:xfrm>
            <a:off x="1393370" y="1645265"/>
            <a:ext cx="9405257" cy="4893647"/>
          </a:xfrm>
          <a:prstGeom prst="rect">
            <a:avLst/>
          </a:prstGeom>
          <a:noFill/>
        </p:spPr>
        <p:txBody>
          <a:bodyPr wrap="square" rtlCol="0">
            <a:spAutoFit/>
          </a:bodyPr>
          <a:lstStyle/>
          <a:p>
            <a:r>
              <a:rPr lang="fr-FR" sz="2400" dirty="0"/>
              <a:t>Existence des régimes spéciaux liée à l’histoire, corporations qui avaient déjà un système de retraite avant la généralisation de la retraite par répartition en 1945.</a:t>
            </a:r>
          </a:p>
          <a:p>
            <a:endParaRPr lang="fr-FR" sz="2400" dirty="0"/>
          </a:p>
          <a:p>
            <a:r>
              <a:rPr lang="fr-FR" sz="2400" dirty="0"/>
              <a:t>Les régimes spéciaux représentent seulement 3% des salariés.</a:t>
            </a:r>
          </a:p>
          <a:p>
            <a:r>
              <a:rPr lang="fr-FR" sz="2400" dirty="0"/>
              <a:t>En déficit aujourd’hui car ces métiers sont mis en extinction par les différentes réformes et suppressions d’emplois (EDF, SNCF…).</a:t>
            </a:r>
          </a:p>
          <a:p>
            <a:endParaRPr lang="fr-FR" sz="2400" dirty="0"/>
          </a:p>
          <a:p>
            <a:r>
              <a:rPr lang="fr-FR" sz="2400" dirty="0"/>
              <a:t>Les fonctionnaires n’ont pas de meilleures retraites que les salariés du privé malgré des règles de calculs différentes.</a:t>
            </a:r>
          </a:p>
          <a:p>
            <a:endParaRPr lang="fr-FR" sz="2400" dirty="0"/>
          </a:p>
          <a:p>
            <a:r>
              <a:rPr lang="fr-FR" sz="2400" dirty="0"/>
              <a:t>Macron veut opposer les salariés entre eux, jouer la division pour faire passer sa réforme et faire oublier qu’elle est défavorable à tous.</a:t>
            </a:r>
          </a:p>
        </p:txBody>
      </p:sp>
    </p:spTree>
    <p:extLst>
      <p:ext uri="{BB962C8B-B14F-4D97-AF65-F5344CB8AC3E}">
        <p14:creationId xmlns:p14="http://schemas.microsoft.com/office/powerpoint/2010/main" val="28499031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8737600" y="6356351"/>
            <a:ext cx="2844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D2E119B9-5A6E-1940-B34F-076435ADCCE9}" type="slidenum">
              <a:rPr lang="fr-FR" sz="1200">
                <a:solidFill>
                  <a:srgbClr val="898989"/>
                </a:solidFill>
                <a:latin typeface="Calibri" charset="0"/>
              </a:rPr>
              <a:pPr algn="r" eaLnBrk="1" hangingPunct="1">
                <a:buClr>
                  <a:srgbClr val="898989"/>
                </a:buClr>
                <a:buFont typeface="Calibri" charset="0"/>
                <a:buNone/>
              </a:pPr>
              <a:t>8</a:t>
            </a:fld>
            <a:endParaRPr lang="fr-FR" sz="1200">
              <a:solidFill>
                <a:srgbClr val="898989"/>
              </a:solidFill>
              <a:latin typeface="Calibri" charset="0"/>
            </a:endParaRPr>
          </a:p>
        </p:txBody>
      </p:sp>
      <p:sp>
        <p:nvSpPr>
          <p:cNvPr id="56324" name="Espace réservé du numéro de diapositive 4"/>
          <p:cNvSpPr>
            <a:spLocks noGrp="1"/>
          </p:cNvSpPr>
          <p:nvPr>
            <p:ph type="sldNum"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B627BF-7EA8-5749-899D-B794562974DE}" type="slidenum">
              <a:rPr lang="fr-FR" sz="1200">
                <a:solidFill>
                  <a:srgbClr val="898989"/>
                </a:solidFill>
                <a:latin typeface="Calibri" charset="0"/>
              </a:rPr>
              <a:pPr eaLnBrk="1" hangingPunct="1"/>
              <a:t>8</a:t>
            </a:fld>
            <a:endParaRPr lang="fr-FR" sz="1200">
              <a:solidFill>
                <a:srgbClr val="898989"/>
              </a:solidFill>
              <a:latin typeface="Calibri" charset="0"/>
            </a:endParaRPr>
          </a:p>
        </p:txBody>
      </p:sp>
      <p:sp>
        <p:nvSpPr>
          <p:cNvPr id="2" name="ZoneTexte 1"/>
          <p:cNvSpPr txBox="1"/>
          <p:nvPr/>
        </p:nvSpPr>
        <p:spPr>
          <a:xfrm>
            <a:off x="1236498" y="924815"/>
            <a:ext cx="10117303" cy="461665"/>
          </a:xfrm>
          <a:prstGeom prst="rect">
            <a:avLst/>
          </a:prstGeom>
          <a:noFill/>
        </p:spPr>
        <p:txBody>
          <a:bodyPr wrap="square" rtlCol="0">
            <a:spAutoFit/>
          </a:bodyPr>
          <a:lstStyle/>
          <a:p>
            <a:pPr algn="ctr"/>
            <a:r>
              <a:rPr lang="fr-FR" sz="2400" b="1" dirty="0"/>
              <a:t>Des mobilisations récentes rendues difficiles</a:t>
            </a:r>
          </a:p>
        </p:txBody>
      </p:sp>
      <p:sp>
        <p:nvSpPr>
          <p:cNvPr id="8" name="Titre 1">
            <a:extLst>
              <a:ext uri="{FF2B5EF4-FFF2-40B4-BE49-F238E27FC236}">
                <a16:creationId xmlns:a16="http://schemas.microsoft.com/office/drawing/2014/main" id="{4DC57FD9-9E58-4878-87E3-C64C53CA98D8}"/>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grands principes du système actuel</a:t>
            </a:r>
          </a:p>
        </p:txBody>
      </p:sp>
      <p:pic>
        <p:nvPicPr>
          <p:cNvPr id="9" name="Image 8">
            <a:extLst>
              <a:ext uri="{FF2B5EF4-FFF2-40B4-BE49-F238E27FC236}">
                <a16:creationId xmlns:a16="http://schemas.microsoft.com/office/drawing/2014/main" id="{587BC653-EBE0-4F02-8B92-8C65E294768C}"/>
              </a:ext>
            </a:extLst>
          </p:cNvPr>
          <p:cNvPicPr>
            <a:picLocks noChangeAspect="1"/>
          </p:cNvPicPr>
          <p:nvPr/>
        </p:nvPicPr>
        <p:blipFill>
          <a:blip r:embed="rId3"/>
          <a:stretch>
            <a:fillRect/>
          </a:stretch>
        </p:blipFill>
        <p:spPr>
          <a:xfrm>
            <a:off x="10807531" y="5221038"/>
            <a:ext cx="1029244" cy="1518429"/>
          </a:xfrm>
          <a:prstGeom prst="rect">
            <a:avLst/>
          </a:prstGeom>
        </p:spPr>
      </p:pic>
      <p:sp>
        <p:nvSpPr>
          <p:cNvPr id="3" name="ZoneTexte 2">
            <a:extLst>
              <a:ext uri="{FF2B5EF4-FFF2-40B4-BE49-F238E27FC236}">
                <a16:creationId xmlns:a16="http://schemas.microsoft.com/office/drawing/2014/main" id="{1E3D4502-4440-E445-95B9-26ADC71C8558}"/>
              </a:ext>
            </a:extLst>
          </p:cNvPr>
          <p:cNvSpPr txBox="1"/>
          <p:nvPr/>
        </p:nvSpPr>
        <p:spPr>
          <a:xfrm>
            <a:off x="1393370" y="1645265"/>
            <a:ext cx="9405257" cy="4524315"/>
          </a:xfrm>
          <a:prstGeom prst="rect">
            <a:avLst/>
          </a:prstGeom>
          <a:noFill/>
        </p:spPr>
        <p:txBody>
          <a:bodyPr wrap="square" rtlCol="0">
            <a:spAutoFit/>
          </a:bodyPr>
          <a:lstStyle/>
          <a:p>
            <a:r>
              <a:rPr lang="fr-FR" sz="2400" dirty="0"/>
              <a:t>Si les luttes de 2003 ont laissé un goût amer et pesé sur les difficultés de mobilisations ultérieures, </a:t>
            </a:r>
            <a:r>
              <a:rPr lang="fr-FR" sz="2400" b="1" dirty="0"/>
              <a:t>elles ont permis aux fonctionnaires de conserver la prise en compte du traitement perçu les 6 derniers mois avant le départ à la retraite, ce qui est élément fondamental sur le niveau des pensions</a:t>
            </a:r>
            <a:r>
              <a:rPr lang="fr-FR" sz="2400" dirty="0"/>
              <a:t>.</a:t>
            </a:r>
          </a:p>
          <a:p>
            <a:endParaRPr lang="fr-FR" sz="2400" dirty="0"/>
          </a:p>
          <a:p>
            <a:r>
              <a:rPr lang="fr-FR" sz="2400" dirty="0"/>
              <a:t>Aujourd’hui trois éléments déterminent le droit à pension : l’année de naissance qui donne le nombre de trimestres requis, l’âge de départ, l’indice de rémunération des 6 derniers mois. A partir de ces éléments, tout fonctionnaire peut calculer ce que sera sa pension dans 5 ou 10 ans. On parle de prestations définies, elles offrent une visibilité sur le niveau des pensions.</a:t>
            </a:r>
          </a:p>
        </p:txBody>
      </p:sp>
    </p:spTree>
    <p:extLst>
      <p:ext uri="{BB962C8B-B14F-4D97-AF65-F5344CB8AC3E}">
        <p14:creationId xmlns:p14="http://schemas.microsoft.com/office/powerpoint/2010/main" val="3770009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1" y="0"/>
            <a:ext cx="12192000" cy="914400"/>
          </a:xfrm>
          <a:prstGeom prst="rect">
            <a:avLst/>
          </a:prstGeom>
          <a:solidFill>
            <a:schemeClr val="lt1"/>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a:solidFill>
                  <a:srgbClr val="B80008"/>
                </a:solidFill>
                <a:latin typeface="Bebas Neue" charset="0"/>
                <a:ea typeface="Bebas Neue" charset="0"/>
                <a:cs typeface="Bebas Neue" charset="0"/>
              </a:rPr>
              <a:t> Quelle réforme des retraites  ? </a:t>
            </a:r>
            <a:endParaRPr sz="1800" dirty="0">
              <a:latin typeface="Bebas Neue" charset="0"/>
              <a:ea typeface="Bebas Neue" charset="0"/>
              <a:cs typeface="Bebas Neue" charset="0"/>
            </a:endParaRPr>
          </a:p>
        </p:txBody>
      </p:sp>
      <p:sp>
        <p:nvSpPr>
          <p:cNvPr id="92" name="Shape 92"/>
          <p:cNvSpPr txBox="1"/>
          <p:nvPr/>
        </p:nvSpPr>
        <p:spPr>
          <a:xfrm>
            <a:off x="1003738" y="1045370"/>
            <a:ext cx="9400032" cy="4044697"/>
          </a:xfrm>
          <a:prstGeom prst="rect">
            <a:avLst/>
          </a:prstGeom>
          <a:noFill/>
          <a:ln>
            <a:noFill/>
          </a:ln>
        </p:spPr>
        <p:txBody>
          <a:bodyPr wrap="square" lIns="91425" tIns="45700" rIns="91425" bIns="45700" anchor="t" anchorCtr="0">
            <a:noAutofit/>
          </a:bodyPr>
          <a:lstStyle/>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rPr>
              <a:t>Programme d’Emmanuel Macron</a:t>
            </a: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17463"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i="1" kern="1200" dirty="0">
                <a:solidFill>
                  <a:prstClr val="black"/>
                </a:solidFill>
                <a:latin typeface="Tahoma" panose="020B0604030504040204" pitchFamily="34" charset="0"/>
                <a:ea typeface="Tahoma" panose="020B0604030504040204" pitchFamily="34" charset="0"/>
                <a:cs typeface="Tahoma" panose="020B0604030504040204" pitchFamily="34" charset="0"/>
              </a:rPr>
              <a:t>« Un euro cotisé doit donner lieu aux mêmes droits quel que soit le moment où il a été versé, quel que soit le statut de celui qui a cotisé »</a:t>
            </a:r>
          </a:p>
          <a:p>
            <a:pPr marL="342900" lvl="0" indent="17463"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24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17463"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i="1" dirty="0">
                <a:solidFill>
                  <a:prstClr val="black"/>
                </a:solidFill>
                <a:latin typeface="Tahoma" panose="020B0604030504040204" pitchFamily="34" charset="0"/>
                <a:ea typeface="Tahoma" panose="020B0604030504040204" pitchFamily="34" charset="0"/>
                <a:cs typeface="Tahoma" panose="020B0604030504040204" pitchFamily="34" charset="0"/>
              </a:rPr>
              <a:t>« Un système juste, unique et transparent pour protéger mieux ceux dont les carrières sont hachées, instables et atypiques »</a:t>
            </a:r>
            <a:r>
              <a:rPr lang="fr-FR" altLang="fr-FR"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342900" indent="17463"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17463" algn="just"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b="1" dirty="0">
                <a:solidFill>
                  <a:prstClr val="black"/>
                </a:solidFill>
                <a:latin typeface="Tahoma" panose="020B0604030504040204" pitchFamily="34" charset="0"/>
                <a:ea typeface="Tahoma" panose="020B0604030504040204" pitchFamily="34" charset="0"/>
                <a:cs typeface="Tahoma" panose="020B0604030504040204" pitchFamily="34" charset="0"/>
              </a:rPr>
              <a:t>Comment croire à ce discours alors que c’est désormais l’ensemble d’une carrière, y compris les mauvaises périodes, qui serait prise en compte  et non plus les meilleures années ?</a:t>
            </a:r>
          </a:p>
          <a:p>
            <a:pPr marL="342900" lvl="0" indent="17463"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2400" i="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 4">
            <a:extLst>
              <a:ext uri="{FF2B5EF4-FFF2-40B4-BE49-F238E27FC236}">
                <a16:creationId xmlns:a16="http://schemas.microsoft.com/office/drawing/2014/main" id="{0B7B6745-1ABB-4A52-8A37-5AD6EEE35201}"/>
              </a:ext>
            </a:extLst>
          </p:cNvPr>
          <p:cNvPicPr>
            <a:picLocks noChangeAspect="1"/>
          </p:cNvPicPr>
          <p:nvPr/>
        </p:nvPicPr>
        <p:blipFill>
          <a:blip r:embed="rId3"/>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305626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3215</Words>
  <Application>Microsoft Macintosh PowerPoint</Application>
  <PresentationFormat>Grand écran</PresentationFormat>
  <Paragraphs>317</Paragraphs>
  <Slides>37</Slides>
  <Notes>15</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37</vt:i4>
      </vt:variant>
    </vt:vector>
  </HeadingPairs>
  <TitlesOfParts>
    <vt:vector size="53" baseType="lpstr">
      <vt:lpstr>Microsoft YaHei</vt:lpstr>
      <vt:lpstr>ＭＳ Ｐゴシック</vt:lpstr>
      <vt:lpstr>Arial</vt:lpstr>
      <vt:lpstr>AvenirNext LT Pro HeavyCn</vt:lpstr>
      <vt:lpstr>Bebas Neue</vt:lpstr>
      <vt:lpstr>Calibri</vt:lpstr>
      <vt:lpstr>Calibri Light</vt:lpstr>
      <vt:lpstr>Cambria</vt:lpstr>
      <vt:lpstr>Century Gothic</vt:lpstr>
      <vt:lpstr>Liberation Sans</vt:lpstr>
      <vt:lpstr>Mangal</vt:lpstr>
      <vt:lpstr>Tahoma</vt:lpstr>
      <vt:lpstr>Times New Roman</vt:lpstr>
      <vt:lpstr>Wingdings</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Cotisations</vt:lpstr>
      <vt:lpstr>Présentation PowerPoint</vt:lpstr>
      <vt:lpstr>Présentation PowerPoint</vt:lpstr>
      <vt:lpstr>L’ensemble des revenus jusqu’à 3 PASS (10 000 euros par mois) seraient soumis à cotisations, y compris primes et indemnités pour les fonctionnaires</vt:lpstr>
      <vt:lpstr>Présentation PowerPoint</vt:lpstr>
      <vt:lpstr>Aujourd’hui, des dispositifs de prise en compte des enfants divers</vt:lpstr>
      <vt:lpstr>Les droits pour enfants dans le nouveau système :  un dispositif unique mais insuffisant</vt:lpstr>
      <vt:lpstr>Présentation PowerPoint</vt:lpstr>
      <vt:lpstr>Des pertes généralisées</vt:lpstr>
      <vt:lpstr>Des pertes généralisées</vt:lpstr>
      <vt:lpstr>Des pertes généralisées</vt:lpstr>
      <vt:lpstr>Des pertes généralisées</vt:lpstr>
      <vt:lpstr>Présentation PowerPoint</vt:lpstr>
      <vt:lpstr>Présentation PowerPoint</vt:lpstr>
      <vt:lpstr>Présentation PowerPoint</vt:lpstr>
      <vt:lpstr>Présentation PowerPoint</vt:lpstr>
      <vt:lpstr>Le calendrier</vt:lpstr>
      <vt:lpstr>SE MOBILISER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 MOBILISER  EST  INCONTOURNABLE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Arnoux</dc:creator>
  <cp:lastModifiedBy>Patrice Arnoux</cp:lastModifiedBy>
  <cp:revision>38</cp:revision>
  <cp:lastPrinted>2019-11-12T09:37:19Z</cp:lastPrinted>
  <dcterms:created xsi:type="dcterms:W3CDTF">2019-11-11T11:54:15Z</dcterms:created>
  <dcterms:modified xsi:type="dcterms:W3CDTF">2019-11-12T14:03:23Z</dcterms:modified>
</cp:coreProperties>
</file>