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5"/>
  </p:notesMasterIdLst>
  <p:handoutMasterIdLst>
    <p:handoutMasterId r:id="rId86"/>
  </p:handoutMasterIdLst>
  <p:sldIdLst>
    <p:sldId id="256" r:id="rId2"/>
    <p:sldId id="304" r:id="rId3"/>
    <p:sldId id="257" r:id="rId4"/>
    <p:sldId id="258" r:id="rId5"/>
    <p:sldId id="259" r:id="rId6"/>
    <p:sldId id="260" r:id="rId7"/>
    <p:sldId id="305" r:id="rId8"/>
    <p:sldId id="261" r:id="rId9"/>
    <p:sldId id="335" r:id="rId10"/>
    <p:sldId id="306" r:id="rId11"/>
    <p:sldId id="262" r:id="rId12"/>
    <p:sldId id="263" r:id="rId13"/>
    <p:sldId id="307" r:id="rId14"/>
    <p:sldId id="264" r:id="rId15"/>
    <p:sldId id="265" r:id="rId16"/>
    <p:sldId id="308" r:id="rId17"/>
    <p:sldId id="266" r:id="rId18"/>
    <p:sldId id="267" r:id="rId19"/>
    <p:sldId id="309" r:id="rId20"/>
    <p:sldId id="295" r:id="rId21"/>
    <p:sldId id="269" r:id="rId22"/>
    <p:sldId id="268" r:id="rId23"/>
    <p:sldId id="296" r:id="rId24"/>
    <p:sldId id="294" r:id="rId25"/>
    <p:sldId id="270" r:id="rId26"/>
    <p:sldId id="310" r:id="rId27"/>
    <p:sldId id="297" r:id="rId28"/>
    <p:sldId id="271" r:id="rId29"/>
    <p:sldId id="272" r:id="rId30"/>
    <p:sldId id="311" r:id="rId31"/>
    <p:sldId id="273" r:id="rId32"/>
    <p:sldId id="274" r:id="rId33"/>
    <p:sldId id="312" r:id="rId34"/>
    <p:sldId id="298" r:id="rId35"/>
    <p:sldId id="275" r:id="rId36"/>
    <p:sldId id="276" r:id="rId37"/>
    <p:sldId id="313" r:id="rId38"/>
    <p:sldId id="299" r:id="rId39"/>
    <p:sldId id="300" r:id="rId40"/>
    <p:sldId id="332" r:id="rId41"/>
    <p:sldId id="278" r:id="rId42"/>
    <p:sldId id="314" r:id="rId43"/>
    <p:sldId id="301" r:id="rId44"/>
    <p:sldId id="279" r:id="rId45"/>
    <p:sldId id="280" r:id="rId46"/>
    <p:sldId id="315" r:id="rId47"/>
    <p:sldId id="281" r:id="rId48"/>
    <p:sldId id="316" r:id="rId49"/>
    <p:sldId id="282" r:id="rId50"/>
    <p:sldId id="302" r:id="rId51"/>
    <p:sldId id="283" r:id="rId52"/>
    <p:sldId id="341" r:id="rId53"/>
    <p:sldId id="342" r:id="rId54"/>
    <p:sldId id="343" r:id="rId55"/>
    <p:sldId id="344" r:id="rId56"/>
    <p:sldId id="345" r:id="rId57"/>
    <p:sldId id="346" r:id="rId58"/>
    <p:sldId id="347" r:id="rId59"/>
    <p:sldId id="348" r:id="rId60"/>
    <p:sldId id="349" r:id="rId61"/>
    <p:sldId id="350" r:id="rId62"/>
    <p:sldId id="351" r:id="rId63"/>
    <p:sldId id="352" r:id="rId64"/>
    <p:sldId id="353" r:id="rId65"/>
    <p:sldId id="354" r:id="rId66"/>
    <p:sldId id="355" r:id="rId67"/>
    <p:sldId id="325" r:id="rId68"/>
    <p:sldId id="326" r:id="rId69"/>
    <p:sldId id="327" r:id="rId70"/>
    <p:sldId id="328" r:id="rId71"/>
    <p:sldId id="337" r:id="rId72"/>
    <p:sldId id="338" r:id="rId73"/>
    <p:sldId id="340" r:id="rId74"/>
    <p:sldId id="339" r:id="rId75"/>
    <p:sldId id="336" r:id="rId76"/>
    <p:sldId id="334" r:id="rId77"/>
    <p:sldId id="333" r:id="rId78"/>
    <p:sldId id="329" r:id="rId79"/>
    <p:sldId id="330" r:id="rId80"/>
    <p:sldId id="331" r:id="rId81"/>
    <p:sldId id="291" r:id="rId82"/>
    <p:sldId id="290" r:id="rId83"/>
    <p:sldId id="293" r:id="rId84"/>
  </p:sldIdLst>
  <p:sldSz cx="12192000" cy="6858000"/>
  <p:notesSz cx="7559675" cy="10691813"/>
  <p:defaultTextStyle>
    <a:defPPr>
      <a:defRPr lang="fr-FR"/>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367">
          <p15:clr>
            <a:srgbClr val="A4A3A4"/>
          </p15:clr>
        </p15:guide>
        <p15:guide id="2" pos="238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778" y="77"/>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5" d="100"/>
          <a:sy n="45" d="100"/>
        </p:scale>
        <p:origin x="-1878" y="-102"/>
      </p:cViewPr>
      <p:guideLst>
        <p:guide orient="horz" pos="3367"/>
        <p:guide pos="238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607FF589-4FDC-4941-BBA7-66C158BAE1B5}"/>
              </a:ext>
            </a:extLst>
          </p:cNvPr>
          <p:cNvSpPr txBox="1">
            <a:spLocks noGrp="1"/>
          </p:cNvSpPr>
          <p:nvPr>
            <p:ph type="hdr" sz="quarter"/>
          </p:nvPr>
        </p:nvSpPr>
        <p:spPr>
          <a:xfrm>
            <a:off x="0" y="0"/>
            <a:ext cx="3281363" cy="534988"/>
          </a:xfrm>
          <a:prstGeom prst="rect">
            <a:avLst/>
          </a:prstGeom>
          <a:noFill/>
          <a:ln>
            <a:noFill/>
          </a:ln>
        </p:spPr>
        <p:txBody>
          <a:bodyPr vert="horz" wrap="none" lIns="90000" tIns="45000" rIns="90000" bIns="45000" anchorCtr="0" compatLnSpc="0"/>
          <a:lstStyle>
            <a:defPPr lvl="0">
              <a:buSzPct val="45000"/>
              <a:buFont typeface="StarSymbol"/>
              <a:buNone/>
            </a:defPPr>
            <a:lvl1pPr lvl="0" eaLnBrk="1" fontAlgn="auto">
              <a:spcBef>
                <a:spcPts val="0"/>
              </a:spcBef>
              <a:spcAft>
                <a:spcPts val="0"/>
              </a:spcAft>
              <a:buSzPct val="45000"/>
              <a:buFont typeface="StarSymbol"/>
              <a:buNone/>
              <a:defRPr sz="1400">
                <a:latin typeface="Arial" pitchFamily="18"/>
                <a:ea typeface="Microsoft YaHei" pitchFamily="2"/>
                <a:cs typeface="Arial" pitchFamily="2"/>
              </a:defRP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defRPr sz="1400"/>
            </a:pPr>
            <a:endParaRPr lang="fr-FR"/>
          </a:p>
        </p:txBody>
      </p:sp>
      <p:sp>
        <p:nvSpPr>
          <p:cNvPr id="3" name="Espace réservé de la date 2">
            <a:extLst>
              <a:ext uri="{FF2B5EF4-FFF2-40B4-BE49-F238E27FC236}">
                <a16:creationId xmlns:a16="http://schemas.microsoft.com/office/drawing/2014/main" id="{73D46AEC-FBB0-472C-BA94-4B8304A70E3E}"/>
              </a:ext>
            </a:extLst>
          </p:cNvPr>
          <p:cNvSpPr txBox="1">
            <a:spLocks noGrp="1"/>
          </p:cNvSpPr>
          <p:nvPr>
            <p:ph type="dt" sz="quarter" idx="1"/>
          </p:nvPr>
        </p:nvSpPr>
        <p:spPr>
          <a:xfrm>
            <a:off x="4278313" y="0"/>
            <a:ext cx="3281362" cy="534988"/>
          </a:xfrm>
          <a:prstGeom prst="rect">
            <a:avLst/>
          </a:prstGeom>
          <a:noFill/>
          <a:ln>
            <a:noFill/>
          </a:ln>
        </p:spPr>
        <p:txBody>
          <a:bodyPr vert="horz" wrap="none" lIns="90000" tIns="45000" rIns="90000" bIns="45000" anchorCtr="0" compatLnSpc="0"/>
          <a:lstStyle>
            <a:defPPr lvl="0">
              <a:buSzPct val="45000"/>
              <a:buFont typeface="StarSymbol"/>
              <a:buNone/>
            </a:defPPr>
            <a:lvl1pPr lvl="0" algn="r" eaLnBrk="1" fontAlgn="auto">
              <a:spcBef>
                <a:spcPts val="0"/>
              </a:spcBef>
              <a:spcAft>
                <a:spcPts val="0"/>
              </a:spcAft>
              <a:buSzPct val="45000"/>
              <a:buFont typeface="StarSymbol"/>
              <a:buNone/>
              <a:defRPr sz="1400">
                <a:latin typeface="Arial" pitchFamily="18"/>
                <a:ea typeface="Microsoft YaHei" pitchFamily="2"/>
                <a:cs typeface="Arial" pitchFamily="2"/>
              </a:defRP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defRPr sz="1400"/>
            </a:pPr>
            <a:endParaRPr lang="fr-FR"/>
          </a:p>
        </p:txBody>
      </p:sp>
      <p:sp>
        <p:nvSpPr>
          <p:cNvPr id="4" name="Espace réservé du pied de page 3">
            <a:extLst>
              <a:ext uri="{FF2B5EF4-FFF2-40B4-BE49-F238E27FC236}">
                <a16:creationId xmlns:a16="http://schemas.microsoft.com/office/drawing/2014/main" id="{F86064D4-9A67-4E83-9B44-389BB0850307}"/>
              </a:ext>
            </a:extLst>
          </p:cNvPr>
          <p:cNvSpPr txBox="1">
            <a:spLocks noGrp="1"/>
          </p:cNvSpPr>
          <p:nvPr>
            <p:ph type="ftr" sz="quarter" idx="2"/>
          </p:nvPr>
        </p:nvSpPr>
        <p:spPr>
          <a:xfrm>
            <a:off x="0" y="10156825"/>
            <a:ext cx="3281363" cy="534988"/>
          </a:xfrm>
          <a:prstGeom prst="rect">
            <a:avLst/>
          </a:prstGeom>
          <a:noFill/>
          <a:ln>
            <a:noFill/>
          </a:ln>
        </p:spPr>
        <p:txBody>
          <a:bodyPr vert="horz" wrap="none" lIns="90000" tIns="45000" rIns="90000" bIns="45000" anchor="b" anchorCtr="0" compatLnSpc="0"/>
          <a:lstStyle>
            <a:defPPr lvl="0">
              <a:buSzPct val="45000"/>
              <a:buFont typeface="StarSymbol"/>
              <a:buNone/>
            </a:defPPr>
            <a:lvl1pPr lvl="0" eaLnBrk="1" fontAlgn="auto">
              <a:spcBef>
                <a:spcPts val="0"/>
              </a:spcBef>
              <a:spcAft>
                <a:spcPts val="0"/>
              </a:spcAft>
              <a:buSzPct val="45000"/>
              <a:buFont typeface="StarSymbol"/>
              <a:buNone/>
              <a:defRPr sz="1400">
                <a:latin typeface="Arial" pitchFamily="18"/>
                <a:ea typeface="Microsoft YaHei" pitchFamily="2"/>
                <a:cs typeface="Arial" pitchFamily="2"/>
              </a:defRP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defRPr sz="1400"/>
            </a:pPr>
            <a:endParaRPr lang="fr-FR"/>
          </a:p>
        </p:txBody>
      </p:sp>
      <p:sp>
        <p:nvSpPr>
          <p:cNvPr id="5" name="Espace réservé du numéro de diapositive 4">
            <a:extLst>
              <a:ext uri="{FF2B5EF4-FFF2-40B4-BE49-F238E27FC236}">
                <a16:creationId xmlns:a16="http://schemas.microsoft.com/office/drawing/2014/main" id="{4A2DB612-2FE1-4F3D-AB75-67B0A659FFE6}"/>
              </a:ext>
            </a:extLst>
          </p:cNvPr>
          <p:cNvSpPr txBox="1">
            <a:spLocks noGrp="1"/>
          </p:cNvSpPr>
          <p:nvPr>
            <p:ph type="sldNum" sz="quarter" idx="3"/>
          </p:nvPr>
        </p:nvSpPr>
        <p:spPr>
          <a:xfrm>
            <a:off x="4278313" y="10156825"/>
            <a:ext cx="3281362" cy="534988"/>
          </a:xfrm>
          <a:prstGeom prst="rect">
            <a:avLst/>
          </a:prstGeom>
          <a:noFill/>
          <a:ln>
            <a:noFill/>
          </a:ln>
        </p:spPr>
        <p:txBody>
          <a:bodyPr vert="horz" wrap="none" lIns="90000" tIns="45000" rIns="90000" bIns="45000" numCol="1" anchor="b" anchorCtr="0" compatLnSpc="1">
            <a:prstTxWarp prst="textNoShape">
              <a:avLst/>
            </a:prstTxWarp>
          </a:bodyPr>
          <a:lstStyle>
            <a:lvl1pPr algn="r" eaLnBrk="1">
              <a:buSzPct val="45000"/>
              <a:buFont typeface="StarSymbol"/>
              <a:buNone/>
              <a:defRPr sz="1400"/>
            </a:lvl1pPr>
          </a:lstStyle>
          <a:p>
            <a:fld id="{F44D47A0-51B5-46AC-8A4A-144FCE69E020}" type="slidenum">
              <a:rPr lang="fr-FR" altLang="fr-FR"/>
              <a:pPr/>
              <a:t>‹N°›</a:t>
            </a:fld>
            <a:endParaRPr lang="fr-FR" altLang="fr-FR">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42221978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Espace réservé de l'image des diapositives 1"/>
          <p:cNvSpPr>
            <a:spLocks noGrp="1" noRot="1" noChangeAspect="1" noChangeArrowheads="1"/>
          </p:cNvSpPr>
          <p:nvPr>
            <p:ph type="sldImg" idx="2"/>
          </p:nvPr>
        </p:nvSpPr>
        <p:spPr bwMode="auto">
          <a:xfrm>
            <a:off x="1106488" y="812800"/>
            <a:ext cx="5345112" cy="4008438"/>
          </a:xfrm>
          <a:prstGeom prst="rect">
            <a:avLst/>
          </a:prstGeom>
          <a:noFill/>
          <a:ln w="9525">
            <a:noFill/>
            <a:miter lim="800000"/>
            <a:headEnd/>
            <a:tailEnd/>
          </a:ln>
        </p:spPr>
      </p:sp>
      <p:sp>
        <p:nvSpPr>
          <p:cNvPr id="3" name="Espace réservé des commentaires 2">
            <a:extLst>
              <a:ext uri="{FF2B5EF4-FFF2-40B4-BE49-F238E27FC236}">
                <a16:creationId xmlns:a16="http://schemas.microsoft.com/office/drawing/2014/main" id="{1D4933E4-B95B-48B0-AE5E-2F511FEB8697}"/>
              </a:ext>
            </a:extLst>
          </p:cNvPr>
          <p:cNvSpPr txBox="1">
            <a:spLocks noGrp="1"/>
          </p:cNvSpPr>
          <p:nvPr>
            <p:ph type="body" sz="quarter" idx="3"/>
          </p:nvPr>
        </p:nvSpPr>
        <p:spPr>
          <a:xfrm>
            <a:off x="755650" y="5078413"/>
            <a:ext cx="6048375" cy="4811712"/>
          </a:xfrm>
          <a:prstGeom prst="rect">
            <a:avLst/>
          </a:prstGeom>
          <a:noFill/>
          <a:ln>
            <a:noFill/>
          </a:ln>
        </p:spPr>
        <p:txBody>
          <a:bodyPr lIns="0" tIns="0" rIns="0" bIns="0"/>
          <a:lstStyle/>
          <a:p>
            <a:pPr lvl="0"/>
            <a:endParaRPr lang="fr-FR" noProof="0"/>
          </a:p>
        </p:txBody>
      </p:sp>
      <p:sp>
        <p:nvSpPr>
          <p:cNvPr id="4" name="Espace réservé de l'en-tête 3">
            <a:extLst>
              <a:ext uri="{FF2B5EF4-FFF2-40B4-BE49-F238E27FC236}">
                <a16:creationId xmlns:a16="http://schemas.microsoft.com/office/drawing/2014/main" id="{E2253606-B811-409A-9E5C-686CA7BF3F3B}"/>
              </a:ext>
            </a:extLst>
          </p:cNvPr>
          <p:cNvSpPr txBox="1">
            <a:spLocks noGrp="1"/>
          </p:cNvSpPr>
          <p:nvPr>
            <p:ph type="hdr" sz="quarter"/>
          </p:nvPr>
        </p:nvSpPr>
        <p:spPr>
          <a:xfrm>
            <a:off x="0" y="0"/>
            <a:ext cx="3281363" cy="534988"/>
          </a:xfrm>
          <a:prstGeom prst="rect">
            <a:avLst/>
          </a:prstGeom>
          <a:noFill/>
          <a:ln>
            <a:noFill/>
          </a:ln>
        </p:spPr>
        <p:txBody>
          <a:bodyPr lIns="0" tIns="0" rIns="0" bIns="0" anchorCtr="0"/>
          <a:lstStyle>
            <a:lvl1pPr lvl="0" rtl="0" eaLnBrk="1" fontAlgn="auto" hangingPunct="0">
              <a:spcBef>
                <a:spcPts val="0"/>
              </a:spcBef>
              <a:spcAft>
                <a:spcPts val="0"/>
              </a:spcAft>
              <a:buNone/>
              <a:tabLst/>
              <a:defRPr lang="fr-FR" sz="1400" kern="1200">
                <a:latin typeface="Times New Roman" pitchFamily="18"/>
                <a:ea typeface="Lucida Sans Unicode" pitchFamily="2"/>
                <a:cs typeface="Tahoma" pitchFamily="2"/>
              </a:defRPr>
            </a:lvl1pPr>
          </a:lstStyle>
          <a:p>
            <a:pPr>
              <a:defRPr/>
            </a:pPr>
            <a:endParaRPr/>
          </a:p>
        </p:txBody>
      </p:sp>
      <p:sp>
        <p:nvSpPr>
          <p:cNvPr id="5" name="Espace réservé de la date 4">
            <a:extLst>
              <a:ext uri="{FF2B5EF4-FFF2-40B4-BE49-F238E27FC236}">
                <a16:creationId xmlns:a16="http://schemas.microsoft.com/office/drawing/2014/main" id="{93D1072C-C767-41C3-8C6A-44C3FA59A01F}"/>
              </a:ext>
            </a:extLst>
          </p:cNvPr>
          <p:cNvSpPr txBox="1">
            <a:spLocks noGrp="1"/>
          </p:cNvSpPr>
          <p:nvPr>
            <p:ph type="dt" idx="1"/>
          </p:nvPr>
        </p:nvSpPr>
        <p:spPr>
          <a:xfrm>
            <a:off x="4278313" y="0"/>
            <a:ext cx="3281362" cy="534988"/>
          </a:xfrm>
          <a:prstGeom prst="rect">
            <a:avLst/>
          </a:prstGeom>
          <a:noFill/>
          <a:ln>
            <a:noFill/>
          </a:ln>
        </p:spPr>
        <p:txBody>
          <a:bodyPr lIns="0" tIns="0" rIns="0" bIns="0" anchorCtr="0"/>
          <a:lstStyle>
            <a:lvl1pPr lvl="0" algn="r" rtl="0" eaLnBrk="1" fontAlgn="auto" hangingPunct="0">
              <a:spcBef>
                <a:spcPts val="0"/>
              </a:spcBef>
              <a:spcAft>
                <a:spcPts val="0"/>
              </a:spcAft>
              <a:buNone/>
              <a:tabLst/>
              <a:defRPr lang="fr-FR" sz="1400" kern="1200">
                <a:latin typeface="Times New Roman" pitchFamily="18"/>
                <a:ea typeface="Lucida Sans Unicode" pitchFamily="2"/>
                <a:cs typeface="Tahoma" pitchFamily="2"/>
              </a:defRPr>
            </a:lvl1pPr>
          </a:lstStyle>
          <a:p>
            <a:pPr>
              <a:defRPr/>
            </a:pPr>
            <a:endParaRPr/>
          </a:p>
        </p:txBody>
      </p:sp>
      <p:sp>
        <p:nvSpPr>
          <p:cNvPr id="6" name="Espace réservé du pied de page 5">
            <a:extLst>
              <a:ext uri="{FF2B5EF4-FFF2-40B4-BE49-F238E27FC236}">
                <a16:creationId xmlns:a16="http://schemas.microsoft.com/office/drawing/2014/main" id="{06597ABD-621F-422D-AEBF-A63F63638B00}"/>
              </a:ext>
            </a:extLst>
          </p:cNvPr>
          <p:cNvSpPr txBox="1">
            <a:spLocks noGrp="1"/>
          </p:cNvSpPr>
          <p:nvPr>
            <p:ph type="ftr" sz="quarter" idx="4"/>
          </p:nvPr>
        </p:nvSpPr>
        <p:spPr>
          <a:xfrm>
            <a:off x="0" y="10156825"/>
            <a:ext cx="3281363" cy="534988"/>
          </a:xfrm>
          <a:prstGeom prst="rect">
            <a:avLst/>
          </a:prstGeom>
          <a:noFill/>
          <a:ln>
            <a:noFill/>
          </a:ln>
        </p:spPr>
        <p:txBody>
          <a:bodyPr lIns="0" tIns="0" rIns="0" bIns="0" anchor="b" anchorCtr="0"/>
          <a:lstStyle>
            <a:lvl1pPr lvl="0" rtl="0" eaLnBrk="1" fontAlgn="auto" hangingPunct="0">
              <a:spcBef>
                <a:spcPts val="0"/>
              </a:spcBef>
              <a:spcAft>
                <a:spcPts val="0"/>
              </a:spcAft>
              <a:buNone/>
              <a:tabLst/>
              <a:defRPr lang="fr-FR" sz="1400" kern="1200">
                <a:latin typeface="Times New Roman" pitchFamily="18"/>
                <a:ea typeface="Lucida Sans Unicode" pitchFamily="2"/>
                <a:cs typeface="Tahoma" pitchFamily="2"/>
              </a:defRPr>
            </a:lvl1pPr>
          </a:lstStyle>
          <a:p>
            <a:pPr>
              <a:defRPr/>
            </a:pPr>
            <a:endParaRPr/>
          </a:p>
        </p:txBody>
      </p:sp>
      <p:sp>
        <p:nvSpPr>
          <p:cNvPr id="7" name="Espace réservé du numéro de diapositive 6">
            <a:extLst>
              <a:ext uri="{FF2B5EF4-FFF2-40B4-BE49-F238E27FC236}">
                <a16:creationId xmlns:a16="http://schemas.microsoft.com/office/drawing/2014/main" id="{ED4AFA0B-6A04-4C6A-9E1D-952D186CBAB1}"/>
              </a:ext>
            </a:extLst>
          </p:cNvPr>
          <p:cNvSpPr txBox="1">
            <a:spLocks noGrp="1"/>
          </p:cNvSpPr>
          <p:nvPr>
            <p:ph type="sldNum" sz="quarter" idx="5"/>
          </p:nvPr>
        </p:nvSpPr>
        <p:spPr>
          <a:xfrm>
            <a:off x="4278313" y="10156825"/>
            <a:ext cx="3281362" cy="534988"/>
          </a:xfrm>
          <a:prstGeom prst="rect">
            <a:avLst/>
          </a:prstGeom>
          <a:noFill/>
          <a:ln>
            <a:noFill/>
          </a:ln>
        </p:spPr>
        <p:txBody>
          <a:bodyPr vert="horz" wrap="square" lIns="0" tIns="0" rIns="0" bIns="0" numCol="1" anchor="b" anchorCtr="0" compatLnSpc="1">
            <a:prstTxWarp prst="textNoShape">
              <a:avLst/>
            </a:prstTxWarp>
          </a:bodyPr>
          <a:lstStyle>
            <a:lvl1pPr algn="r" eaLnBrk="1">
              <a:defRPr sz="1400">
                <a:latin typeface="Times New Roman" pitchFamily="18" charset="0"/>
                <a:ea typeface="Lucida Sans Unicode" pitchFamily="34" charset="0"/>
                <a:cs typeface="Tahoma" pitchFamily="34" charset="0"/>
              </a:defRPr>
            </a:lvl1pPr>
          </a:lstStyle>
          <a:p>
            <a:fld id="{C0A237CA-4334-4D9F-9125-58730FC0F201}" type="slidenum">
              <a:rPr lang="fr-FR" altLang="fr-FR"/>
              <a:pPr/>
              <a:t>‹N°›</a:t>
            </a:fld>
            <a:endParaRPr lang="fr-FR" altLang="fr-FR"/>
          </a:p>
        </p:txBody>
      </p:sp>
    </p:spTree>
    <p:extLst>
      <p:ext uri="{BB962C8B-B14F-4D97-AF65-F5344CB8AC3E}">
        <p14:creationId xmlns:p14="http://schemas.microsoft.com/office/powerpoint/2010/main" val="1368723000"/>
      </p:ext>
    </p:extLst>
  </p:cSld>
  <p:clrMap bg1="lt1" tx1="dk1" bg2="lt2" tx2="dk2" accent1="accent1" accent2="accent2" accent3="accent3" accent4="accent4" accent5="accent5" accent6="accent6" hlink="hlink" folHlink="folHlink"/>
  <p:hf hdr="0" ftr="0" dt="0"/>
  <p:notesStyle>
    <a:lvl1pPr marL="215900" indent="-215900" algn="l" rtl="0" eaLnBrk="0" fontAlgn="base" hangingPunct="0">
      <a:spcBef>
        <a:spcPct val="30000"/>
      </a:spcBef>
      <a:spcAft>
        <a:spcPct val="0"/>
      </a:spcAft>
      <a:defRPr lang="fr-FR" sz="2000" kern="1200">
        <a:solidFill>
          <a:schemeClr val="tx1"/>
        </a:solidFill>
        <a:latin typeface="Arial" pitchFamily="18"/>
        <a:ea typeface="Microsoft YaHei" pitchFamily="2"/>
        <a:cs typeface="Arial" pitchFamily="2"/>
      </a:defRPr>
    </a:lvl1pPr>
    <a:lvl2pPr marL="742950" indent="-285750" algn="l" rtl="0" eaLnBrk="0" fontAlgn="base" hangingPunct="0">
      <a:spcBef>
        <a:spcPct val="30000"/>
      </a:spcBef>
      <a:spcAft>
        <a:spcPct val="0"/>
      </a:spcAft>
      <a:defRPr sz="1200" kern="1200">
        <a:solidFill>
          <a:schemeClr val="tx1"/>
        </a:solidFill>
        <a:latin typeface="+mn-lt"/>
        <a:ea typeface="Microsoft YaHei" panose="020B0503020204020204" pitchFamily="34" charset="-122"/>
        <a:cs typeface="+mn-cs"/>
      </a:defRPr>
    </a:lvl2pPr>
    <a:lvl3pPr marL="1143000" indent="-228600" algn="l" rtl="0" eaLnBrk="0" fontAlgn="base" hangingPunct="0">
      <a:spcBef>
        <a:spcPct val="30000"/>
      </a:spcBef>
      <a:spcAft>
        <a:spcPct val="0"/>
      </a:spcAft>
      <a:defRPr sz="1200" kern="1200">
        <a:solidFill>
          <a:schemeClr val="tx1"/>
        </a:solidFill>
        <a:latin typeface="+mn-lt"/>
        <a:ea typeface="Microsoft YaHei" panose="020B0503020204020204" pitchFamily="34" charset="-122"/>
        <a:cs typeface="+mn-cs"/>
      </a:defRPr>
    </a:lvl3pPr>
    <a:lvl4pPr marL="1600200" indent="-228600" algn="l" rtl="0" eaLnBrk="0" fontAlgn="base" hangingPunct="0">
      <a:spcBef>
        <a:spcPct val="30000"/>
      </a:spcBef>
      <a:spcAft>
        <a:spcPct val="0"/>
      </a:spcAft>
      <a:defRPr sz="1200" kern="1200">
        <a:solidFill>
          <a:schemeClr val="tx1"/>
        </a:solidFill>
        <a:latin typeface="+mn-lt"/>
        <a:ea typeface="Microsoft YaHei" panose="020B0503020204020204" pitchFamily="34" charset="-122"/>
        <a:cs typeface="+mn-cs"/>
      </a:defRPr>
    </a:lvl4pPr>
    <a:lvl5pPr marL="2057400" indent="-228600" algn="l" rtl="0" eaLnBrk="0" fontAlgn="base" hangingPunct="0">
      <a:spcBef>
        <a:spcPct val="30000"/>
      </a:spcBef>
      <a:spcAft>
        <a:spcPct val="0"/>
      </a:spcAft>
      <a:defRPr sz="1200" kern="1200">
        <a:solidFill>
          <a:schemeClr val="tx1"/>
        </a:solidFill>
        <a:latin typeface="+mn-lt"/>
        <a:ea typeface="Microsoft YaHei"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BC2632D-8161-4B09-8D87-DA57301ACC7E}"/>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5123"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altLang="fr-FR">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230430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6DA51F5-FF98-4C9D-A095-F2F675284FB2}"/>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23555"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p3</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542581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FCE0BB15-07C1-4AB2-B26C-6A2B5A51035C}"/>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25603"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p3</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617567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D27495CB-BE46-4C62-BBD1-DAD3A12F06E1}"/>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2765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P3 ; Je passe direct diapo 15</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507294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9ED15601-F263-4064-BDE7-16E79EF44C2F}"/>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2969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P3</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2050511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8A0B966-45FF-4843-9009-91A47BCD0E52}"/>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31747"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P3</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758652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DC2D92C-4EC0-4085-BD05-23B691E13C82}"/>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33795"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p3</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9269221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365C5AC6-7BB9-479E-A393-4862C54B965C}"/>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35843"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P16 Rapport Calvez/</a:t>
            </a:r>
            <a:r>
              <a:rPr lang="fr-FR" altLang="fr-FR" dirty="0" err="1">
                <a:solidFill>
                  <a:srgbClr val="000000"/>
                </a:solidFill>
                <a:latin typeface="Arial" pitchFamily="34" charset="0"/>
                <a:ea typeface="Microsoft YaHei" pitchFamily="34" charset="-122"/>
                <a:cs typeface="Arial" pitchFamily="34" charset="0"/>
              </a:rPr>
              <a:t>Marcon</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8700783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958A66A9-F0DF-49CF-BB58-3B3C1E6B899D}"/>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3789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p3</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452313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4014C321-6583-412E-B628-B384623460CD}"/>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3993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Rapide : qu’est-ce qu’un métier d’avenir ? Les professionnels sont incapables de connaître leurs besoins pour 3 ans.</a:t>
            </a:r>
          </a:p>
          <a:p>
            <a:pPr eaLnBrk="1">
              <a:spcBef>
                <a:spcPct val="0"/>
              </a:spcBef>
            </a:pPr>
            <a:r>
              <a:rPr lang="fr-FR" altLang="fr-FR" dirty="0">
                <a:solidFill>
                  <a:srgbClr val="000000"/>
                </a:solidFill>
                <a:latin typeface="Arial" pitchFamily="34" charset="0"/>
                <a:ea typeface="Microsoft YaHei" pitchFamily="34" charset="-122"/>
                <a:cs typeface="Arial" pitchFamily="34" charset="0"/>
              </a:rPr>
              <a:t>P4</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3763168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B7D166D-49BD-42C7-86DE-9DE2F126F306}"/>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41987"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p4</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0366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7B8848C-8188-48D0-B07E-46B3422ACDA7}"/>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717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Rappel calendrier</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3689372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8252142C-4F61-499A-AC26-05D880A64FC3}"/>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44035"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altLang="fr-FR">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0084092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B8E022F-1586-48A6-ACCA-8AE7F62107FE}"/>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46083" name="Espace réservé des commentaires 2"/>
          <p:cNvSpPr txBox="1">
            <a:spLocks noGrp="1" noChangeArrowheads="1"/>
          </p:cNvSpPr>
          <p:nvPr>
            <p:ph type="body" sz="quarter" idx="1"/>
          </p:nvPr>
        </p:nvSpPr>
        <p:spPr bwMode="auto">
          <a:xfrm>
            <a:off x="827509" y="5129882"/>
            <a:ext cx="6048375" cy="4811712"/>
          </a:xfrm>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p5</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6030100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13D787A3-0313-4E78-ADD4-FFA3501911B2}"/>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4813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altLang="fr-FR">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6112349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27AE0F2-EAD7-47FA-B57D-B39E088EA43F}"/>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5017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altLang="fr-FR">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6728096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F940589-8C89-43AA-B67F-DDB60218496D}"/>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52227"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altLang="fr-FR">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8197664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072BC826-2D6E-4246-8174-7084074BEFE0}"/>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54275"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p6</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9877394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F4701E19-A99B-4ED5-8D55-7B0C08264AA0}"/>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56323"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p6</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40652201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F1967E0A-4369-467D-AA5E-E1B6FA3EF617}"/>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5837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p6</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1029247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57231C80-D950-405A-B191-B4370A4529F6}"/>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6041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p6</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0327396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9ADA05EC-119C-4832-B0D1-A10B8A568E21}"/>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62467"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p6</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284552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20225400-D2DF-4F82-9871-1C9866DFC959}"/>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921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Attractivité : toujours le même discours, « personne pour le travail manuel »</a:t>
            </a:r>
          </a:p>
          <a:p>
            <a:pPr eaLnBrk="1">
              <a:spcBef>
                <a:spcPct val="0"/>
              </a:spcBef>
            </a:pPr>
            <a:r>
              <a:rPr lang="fr-FR" altLang="fr-FR" dirty="0">
                <a:solidFill>
                  <a:srgbClr val="000000"/>
                </a:solidFill>
                <a:latin typeface="Arial" pitchFamily="34" charset="0"/>
                <a:ea typeface="Microsoft YaHei" pitchFamily="34" charset="-122"/>
                <a:cs typeface="Arial" pitchFamily="34" charset="0"/>
              </a:rPr>
              <a:t>OFPI : volonté politique, main mise des régions puis des branches</a:t>
            </a:r>
          </a:p>
          <a:p>
            <a:pPr eaLnBrk="1">
              <a:spcBef>
                <a:spcPct val="0"/>
              </a:spcBef>
            </a:pPr>
            <a:r>
              <a:rPr lang="fr-FR" altLang="fr-FR" dirty="0" err="1">
                <a:solidFill>
                  <a:srgbClr val="000000"/>
                </a:solidFill>
                <a:latin typeface="Arial" pitchFamily="34" charset="0"/>
                <a:ea typeface="Microsoft YaHei" pitchFamily="34" charset="-122"/>
                <a:cs typeface="Arial" pitchFamily="34" charset="0"/>
              </a:rPr>
              <a:t>Tx</a:t>
            </a:r>
            <a:r>
              <a:rPr lang="fr-FR" altLang="fr-FR" dirty="0">
                <a:solidFill>
                  <a:srgbClr val="000000"/>
                </a:solidFill>
                <a:latin typeface="Arial" pitchFamily="34" charset="0"/>
                <a:ea typeface="Microsoft YaHei" pitchFamily="34" charset="-122"/>
                <a:cs typeface="Arial" pitchFamily="34" charset="0"/>
              </a:rPr>
              <a:t> insertion ?? Variable en </a:t>
            </a:r>
            <a:r>
              <a:rPr lang="fr-FR" altLang="fr-FR" dirty="0" err="1">
                <a:solidFill>
                  <a:srgbClr val="000000"/>
                </a:solidFill>
                <a:latin typeface="Arial" pitchFamily="34" charset="0"/>
                <a:ea typeface="Microsoft YaHei" pitchFamily="34" charset="-122"/>
                <a:cs typeface="Arial" pitchFamily="34" charset="0"/>
              </a:rPr>
              <a:t>fct</a:t>
            </a:r>
            <a:r>
              <a:rPr lang="fr-FR" altLang="fr-FR" dirty="0">
                <a:solidFill>
                  <a:srgbClr val="000000"/>
                </a:solidFill>
                <a:latin typeface="Arial" pitchFamily="34" charset="0"/>
                <a:ea typeface="Microsoft YaHei" pitchFamily="34" charset="-122"/>
                <a:cs typeface="Arial" pitchFamily="34" charset="0"/>
              </a:rPr>
              <a:t> des diplômes.</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669101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008CF073-59AF-4D6B-B1E3-DE3294364C33}"/>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64515"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p7</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673210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3472040-F244-43B8-B720-631597CD0611}"/>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66563"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p7</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9354764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8B1DF4EC-4B69-4B91-AC16-5FBB8DDB69A5}"/>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6861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P7, rapide</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2991372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87DE5B41-3E87-4FE9-98A0-7A6D62742341}"/>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7065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p7</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6238447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C1804CE-C811-4EDC-BE1D-62BA85C836BF}"/>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72707"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p7</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8062043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C4276606-401C-44C4-8083-CE06C31D170F}"/>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74755"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p7</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5352938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AA44257-4C8D-4EB0-B2B2-EB1ED6975DB0}"/>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76803"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p8</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6199114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480C9DB0-6F20-467A-AFD0-9A2C5CDEDBC5}"/>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7885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p8</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9405298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37A75DDD-B92E-4754-9589-9DEF2B31C469}"/>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8089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p8</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7791547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C4796262-AE6B-4F48-A58D-BE43F5472942}"/>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84995"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p8</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4293502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C8C765B5-2027-4ADA-AD7F-1D1DD185F258}"/>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1267"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Poursuite d’étude ??? Avec </a:t>
            </a:r>
            <a:r>
              <a:rPr lang="fr-FR" altLang="fr-FR" dirty="0" err="1">
                <a:solidFill>
                  <a:srgbClr val="000000"/>
                </a:solidFill>
                <a:latin typeface="Arial" pitchFamily="34" charset="0"/>
                <a:ea typeface="Microsoft YaHei" pitchFamily="34" charset="-122"/>
                <a:cs typeface="Arial" pitchFamily="34" charset="0"/>
              </a:rPr>
              <a:t>parcourssup</a:t>
            </a:r>
            <a:r>
              <a:rPr lang="fr-FR" altLang="fr-FR" dirty="0">
                <a:solidFill>
                  <a:srgbClr val="000000"/>
                </a:solidFill>
                <a:latin typeface="Arial" pitchFamily="34" charset="0"/>
                <a:ea typeface="Microsoft YaHei" pitchFamily="34" charset="-122"/>
                <a:cs typeface="Arial" pitchFamily="34" charset="0"/>
              </a:rPr>
              <a:t> c’est mal barré !!!</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9214425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5E6B4A9C-34C3-4DCF-8D2E-7ECE8F3273CD}"/>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87043"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P8 ; ex : rédaction d’un menu pour la restauration en LHG</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1088868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254D0D34-6CE8-4531-9D99-063D54394C7E}"/>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8909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p8</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998166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8F4CC6D-1622-4AD6-9A4F-471A6A83A51E}"/>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9113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p8</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4034744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123F1D6-79A9-49BA-94AE-69F212FC1BC4}"/>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93187"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p9</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0493235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1B8F6A8D-D491-4803-AF58-2F263F4A1585}"/>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95235"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p9</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410882444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EF054F85-C010-4BD5-AA12-5D6113717E59}"/>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97283"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p9</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1565567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D0A68F6-0362-474D-9A03-B8B757023F9F}"/>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9933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p9</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40444273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3E4B2B4F-5373-431C-9043-C0DE66F1845E}"/>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0137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p9</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72128436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64F121C-C936-4FD5-B782-593C83A66138}"/>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03427"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P10 : idée reprise aux compagnons du devoir. Quel chef d’œuvre en GA ?</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41411858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943F810D-5EBF-47F6-B21A-D5033DA1F8CF}"/>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05475"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p10</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521280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FE137F38-41FD-4900-A132-C309FC58FF8F}"/>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3315"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0611825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D079323A-4AC9-4CB6-9A92-E19D27D57B55}"/>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07523"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p10</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23323348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CBC4B81C-F81D-4E44-A300-C4D9A587885E}"/>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0957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p10</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86047796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EEE0F549-622F-4FE5-A09E-1C549F69492C}"/>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1161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p10</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4455587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489F9D5C-0E8F-4240-A369-4319375050C6}"/>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13667"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P10 Modification entre la première </a:t>
            </a:r>
            <a:r>
              <a:rPr lang="fr-FR" altLang="fr-FR" dirty="0" err="1">
                <a:solidFill>
                  <a:srgbClr val="000000"/>
                </a:solidFill>
                <a:latin typeface="Arial" pitchFamily="34" charset="0"/>
                <a:ea typeface="Microsoft YaHei" pitchFamily="34" charset="-122"/>
                <a:cs typeface="Arial" pitchFamily="34" charset="0"/>
              </a:rPr>
              <a:t>publi</a:t>
            </a:r>
            <a:r>
              <a:rPr lang="fr-FR" altLang="fr-FR" dirty="0">
                <a:solidFill>
                  <a:srgbClr val="000000"/>
                </a:solidFill>
                <a:latin typeface="Arial" pitchFamily="34" charset="0"/>
                <a:ea typeface="Microsoft YaHei" pitchFamily="34" charset="-122"/>
                <a:cs typeface="Arial" pitchFamily="34" charset="0"/>
              </a:rPr>
              <a:t> et celle présentée à la commission spécialisée des lycées (CSE) du 26/09</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12103083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1199361D-B12E-40B3-9110-675DFDA51CC9}"/>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15715"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p10</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79013471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F814289D-6489-42D5-AB7E-6948A9FA2F80}"/>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17763"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p11</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96397550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F5A96E5-D0E9-431D-8D4F-A11FA1CD6570}"/>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1981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p11</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94968110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15813362-3144-44C2-86BD-8EF187AAAF8A}"/>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2185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p11</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415526746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076E647-D622-463F-AA2F-1EB895CDE3A3}"/>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23907"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p12</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420649196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567089A2-313B-48EA-B6F8-75657773941E}"/>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25955"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p12</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449155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0251323-04BB-429D-AFBC-5D5F312463F5}"/>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5363"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altLang="fr-FR">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422503972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BFEED6E-86D0-4448-B567-1945BF1B9878}"/>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28003"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p12</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53645176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B28F6A5-073B-45C7-98D6-DC46B2C1B3B9}"/>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3005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p12</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99422220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995765E-2008-4AF4-9243-6E4581D8B686}"/>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3209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p13</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45726956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86293BC9-FD5D-477E-BA01-6904DCF195FB}"/>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34147"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p13</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98523470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227B42B5-C403-46F7-AE37-38E000D51151}"/>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36195"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p13</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59853076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4EE0E053-9D24-43CE-B537-5B007CB4594E}"/>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38243"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p14</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74944177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1038EA1E-3EFA-426E-89C4-91D40F284C9A}"/>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4029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p14</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8639119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6F4FDE4-8F2B-4D97-A416-9E9F0EDF7CFB}"/>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4233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P14, si demande</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42093161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79E8BD4-9F1E-4F3D-9225-A6766A77EB2A}"/>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44387"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p14</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62612090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02B96EDD-1A15-49BA-A660-A1279B4A0C6A}"/>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46435"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p15</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236764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C8AC9BE8-C09A-42AB-AE6A-D917BC3E4ACB}"/>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741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Voir p2</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65779391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ECEA755E-096E-48BA-9E0D-CF63639AFDEF}"/>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48483"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p15</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85872863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ECEA755E-096E-48BA-9E0D-CF63639AFDEF}"/>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5053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88844166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ECEA755E-096E-48BA-9E0D-CF63639AFDEF}"/>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5257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altLang="fr-FR">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41600590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ECEA755E-096E-48BA-9E0D-CF63639AFDEF}"/>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54627"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altLang="fr-FR">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39717293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ECEA755E-096E-48BA-9E0D-CF63639AFDEF}"/>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56675"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altLang="fr-FR">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34785834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ECEA755E-096E-48BA-9E0D-CF63639AFDEF}"/>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58723"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Nième réforme</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79211328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17CBFB2-F7DD-4CE5-8B4D-21B9A03C493D}"/>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6077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Suppression des DIMA (apprentissage à 14 ans)</a:t>
            </a:r>
          </a:p>
          <a:p>
            <a:r>
              <a:rPr lang="fr-FR" b="1" dirty="0"/>
              <a:t>Qu'est-ce que le DIMA (dispositif d'initiation aux métiers en alternance) ?</a:t>
            </a:r>
          </a:p>
          <a:p>
            <a:r>
              <a:rPr lang="fr-FR" dirty="0"/>
              <a:t> </a:t>
            </a:r>
          </a:p>
          <a:p>
            <a:r>
              <a:rPr lang="fr-FR" dirty="0"/>
              <a:t>Le DIMA (dispositif d'initiation aux métiers en alternance) permet aux élèves à partir de 15 ans et ayant un projet d'apprentissage, de découvrir le monde professionnel. Ils seront scolarisés dans en lycée professionnel ou un CFA (centre de formation pour apprentis) et effectueront des stages en entreprise.</a:t>
            </a:r>
          </a:p>
          <a:p>
            <a:r>
              <a:rPr lang="fr-FR" dirty="0"/>
              <a:t>À la fin de la formation, les élèves peuvent se présenter au DNB (diplôme national du brevet) ou au CFG (certificat de formation générale). Après cette formation, les élèves poursuivent en CAP (certificat d'aptitude professionnelle) ou en baccalauréat professionnel.</a:t>
            </a:r>
          </a:p>
          <a:p>
            <a:pPr eaLnBrk="1">
              <a:spcBef>
                <a:spcPct val="0"/>
              </a:spcBef>
            </a:pP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87986441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9C2343CF-BD95-41DE-A5CC-E62C66464D45}"/>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6281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p17</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306150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CD53ABA7-319B-4432-ABD6-70BAEA295442}"/>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64867"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P18 : rappel loi de 1925 avec apprentissage (scolaire)</a:t>
            </a:r>
          </a:p>
          <a:p>
            <a:pPr eaLnBrk="1">
              <a:spcBef>
                <a:spcPct val="0"/>
              </a:spcBef>
            </a:pP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39181357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7637980-EE9B-45EA-8D25-91FA6AC2D52C}"/>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66915"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altLang="fr-FR">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683807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3DE338E7-9C83-4DA6-A9BE-01A631C956EA}"/>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945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Nous ne verrons pas les 12 points ; p2</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420285352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5BB2721F-7F6C-48C1-B911-3FC940236ABF}"/>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68963"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altLang="fr-FR">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91996782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FE1973B-3892-423C-A6D5-3E5FF86BED63}"/>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71011"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altLang="fr-FR">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70678594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AA5D145-DD38-4083-9A63-9693088C545F}"/>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73059"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altLang="fr-FR">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289471486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48F49F83-22BD-4C23-B17D-06710CDF5F88}"/>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175107"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altLang="fr-FR">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191657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BCB9AE6-F49A-4D9E-BB1B-C3088ED625B0}"/>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ln>
        </p:spPr>
      </p:sp>
      <p:sp>
        <p:nvSpPr>
          <p:cNvPr id="21507" name="Espace réservé des commentaires 2"/>
          <p:cNvSpPr txBox="1">
            <a:spLocks noGrp="1" noChangeArrowheads="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r>
              <a:rPr lang="fr-FR" altLang="fr-FR" dirty="0">
                <a:solidFill>
                  <a:srgbClr val="000000"/>
                </a:solidFill>
                <a:latin typeface="Arial" pitchFamily="34" charset="0"/>
                <a:ea typeface="Microsoft YaHei" pitchFamily="34" charset="-122"/>
                <a:cs typeface="Arial" pitchFamily="34" charset="0"/>
              </a:rPr>
              <a:t>Rappel des CMQ ; p2</a:t>
            </a:r>
            <a:endParaRPr altLang="fr-FR" dirty="0">
              <a:solidFill>
                <a:srgbClr val="000000"/>
              </a:solidFill>
              <a:latin typeface="Arial" pitchFamily="34" charset="0"/>
              <a:ea typeface="Microsoft YaHei" pitchFamily="34" charset="-122"/>
              <a:cs typeface="Arial" pitchFamily="34" charset="0"/>
            </a:endParaRPr>
          </a:p>
        </p:txBody>
      </p:sp>
    </p:spTree>
    <p:extLst>
      <p:ext uri="{BB962C8B-B14F-4D97-AF65-F5344CB8AC3E}">
        <p14:creationId xmlns:p14="http://schemas.microsoft.com/office/powerpoint/2010/main" val="3646467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5"/>
            <a:ext cx="10363200" cy="1470025"/>
          </a:xfrm>
        </p:spPr>
        <p:txBody>
          <a:bodyPr/>
          <a:lstStyle/>
          <a:p>
            <a:r>
              <a:rPr lang="fr-FR"/>
              <a:t>Cliquez pour modifier le style du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a:extLst>
              <a:ext uri="{FF2B5EF4-FFF2-40B4-BE49-F238E27FC236}">
                <a16:creationId xmlns:a16="http://schemas.microsoft.com/office/drawing/2014/main" id="{CEB794FD-5D6F-4EC6-8A8C-6EE9583B64F1}"/>
              </a:ext>
            </a:extLst>
          </p:cNvPr>
          <p:cNvSpPr txBox="1">
            <a:spLocks noGrp="1"/>
          </p:cNvSpPr>
          <p:nvPr>
            <p:ph type="dt" sz="half" idx="10"/>
          </p:nvPr>
        </p:nvSpPr>
        <p:spPr>
          <a:ln/>
        </p:spPr>
        <p:txBody>
          <a:bodyPr/>
          <a:lstStyle>
            <a:lvl1pPr>
              <a:defRPr/>
            </a:lvl1pPr>
          </a:lstStyle>
          <a:p>
            <a:pPr>
              <a:defRPr/>
            </a:pPr>
            <a:fld id="{2605BEC3-6BFA-4461-96B3-8F4A52B479AC}" type="datetime1">
              <a:rPr lang="fr-FR"/>
              <a:pPr>
                <a:defRPr/>
              </a:pPr>
              <a:t>11/10/2018</a:t>
            </a:fld>
            <a:endParaRPr/>
          </a:p>
        </p:txBody>
      </p:sp>
      <p:sp>
        <p:nvSpPr>
          <p:cNvPr id="5" name="Espace réservé du pied de page 4">
            <a:extLst>
              <a:ext uri="{FF2B5EF4-FFF2-40B4-BE49-F238E27FC236}">
                <a16:creationId xmlns:a16="http://schemas.microsoft.com/office/drawing/2014/main" id="{9D9EE42E-68C6-4317-864C-C6B1B90362E7}"/>
              </a:ext>
            </a:extLst>
          </p:cNvPr>
          <p:cNvSpPr txBox="1">
            <a:spLocks noGrp="1"/>
          </p:cNvSpPr>
          <p:nvPr>
            <p:ph type="ftr" sz="quarter" idx="11"/>
          </p:nvPr>
        </p:nvSpPr>
        <p:spPr>
          <a:ln/>
        </p:spPr>
        <p:txBody>
          <a:bodyPr/>
          <a:lstStyle>
            <a:lvl1pPr>
              <a:defRPr/>
            </a:lvl1pPr>
          </a:lstStyle>
          <a:p>
            <a:pPr>
              <a:defRPr/>
            </a:pPr>
            <a:endParaRPr/>
          </a:p>
        </p:txBody>
      </p:sp>
      <p:sp>
        <p:nvSpPr>
          <p:cNvPr id="6" name="Espace réservé du numéro de diapositive 5">
            <a:extLst>
              <a:ext uri="{FF2B5EF4-FFF2-40B4-BE49-F238E27FC236}">
                <a16:creationId xmlns:a16="http://schemas.microsoft.com/office/drawing/2014/main" id="{E9FAB435-EDEF-4875-9FDC-4C0FBB28042E}"/>
              </a:ext>
            </a:extLst>
          </p:cNvPr>
          <p:cNvSpPr txBox="1">
            <a:spLocks noGrp="1"/>
          </p:cNvSpPr>
          <p:nvPr>
            <p:ph type="sldNum" sz="quarter" idx="12"/>
          </p:nvPr>
        </p:nvSpPr>
        <p:spPr>
          <a:ln/>
        </p:spPr>
        <p:txBody>
          <a:bodyPr/>
          <a:lstStyle>
            <a:lvl1pPr>
              <a:defRPr/>
            </a:lvl1pPr>
          </a:lstStyle>
          <a:p>
            <a:fld id="{026AA150-D265-4F1D-ACCD-A1C43F9EA13F}" type="slidenum">
              <a:rPr lang="fr-FR" altLang="fr-FR"/>
              <a:pPr/>
              <a:t>‹N°›</a:t>
            </a:fld>
            <a:endParaRPr lang="fr-FR" altLang="fr-F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EB794FD-5D6F-4EC6-8A8C-6EE9583B64F1}"/>
              </a:ext>
            </a:extLst>
          </p:cNvPr>
          <p:cNvSpPr txBox="1">
            <a:spLocks noGrp="1"/>
          </p:cNvSpPr>
          <p:nvPr>
            <p:ph type="dt" sz="half" idx="10"/>
          </p:nvPr>
        </p:nvSpPr>
        <p:spPr>
          <a:ln/>
        </p:spPr>
        <p:txBody>
          <a:bodyPr/>
          <a:lstStyle>
            <a:lvl1pPr>
              <a:defRPr/>
            </a:lvl1pPr>
          </a:lstStyle>
          <a:p>
            <a:pPr>
              <a:defRPr/>
            </a:pPr>
            <a:fld id="{6290383A-2569-4CF9-B59F-6E577C7743DA}" type="datetime1">
              <a:rPr lang="fr-FR"/>
              <a:pPr>
                <a:defRPr/>
              </a:pPr>
              <a:t>11/10/2018</a:t>
            </a:fld>
            <a:endParaRPr/>
          </a:p>
        </p:txBody>
      </p:sp>
      <p:sp>
        <p:nvSpPr>
          <p:cNvPr id="5" name="Espace réservé du pied de page 4">
            <a:extLst>
              <a:ext uri="{FF2B5EF4-FFF2-40B4-BE49-F238E27FC236}">
                <a16:creationId xmlns:a16="http://schemas.microsoft.com/office/drawing/2014/main" id="{9D9EE42E-68C6-4317-864C-C6B1B90362E7}"/>
              </a:ext>
            </a:extLst>
          </p:cNvPr>
          <p:cNvSpPr txBox="1">
            <a:spLocks noGrp="1"/>
          </p:cNvSpPr>
          <p:nvPr>
            <p:ph type="ftr" sz="quarter" idx="11"/>
          </p:nvPr>
        </p:nvSpPr>
        <p:spPr>
          <a:ln/>
        </p:spPr>
        <p:txBody>
          <a:bodyPr/>
          <a:lstStyle>
            <a:lvl1pPr>
              <a:defRPr/>
            </a:lvl1pPr>
          </a:lstStyle>
          <a:p>
            <a:pPr>
              <a:defRPr/>
            </a:pPr>
            <a:endParaRPr/>
          </a:p>
        </p:txBody>
      </p:sp>
      <p:sp>
        <p:nvSpPr>
          <p:cNvPr id="6" name="Espace réservé du numéro de diapositive 5">
            <a:extLst>
              <a:ext uri="{FF2B5EF4-FFF2-40B4-BE49-F238E27FC236}">
                <a16:creationId xmlns:a16="http://schemas.microsoft.com/office/drawing/2014/main" id="{E9FAB435-EDEF-4875-9FDC-4C0FBB28042E}"/>
              </a:ext>
            </a:extLst>
          </p:cNvPr>
          <p:cNvSpPr txBox="1">
            <a:spLocks noGrp="1"/>
          </p:cNvSpPr>
          <p:nvPr>
            <p:ph type="sldNum" sz="quarter" idx="12"/>
          </p:nvPr>
        </p:nvSpPr>
        <p:spPr>
          <a:ln/>
        </p:spPr>
        <p:txBody>
          <a:bodyPr/>
          <a:lstStyle>
            <a:lvl1pPr>
              <a:defRPr/>
            </a:lvl1pPr>
          </a:lstStyle>
          <a:p>
            <a:fld id="{6C931589-2921-4862-9D7E-FBA3C2D86418}" type="slidenum">
              <a:rPr lang="fr-FR" altLang="fr-FR"/>
              <a:pPr/>
              <a:t>‹N°›</a:t>
            </a:fld>
            <a:endParaRPr lang="fr-FR" alt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1122363"/>
            <a:ext cx="2743200" cy="5008562"/>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609600" y="1122363"/>
            <a:ext cx="8077200" cy="5008562"/>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EB794FD-5D6F-4EC6-8A8C-6EE9583B64F1}"/>
              </a:ext>
            </a:extLst>
          </p:cNvPr>
          <p:cNvSpPr txBox="1">
            <a:spLocks noGrp="1"/>
          </p:cNvSpPr>
          <p:nvPr>
            <p:ph type="dt" sz="half" idx="10"/>
          </p:nvPr>
        </p:nvSpPr>
        <p:spPr>
          <a:ln/>
        </p:spPr>
        <p:txBody>
          <a:bodyPr/>
          <a:lstStyle>
            <a:lvl1pPr>
              <a:defRPr/>
            </a:lvl1pPr>
          </a:lstStyle>
          <a:p>
            <a:pPr>
              <a:defRPr/>
            </a:pPr>
            <a:fld id="{A91E04F9-8BB5-4E74-9018-566D92CB022B}" type="datetime1">
              <a:rPr lang="fr-FR"/>
              <a:pPr>
                <a:defRPr/>
              </a:pPr>
              <a:t>11/10/2018</a:t>
            </a:fld>
            <a:endParaRPr/>
          </a:p>
        </p:txBody>
      </p:sp>
      <p:sp>
        <p:nvSpPr>
          <p:cNvPr id="5" name="Espace réservé du pied de page 4">
            <a:extLst>
              <a:ext uri="{FF2B5EF4-FFF2-40B4-BE49-F238E27FC236}">
                <a16:creationId xmlns:a16="http://schemas.microsoft.com/office/drawing/2014/main" id="{9D9EE42E-68C6-4317-864C-C6B1B90362E7}"/>
              </a:ext>
            </a:extLst>
          </p:cNvPr>
          <p:cNvSpPr txBox="1">
            <a:spLocks noGrp="1"/>
          </p:cNvSpPr>
          <p:nvPr>
            <p:ph type="ftr" sz="quarter" idx="11"/>
          </p:nvPr>
        </p:nvSpPr>
        <p:spPr>
          <a:ln/>
        </p:spPr>
        <p:txBody>
          <a:bodyPr/>
          <a:lstStyle>
            <a:lvl1pPr>
              <a:defRPr/>
            </a:lvl1pPr>
          </a:lstStyle>
          <a:p>
            <a:pPr>
              <a:defRPr/>
            </a:pPr>
            <a:endParaRPr/>
          </a:p>
        </p:txBody>
      </p:sp>
      <p:sp>
        <p:nvSpPr>
          <p:cNvPr id="6" name="Espace réservé du numéro de diapositive 5">
            <a:extLst>
              <a:ext uri="{FF2B5EF4-FFF2-40B4-BE49-F238E27FC236}">
                <a16:creationId xmlns:a16="http://schemas.microsoft.com/office/drawing/2014/main" id="{E9FAB435-EDEF-4875-9FDC-4C0FBB28042E}"/>
              </a:ext>
            </a:extLst>
          </p:cNvPr>
          <p:cNvSpPr txBox="1">
            <a:spLocks noGrp="1"/>
          </p:cNvSpPr>
          <p:nvPr>
            <p:ph type="sldNum" sz="quarter" idx="12"/>
          </p:nvPr>
        </p:nvSpPr>
        <p:spPr>
          <a:ln/>
        </p:spPr>
        <p:txBody>
          <a:bodyPr/>
          <a:lstStyle>
            <a:lvl1pPr>
              <a:defRPr/>
            </a:lvl1pPr>
          </a:lstStyle>
          <a:p>
            <a:fld id="{5C3EAF52-463B-4E0E-8B36-B0F6865BF217}" type="slidenum">
              <a:rPr lang="fr-FR" altLang="fr-FR"/>
              <a:pPr/>
              <a:t>‹N°›</a:t>
            </a:fld>
            <a:endParaRPr lang="fr-FR" alt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EB794FD-5D6F-4EC6-8A8C-6EE9583B64F1}"/>
              </a:ext>
            </a:extLst>
          </p:cNvPr>
          <p:cNvSpPr txBox="1">
            <a:spLocks noGrp="1"/>
          </p:cNvSpPr>
          <p:nvPr>
            <p:ph type="dt" sz="half" idx="10"/>
          </p:nvPr>
        </p:nvSpPr>
        <p:spPr>
          <a:ln/>
        </p:spPr>
        <p:txBody>
          <a:bodyPr/>
          <a:lstStyle>
            <a:lvl1pPr>
              <a:defRPr/>
            </a:lvl1pPr>
          </a:lstStyle>
          <a:p>
            <a:pPr>
              <a:defRPr/>
            </a:pPr>
            <a:fld id="{ECF7642E-C9BC-4DCB-BE3D-FB66591FEEB9}" type="datetime1">
              <a:rPr lang="fr-FR"/>
              <a:pPr>
                <a:defRPr/>
              </a:pPr>
              <a:t>11/10/2018</a:t>
            </a:fld>
            <a:endParaRPr/>
          </a:p>
        </p:txBody>
      </p:sp>
      <p:sp>
        <p:nvSpPr>
          <p:cNvPr id="5" name="Espace réservé du pied de page 4">
            <a:extLst>
              <a:ext uri="{FF2B5EF4-FFF2-40B4-BE49-F238E27FC236}">
                <a16:creationId xmlns:a16="http://schemas.microsoft.com/office/drawing/2014/main" id="{9D9EE42E-68C6-4317-864C-C6B1B90362E7}"/>
              </a:ext>
            </a:extLst>
          </p:cNvPr>
          <p:cNvSpPr txBox="1">
            <a:spLocks noGrp="1"/>
          </p:cNvSpPr>
          <p:nvPr>
            <p:ph type="ftr" sz="quarter" idx="11"/>
          </p:nvPr>
        </p:nvSpPr>
        <p:spPr>
          <a:ln/>
        </p:spPr>
        <p:txBody>
          <a:bodyPr/>
          <a:lstStyle>
            <a:lvl1pPr>
              <a:defRPr/>
            </a:lvl1pPr>
          </a:lstStyle>
          <a:p>
            <a:pPr>
              <a:defRPr/>
            </a:pPr>
            <a:endParaRPr/>
          </a:p>
        </p:txBody>
      </p:sp>
      <p:sp>
        <p:nvSpPr>
          <p:cNvPr id="6" name="Espace réservé du numéro de diapositive 5">
            <a:extLst>
              <a:ext uri="{FF2B5EF4-FFF2-40B4-BE49-F238E27FC236}">
                <a16:creationId xmlns:a16="http://schemas.microsoft.com/office/drawing/2014/main" id="{E9FAB435-EDEF-4875-9FDC-4C0FBB28042E}"/>
              </a:ext>
            </a:extLst>
          </p:cNvPr>
          <p:cNvSpPr txBox="1">
            <a:spLocks noGrp="1"/>
          </p:cNvSpPr>
          <p:nvPr>
            <p:ph type="sldNum" sz="quarter" idx="12"/>
          </p:nvPr>
        </p:nvSpPr>
        <p:spPr>
          <a:ln/>
        </p:spPr>
        <p:txBody>
          <a:bodyPr/>
          <a:lstStyle>
            <a:lvl1pPr>
              <a:defRPr/>
            </a:lvl1pPr>
          </a:lstStyle>
          <a:p>
            <a:fld id="{8C416C5C-E49C-45E6-831B-4C3E18D8A382}" type="slidenum">
              <a:rPr lang="fr-FR" altLang="fr-FR"/>
              <a:pPr/>
              <a:t>‹N°›</a:t>
            </a:fld>
            <a:endParaRPr lang="fr-FR" altLang="fr-F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613" y="4406900"/>
            <a:ext cx="103632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EB794FD-5D6F-4EC6-8A8C-6EE9583B64F1}"/>
              </a:ext>
            </a:extLst>
          </p:cNvPr>
          <p:cNvSpPr txBox="1">
            <a:spLocks noGrp="1"/>
          </p:cNvSpPr>
          <p:nvPr>
            <p:ph type="dt" sz="half" idx="10"/>
          </p:nvPr>
        </p:nvSpPr>
        <p:spPr>
          <a:ln/>
        </p:spPr>
        <p:txBody>
          <a:bodyPr/>
          <a:lstStyle>
            <a:lvl1pPr>
              <a:defRPr/>
            </a:lvl1pPr>
          </a:lstStyle>
          <a:p>
            <a:pPr>
              <a:defRPr/>
            </a:pPr>
            <a:fld id="{D688820C-84C3-4140-AB12-A2FBFBF4D3A4}" type="datetime1">
              <a:rPr lang="fr-FR"/>
              <a:pPr>
                <a:defRPr/>
              </a:pPr>
              <a:t>11/10/2018</a:t>
            </a:fld>
            <a:endParaRPr/>
          </a:p>
        </p:txBody>
      </p:sp>
      <p:sp>
        <p:nvSpPr>
          <p:cNvPr id="5" name="Espace réservé du pied de page 4">
            <a:extLst>
              <a:ext uri="{FF2B5EF4-FFF2-40B4-BE49-F238E27FC236}">
                <a16:creationId xmlns:a16="http://schemas.microsoft.com/office/drawing/2014/main" id="{9D9EE42E-68C6-4317-864C-C6B1B90362E7}"/>
              </a:ext>
            </a:extLst>
          </p:cNvPr>
          <p:cNvSpPr txBox="1">
            <a:spLocks noGrp="1"/>
          </p:cNvSpPr>
          <p:nvPr>
            <p:ph type="ftr" sz="quarter" idx="11"/>
          </p:nvPr>
        </p:nvSpPr>
        <p:spPr>
          <a:ln/>
        </p:spPr>
        <p:txBody>
          <a:bodyPr/>
          <a:lstStyle>
            <a:lvl1pPr>
              <a:defRPr/>
            </a:lvl1pPr>
          </a:lstStyle>
          <a:p>
            <a:pPr>
              <a:defRPr/>
            </a:pPr>
            <a:endParaRPr/>
          </a:p>
        </p:txBody>
      </p:sp>
      <p:sp>
        <p:nvSpPr>
          <p:cNvPr id="6" name="Espace réservé du numéro de diapositive 5">
            <a:extLst>
              <a:ext uri="{FF2B5EF4-FFF2-40B4-BE49-F238E27FC236}">
                <a16:creationId xmlns:a16="http://schemas.microsoft.com/office/drawing/2014/main" id="{E9FAB435-EDEF-4875-9FDC-4C0FBB28042E}"/>
              </a:ext>
            </a:extLst>
          </p:cNvPr>
          <p:cNvSpPr txBox="1">
            <a:spLocks noGrp="1"/>
          </p:cNvSpPr>
          <p:nvPr>
            <p:ph type="sldNum" sz="quarter" idx="12"/>
          </p:nvPr>
        </p:nvSpPr>
        <p:spPr>
          <a:ln/>
        </p:spPr>
        <p:txBody>
          <a:bodyPr/>
          <a:lstStyle>
            <a:lvl1pPr>
              <a:defRPr/>
            </a:lvl1pPr>
          </a:lstStyle>
          <a:p>
            <a:fld id="{10DBC0C6-305A-4876-ABFC-E3167C3A31C6}" type="slidenum">
              <a:rPr lang="fr-FR" altLang="fr-FR"/>
              <a:pPr/>
              <a:t>‹N°›</a:t>
            </a:fld>
            <a:endParaRPr lang="fr-FR" altLang="fr-F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609600" y="1604963"/>
            <a:ext cx="54102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604963"/>
            <a:ext cx="54102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CEB794FD-5D6F-4EC6-8A8C-6EE9583B64F1}"/>
              </a:ext>
            </a:extLst>
          </p:cNvPr>
          <p:cNvSpPr txBox="1">
            <a:spLocks noGrp="1"/>
          </p:cNvSpPr>
          <p:nvPr>
            <p:ph type="dt" sz="half" idx="10"/>
          </p:nvPr>
        </p:nvSpPr>
        <p:spPr>
          <a:ln/>
        </p:spPr>
        <p:txBody>
          <a:bodyPr/>
          <a:lstStyle>
            <a:lvl1pPr>
              <a:defRPr/>
            </a:lvl1pPr>
          </a:lstStyle>
          <a:p>
            <a:pPr>
              <a:defRPr/>
            </a:pPr>
            <a:fld id="{41A5573F-D09F-4018-B583-FE805A3EEB86}" type="datetime1">
              <a:rPr lang="fr-FR"/>
              <a:pPr>
                <a:defRPr/>
              </a:pPr>
              <a:t>11/10/2018</a:t>
            </a:fld>
            <a:endParaRPr/>
          </a:p>
        </p:txBody>
      </p:sp>
      <p:sp>
        <p:nvSpPr>
          <p:cNvPr id="6" name="Espace réservé du pied de page 4">
            <a:extLst>
              <a:ext uri="{FF2B5EF4-FFF2-40B4-BE49-F238E27FC236}">
                <a16:creationId xmlns:a16="http://schemas.microsoft.com/office/drawing/2014/main" id="{9D9EE42E-68C6-4317-864C-C6B1B90362E7}"/>
              </a:ext>
            </a:extLst>
          </p:cNvPr>
          <p:cNvSpPr txBox="1">
            <a:spLocks noGrp="1"/>
          </p:cNvSpPr>
          <p:nvPr>
            <p:ph type="ftr" sz="quarter" idx="11"/>
          </p:nvPr>
        </p:nvSpPr>
        <p:spPr>
          <a:ln/>
        </p:spPr>
        <p:txBody>
          <a:bodyPr/>
          <a:lstStyle>
            <a:lvl1pPr>
              <a:defRPr/>
            </a:lvl1pPr>
          </a:lstStyle>
          <a:p>
            <a:pPr>
              <a:defRPr/>
            </a:pPr>
            <a:endParaRPr/>
          </a:p>
        </p:txBody>
      </p:sp>
      <p:sp>
        <p:nvSpPr>
          <p:cNvPr id="7" name="Espace réservé du numéro de diapositive 5">
            <a:extLst>
              <a:ext uri="{FF2B5EF4-FFF2-40B4-BE49-F238E27FC236}">
                <a16:creationId xmlns:a16="http://schemas.microsoft.com/office/drawing/2014/main" id="{E9FAB435-EDEF-4875-9FDC-4C0FBB28042E}"/>
              </a:ext>
            </a:extLst>
          </p:cNvPr>
          <p:cNvSpPr txBox="1">
            <a:spLocks noGrp="1"/>
          </p:cNvSpPr>
          <p:nvPr>
            <p:ph type="sldNum" sz="quarter" idx="12"/>
          </p:nvPr>
        </p:nvSpPr>
        <p:spPr>
          <a:ln/>
        </p:spPr>
        <p:txBody>
          <a:bodyPr/>
          <a:lstStyle>
            <a:lvl1pPr>
              <a:defRPr/>
            </a:lvl1pPr>
          </a:lstStyle>
          <a:p>
            <a:fld id="{9CECE745-AAA4-4A73-89C0-C13750D1393B}" type="slidenum">
              <a:rPr lang="fr-FR" altLang="fr-FR"/>
              <a:pPr/>
              <a:t>‹N°›</a:t>
            </a:fld>
            <a:endParaRPr lang="fr-FR" altLang="fr-F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CEB794FD-5D6F-4EC6-8A8C-6EE9583B64F1}"/>
              </a:ext>
            </a:extLst>
          </p:cNvPr>
          <p:cNvSpPr txBox="1">
            <a:spLocks noGrp="1"/>
          </p:cNvSpPr>
          <p:nvPr>
            <p:ph type="dt" sz="half" idx="10"/>
          </p:nvPr>
        </p:nvSpPr>
        <p:spPr>
          <a:ln/>
        </p:spPr>
        <p:txBody>
          <a:bodyPr/>
          <a:lstStyle>
            <a:lvl1pPr>
              <a:defRPr/>
            </a:lvl1pPr>
          </a:lstStyle>
          <a:p>
            <a:pPr>
              <a:defRPr/>
            </a:pPr>
            <a:fld id="{B4FC440E-8B1A-4F18-BEBE-62076B600CED}" type="datetime1">
              <a:rPr lang="fr-FR"/>
              <a:pPr>
                <a:defRPr/>
              </a:pPr>
              <a:t>11/10/2018</a:t>
            </a:fld>
            <a:endParaRPr/>
          </a:p>
        </p:txBody>
      </p:sp>
      <p:sp>
        <p:nvSpPr>
          <p:cNvPr id="8" name="Espace réservé du pied de page 4">
            <a:extLst>
              <a:ext uri="{FF2B5EF4-FFF2-40B4-BE49-F238E27FC236}">
                <a16:creationId xmlns:a16="http://schemas.microsoft.com/office/drawing/2014/main" id="{9D9EE42E-68C6-4317-864C-C6B1B90362E7}"/>
              </a:ext>
            </a:extLst>
          </p:cNvPr>
          <p:cNvSpPr txBox="1">
            <a:spLocks noGrp="1"/>
          </p:cNvSpPr>
          <p:nvPr>
            <p:ph type="ftr" sz="quarter" idx="11"/>
          </p:nvPr>
        </p:nvSpPr>
        <p:spPr>
          <a:ln/>
        </p:spPr>
        <p:txBody>
          <a:bodyPr/>
          <a:lstStyle>
            <a:lvl1pPr>
              <a:defRPr/>
            </a:lvl1pPr>
          </a:lstStyle>
          <a:p>
            <a:pPr>
              <a:defRPr/>
            </a:pPr>
            <a:endParaRPr/>
          </a:p>
        </p:txBody>
      </p:sp>
      <p:sp>
        <p:nvSpPr>
          <p:cNvPr id="9" name="Espace réservé du numéro de diapositive 5">
            <a:extLst>
              <a:ext uri="{FF2B5EF4-FFF2-40B4-BE49-F238E27FC236}">
                <a16:creationId xmlns:a16="http://schemas.microsoft.com/office/drawing/2014/main" id="{E9FAB435-EDEF-4875-9FDC-4C0FBB28042E}"/>
              </a:ext>
            </a:extLst>
          </p:cNvPr>
          <p:cNvSpPr txBox="1">
            <a:spLocks noGrp="1"/>
          </p:cNvSpPr>
          <p:nvPr>
            <p:ph type="sldNum" sz="quarter" idx="12"/>
          </p:nvPr>
        </p:nvSpPr>
        <p:spPr>
          <a:ln/>
        </p:spPr>
        <p:txBody>
          <a:bodyPr/>
          <a:lstStyle>
            <a:lvl1pPr>
              <a:defRPr/>
            </a:lvl1pPr>
          </a:lstStyle>
          <a:p>
            <a:fld id="{FBF8CBE0-A790-4D8A-A5A5-7CB7872284B9}" type="slidenum">
              <a:rPr lang="fr-FR" altLang="fr-FR"/>
              <a:pPr/>
              <a:t>‹N°›</a:t>
            </a:fld>
            <a:endParaRPr lang="fr-FR" altLang="fr-F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a:extLst>
              <a:ext uri="{FF2B5EF4-FFF2-40B4-BE49-F238E27FC236}">
                <a16:creationId xmlns:a16="http://schemas.microsoft.com/office/drawing/2014/main" id="{CEB794FD-5D6F-4EC6-8A8C-6EE9583B64F1}"/>
              </a:ext>
            </a:extLst>
          </p:cNvPr>
          <p:cNvSpPr txBox="1">
            <a:spLocks noGrp="1"/>
          </p:cNvSpPr>
          <p:nvPr>
            <p:ph type="dt" sz="half" idx="10"/>
          </p:nvPr>
        </p:nvSpPr>
        <p:spPr>
          <a:ln/>
        </p:spPr>
        <p:txBody>
          <a:bodyPr/>
          <a:lstStyle>
            <a:lvl1pPr>
              <a:defRPr/>
            </a:lvl1pPr>
          </a:lstStyle>
          <a:p>
            <a:pPr>
              <a:defRPr/>
            </a:pPr>
            <a:fld id="{CAF786EF-829F-44EF-BA7E-17AD51B9DEAD}" type="datetime1">
              <a:rPr lang="fr-FR"/>
              <a:pPr>
                <a:defRPr/>
              </a:pPr>
              <a:t>11/10/2018</a:t>
            </a:fld>
            <a:endParaRPr/>
          </a:p>
        </p:txBody>
      </p:sp>
      <p:sp>
        <p:nvSpPr>
          <p:cNvPr id="4" name="Espace réservé du pied de page 4">
            <a:extLst>
              <a:ext uri="{FF2B5EF4-FFF2-40B4-BE49-F238E27FC236}">
                <a16:creationId xmlns:a16="http://schemas.microsoft.com/office/drawing/2014/main" id="{9D9EE42E-68C6-4317-864C-C6B1B90362E7}"/>
              </a:ext>
            </a:extLst>
          </p:cNvPr>
          <p:cNvSpPr txBox="1">
            <a:spLocks noGrp="1"/>
          </p:cNvSpPr>
          <p:nvPr>
            <p:ph type="ftr" sz="quarter" idx="11"/>
          </p:nvPr>
        </p:nvSpPr>
        <p:spPr>
          <a:ln/>
        </p:spPr>
        <p:txBody>
          <a:bodyPr/>
          <a:lstStyle>
            <a:lvl1pPr>
              <a:defRPr/>
            </a:lvl1pPr>
          </a:lstStyle>
          <a:p>
            <a:pPr>
              <a:defRPr/>
            </a:pPr>
            <a:endParaRPr/>
          </a:p>
        </p:txBody>
      </p:sp>
      <p:sp>
        <p:nvSpPr>
          <p:cNvPr id="5" name="Espace réservé du numéro de diapositive 5">
            <a:extLst>
              <a:ext uri="{FF2B5EF4-FFF2-40B4-BE49-F238E27FC236}">
                <a16:creationId xmlns:a16="http://schemas.microsoft.com/office/drawing/2014/main" id="{E9FAB435-EDEF-4875-9FDC-4C0FBB28042E}"/>
              </a:ext>
            </a:extLst>
          </p:cNvPr>
          <p:cNvSpPr txBox="1">
            <a:spLocks noGrp="1"/>
          </p:cNvSpPr>
          <p:nvPr>
            <p:ph type="sldNum" sz="quarter" idx="12"/>
          </p:nvPr>
        </p:nvSpPr>
        <p:spPr>
          <a:ln/>
        </p:spPr>
        <p:txBody>
          <a:bodyPr/>
          <a:lstStyle>
            <a:lvl1pPr>
              <a:defRPr/>
            </a:lvl1pPr>
          </a:lstStyle>
          <a:p>
            <a:fld id="{707781B5-BE7C-4E4A-BA74-77FBE5D4D0CC}" type="slidenum">
              <a:rPr lang="fr-FR" altLang="fr-FR"/>
              <a:pPr/>
              <a:t>‹N°›</a:t>
            </a:fld>
            <a:endParaRPr lang="fr-FR" alt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CEB794FD-5D6F-4EC6-8A8C-6EE9583B64F1}"/>
              </a:ext>
            </a:extLst>
          </p:cNvPr>
          <p:cNvSpPr txBox="1">
            <a:spLocks noGrp="1"/>
          </p:cNvSpPr>
          <p:nvPr>
            <p:ph type="dt" sz="half" idx="10"/>
          </p:nvPr>
        </p:nvSpPr>
        <p:spPr>
          <a:ln/>
        </p:spPr>
        <p:txBody>
          <a:bodyPr/>
          <a:lstStyle>
            <a:lvl1pPr>
              <a:defRPr/>
            </a:lvl1pPr>
          </a:lstStyle>
          <a:p>
            <a:pPr>
              <a:defRPr/>
            </a:pPr>
            <a:fld id="{1C457767-A57E-4B8D-9C3A-690517DB1874}" type="datetime1">
              <a:rPr lang="fr-FR"/>
              <a:pPr>
                <a:defRPr/>
              </a:pPr>
              <a:t>11/10/2018</a:t>
            </a:fld>
            <a:endParaRPr/>
          </a:p>
        </p:txBody>
      </p:sp>
      <p:sp>
        <p:nvSpPr>
          <p:cNvPr id="3" name="Espace réservé du pied de page 4">
            <a:extLst>
              <a:ext uri="{FF2B5EF4-FFF2-40B4-BE49-F238E27FC236}">
                <a16:creationId xmlns:a16="http://schemas.microsoft.com/office/drawing/2014/main" id="{9D9EE42E-68C6-4317-864C-C6B1B90362E7}"/>
              </a:ext>
            </a:extLst>
          </p:cNvPr>
          <p:cNvSpPr txBox="1">
            <a:spLocks noGrp="1"/>
          </p:cNvSpPr>
          <p:nvPr>
            <p:ph type="ftr" sz="quarter" idx="11"/>
          </p:nvPr>
        </p:nvSpPr>
        <p:spPr>
          <a:ln/>
        </p:spPr>
        <p:txBody>
          <a:bodyPr/>
          <a:lstStyle>
            <a:lvl1pPr>
              <a:defRPr/>
            </a:lvl1pPr>
          </a:lstStyle>
          <a:p>
            <a:pPr>
              <a:defRPr/>
            </a:pPr>
            <a:endParaRPr/>
          </a:p>
        </p:txBody>
      </p:sp>
      <p:sp>
        <p:nvSpPr>
          <p:cNvPr id="4" name="Espace réservé du numéro de diapositive 5">
            <a:extLst>
              <a:ext uri="{FF2B5EF4-FFF2-40B4-BE49-F238E27FC236}">
                <a16:creationId xmlns:a16="http://schemas.microsoft.com/office/drawing/2014/main" id="{E9FAB435-EDEF-4875-9FDC-4C0FBB28042E}"/>
              </a:ext>
            </a:extLst>
          </p:cNvPr>
          <p:cNvSpPr txBox="1">
            <a:spLocks noGrp="1"/>
          </p:cNvSpPr>
          <p:nvPr>
            <p:ph type="sldNum" sz="quarter" idx="12"/>
          </p:nvPr>
        </p:nvSpPr>
        <p:spPr>
          <a:ln/>
        </p:spPr>
        <p:txBody>
          <a:bodyPr/>
          <a:lstStyle>
            <a:lvl1pPr>
              <a:defRPr/>
            </a:lvl1pPr>
          </a:lstStyle>
          <a:p>
            <a:fld id="{EF6F1DFE-CCCF-489F-96E4-7F48A647CDB8}" type="slidenum">
              <a:rPr lang="fr-FR" altLang="fr-FR"/>
              <a:pPr/>
              <a:t>‹N°›</a:t>
            </a:fld>
            <a:endParaRPr lang="fr-FR" altLang="fr-F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4011613" cy="1162050"/>
          </a:xfrm>
        </p:spPr>
        <p:txBody>
          <a:bodyPr/>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CEB794FD-5D6F-4EC6-8A8C-6EE9583B64F1}"/>
              </a:ext>
            </a:extLst>
          </p:cNvPr>
          <p:cNvSpPr txBox="1">
            <a:spLocks noGrp="1"/>
          </p:cNvSpPr>
          <p:nvPr>
            <p:ph type="dt" sz="half" idx="10"/>
          </p:nvPr>
        </p:nvSpPr>
        <p:spPr>
          <a:ln/>
        </p:spPr>
        <p:txBody>
          <a:bodyPr/>
          <a:lstStyle>
            <a:lvl1pPr>
              <a:defRPr/>
            </a:lvl1pPr>
          </a:lstStyle>
          <a:p>
            <a:pPr>
              <a:defRPr/>
            </a:pPr>
            <a:fld id="{FD6F1023-2B10-4386-AE79-D77BB7137D67}" type="datetime1">
              <a:rPr lang="fr-FR"/>
              <a:pPr>
                <a:defRPr/>
              </a:pPr>
              <a:t>11/10/2018</a:t>
            </a:fld>
            <a:endParaRPr/>
          </a:p>
        </p:txBody>
      </p:sp>
      <p:sp>
        <p:nvSpPr>
          <p:cNvPr id="6" name="Espace réservé du pied de page 4">
            <a:extLst>
              <a:ext uri="{FF2B5EF4-FFF2-40B4-BE49-F238E27FC236}">
                <a16:creationId xmlns:a16="http://schemas.microsoft.com/office/drawing/2014/main" id="{9D9EE42E-68C6-4317-864C-C6B1B90362E7}"/>
              </a:ext>
            </a:extLst>
          </p:cNvPr>
          <p:cNvSpPr txBox="1">
            <a:spLocks noGrp="1"/>
          </p:cNvSpPr>
          <p:nvPr>
            <p:ph type="ftr" sz="quarter" idx="11"/>
          </p:nvPr>
        </p:nvSpPr>
        <p:spPr>
          <a:ln/>
        </p:spPr>
        <p:txBody>
          <a:bodyPr/>
          <a:lstStyle>
            <a:lvl1pPr>
              <a:defRPr/>
            </a:lvl1pPr>
          </a:lstStyle>
          <a:p>
            <a:pPr>
              <a:defRPr/>
            </a:pPr>
            <a:endParaRPr/>
          </a:p>
        </p:txBody>
      </p:sp>
      <p:sp>
        <p:nvSpPr>
          <p:cNvPr id="7" name="Espace réservé du numéro de diapositive 5">
            <a:extLst>
              <a:ext uri="{FF2B5EF4-FFF2-40B4-BE49-F238E27FC236}">
                <a16:creationId xmlns:a16="http://schemas.microsoft.com/office/drawing/2014/main" id="{E9FAB435-EDEF-4875-9FDC-4C0FBB28042E}"/>
              </a:ext>
            </a:extLst>
          </p:cNvPr>
          <p:cNvSpPr txBox="1">
            <a:spLocks noGrp="1"/>
          </p:cNvSpPr>
          <p:nvPr>
            <p:ph type="sldNum" sz="quarter" idx="12"/>
          </p:nvPr>
        </p:nvSpPr>
        <p:spPr>
          <a:ln/>
        </p:spPr>
        <p:txBody>
          <a:bodyPr/>
          <a:lstStyle>
            <a:lvl1pPr>
              <a:defRPr/>
            </a:lvl1pPr>
          </a:lstStyle>
          <a:p>
            <a:fld id="{FD01C579-4A09-48D3-A21A-7BB5D77E213B}" type="slidenum">
              <a:rPr lang="fr-FR" altLang="fr-FR"/>
              <a:pPr/>
              <a:t>‹N°›</a:t>
            </a:fld>
            <a:endParaRPr lang="fr-FR" altLang="fr-F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188" y="4800600"/>
            <a:ext cx="7315200" cy="566738"/>
          </a:xfrm>
        </p:spPr>
        <p:txBody>
          <a:bodyPr/>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CEB794FD-5D6F-4EC6-8A8C-6EE9583B64F1}"/>
              </a:ext>
            </a:extLst>
          </p:cNvPr>
          <p:cNvSpPr txBox="1">
            <a:spLocks noGrp="1"/>
          </p:cNvSpPr>
          <p:nvPr>
            <p:ph type="dt" sz="half" idx="10"/>
          </p:nvPr>
        </p:nvSpPr>
        <p:spPr>
          <a:ln/>
        </p:spPr>
        <p:txBody>
          <a:bodyPr/>
          <a:lstStyle>
            <a:lvl1pPr>
              <a:defRPr/>
            </a:lvl1pPr>
          </a:lstStyle>
          <a:p>
            <a:pPr>
              <a:defRPr/>
            </a:pPr>
            <a:fld id="{5F6DEE43-AC3C-4EFE-8E01-225076CB1DA4}" type="datetime1">
              <a:rPr lang="fr-FR"/>
              <a:pPr>
                <a:defRPr/>
              </a:pPr>
              <a:t>11/10/2018</a:t>
            </a:fld>
            <a:endParaRPr/>
          </a:p>
        </p:txBody>
      </p:sp>
      <p:sp>
        <p:nvSpPr>
          <p:cNvPr id="6" name="Espace réservé du pied de page 4">
            <a:extLst>
              <a:ext uri="{FF2B5EF4-FFF2-40B4-BE49-F238E27FC236}">
                <a16:creationId xmlns:a16="http://schemas.microsoft.com/office/drawing/2014/main" id="{9D9EE42E-68C6-4317-864C-C6B1B90362E7}"/>
              </a:ext>
            </a:extLst>
          </p:cNvPr>
          <p:cNvSpPr txBox="1">
            <a:spLocks noGrp="1"/>
          </p:cNvSpPr>
          <p:nvPr>
            <p:ph type="ftr" sz="quarter" idx="11"/>
          </p:nvPr>
        </p:nvSpPr>
        <p:spPr>
          <a:ln/>
        </p:spPr>
        <p:txBody>
          <a:bodyPr/>
          <a:lstStyle>
            <a:lvl1pPr>
              <a:defRPr/>
            </a:lvl1pPr>
          </a:lstStyle>
          <a:p>
            <a:pPr>
              <a:defRPr/>
            </a:pPr>
            <a:endParaRPr/>
          </a:p>
        </p:txBody>
      </p:sp>
      <p:sp>
        <p:nvSpPr>
          <p:cNvPr id="7" name="Espace réservé du numéro de diapositive 5">
            <a:extLst>
              <a:ext uri="{FF2B5EF4-FFF2-40B4-BE49-F238E27FC236}">
                <a16:creationId xmlns:a16="http://schemas.microsoft.com/office/drawing/2014/main" id="{E9FAB435-EDEF-4875-9FDC-4C0FBB28042E}"/>
              </a:ext>
            </a:extLst>
          </p:cNvPr>
          <p:cNvSpPr txBox="1">
            <a:spLocks noGrp="1"/>
          </p:cNvSpPr>
          <p:nvPr>
            <p:ph type="sldNum" sz="quarter" idx="12"/>
          </p:nvPr>
        </p:nvSpPr>
        <p:spPr>
          <a:ln/>
        </p:spPr>
        <p:txBody>
          <a:bodyPr/>
          <a:lstStyle>
            <a:lvl1pPr>
              <a:defRPr/>
            </a:lvl1pPr>
          </a:lstStyle>
          <a:p>
            <a:fld id="{6EC74877-4968-4BDB-85BB-26FEF7C053A6}" type="slidenum">
              <a:rPr lang="fr-FR" altLang="fr-FR"/>
              <a:pPr/>
              <a:t>‹N°›</a:t>
            </a:fld>
            <a:endParaRPr lang="fr-FR" alt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re 1"/>
          <p:cNvSpPr txBox="1">
            <a:spLocks noGrp="1" noChangeArrowheads="1"/>
          </p:cNvSpPr>
          <p:nvPr>
            <p:ph type="title"/>
          </p:nvPr>
        </p:nvSpPr>
        <p:spPr bwMode="auto">
          <a:xfrm>
            <a:off x="1524000" y="1122363"/>
            <a:ext cx="9144000" cy="2387600"/>
          </a:xfrm>
          <a:prstGeom prst="rect">
            <a:avLst/>
          </a:prstGeom>
          <a:noFill/>
          <a:ln w="9525">
            <a:noFill/>
            <a:miter lim="800000"/>
            <a:headEnd/>
            <a:tailEnd/>
          </a:ln>
        </p:spPr>
        <p:txBody>
          <a:bodyPr vert="horz" wrap="square" lIns="90000" tIns="45000" rIns="90000" bIns="45000" numCol="1" anchor="b" anchorCtr="0" compatLnSpc="1">
            <a:prstTxWarp prst="textNoShape">
              <a:avLst/>
            </a:prstTxWarp>
          </a:bodyPr>
          <a:lstStyle/>
          <a:p>
            <a:pPr lvl="0"/>
            <a:r>
              <a:rPr lang="fr-FR" altLang="fr-FR"/>
              <a:t>Cliquez pour éditer le format du texte-titreModifiez le style du titre</a:t>
            </a:r>
          </a:p>
        </p:txBody>
      </p:sp>
      <p:sp>
        <p:nvSpPr>
          <p:cNvPr id="3" name="Espace réservé de la date 3">
            <a:extLst>
              <a:ext uri="{FF2B5EF4-FFF2-40B4-BE49-F238E27FC236}">
                <a16:creationId xmlns:a16="http://schemas.microsoft.com/office/drawing/2014/main" id="{CEB794FD-5D6F-4EC6-8A8C-6EE9583B64F1}"/>
              </a:ext>
            </a:extLst>
          </p:cNvPr>
          <p:cNvSpPr txBox="1">
            <a:spLocks noGrp="1"/>
          </p:cNvSpPr>
          <p:nvPr>
            <p:ph type="dt" sz="half" idx="2"/>
          </p:nvPr>
        </p:nvSpPr>
        <p:spPr>
          <a:xfrm>
            <a:off x="838200" y="6356350"/>
            <a:ext cx="2743200" cy="365125"/>
          </a:xfrm>
          <a:prstGeom prst="rect">
            <a:avLst/>
          </a:prstGeom>
          <a:noFill/>
          <a:ln>
            <a:noFill/>
          </a:ln>
        </p:spPr>
        <p:txBody>
          <a:bodyPr wrap="square" lIns="90000" tIns="45000" rIns="90000" bIns="45000" anchor="t" anchorCtr="0"/>
          <a:lstStyle>
            <a:lvl1pPr marL="0" marR="0" lvl="0" indent="0" algn="l" rtl="0" eaLnBrk="1" fontAlgn="auto" hangingPunct="1">
              <a:spcBef>
                <a:spcPts val="0"/>
              </a:spcBef>
              <a:spcAft>
                <a:spcPts val="0"/>
              </a:spcAft>
              <a:buNone/>
              <a:tabLst/>
              <a:defRPr lang="fr-FR" sz="1800" b="0" i="0" u="none" strike="noStrike" kern="1200" spc="0">
                <a:solidFill>
                  <a:srgbClr val="000000"/>
                </a:solidFill>
                <a:latin typeface="Calibri" pitchFamily="18"/>
                <a:ea typeface="Lucida Sans Unicode" pitchFamily="2"/>
                <a:cs typeface="Tahoma" pitchFamily="2"/>
              </a:defRPr>
            </a:lvl1pPr>
          </a:lstStyle>
          <a:p>
            <a:pPr>
              <a:defRPr/>
            </a:pPr>
            <a:fld id="{EFDEB695-F44D-4BA9-8913-92C40964065E}" type="datetime1">
              <a:rPr lang="fr-FR"/>
              <a:pPr>
                <a:defRPr/>
              </a:pPr>
              <a:t>11/10/2018</a:t>
            </a:fld>
            <a:endParaRPr/>
          </a:p>
        </p:txBody>
      </p:sp>
      <p:sp>
        <p:nvSpPr>
          <p:cNvPr id="4" name="Espace réservé du pied de page 4">
            <a:extLst>
              <a:ext uri="{FF2B5EF4-FFF2-40B4-BE49-F238E27FC236}">
                <a16:creationId xmlns:a16="http://schemas.microsoft.com/office/drawing/2014/main" id="{9D9EE42E-68C6-4317-864C-C6B1B90362E7}"/>
              </a:ext>
            </a:extLst>
          </p:cNvPr>
          <p:cNvSpPr txBox="1">
            <a:spLocks noGrp="1"/>
          </p:cNvSpPr>
          <p:nvPr>
            <p:ph type="ftr" sz="quarter" idx="3"/>
          </p:nvPr>
        </p:nvSpPr>
        <p:spPr>
          <a:xfrm>
            <a:off x="4038600" y="6356350"/>
            <a:ext cx="4114800" cy="365125"/>
          </a:xfrm>
          <a:prstGeom prst="rect">
            <a:avLst/>
          </a:prstGeom>
          <a:noFill/>
          <a:ln>
            <a:noFill/>
          </a:ln>
        </p:spPr>
        <p:txBody>
          <a:bodyPr wrap="square" lIns="90000" tIns="45000" rIns="90000" bIns="45000" anchor="t" anchorCtr="0"/>
          <a:lstStyle>
            <a:lvl1pPr lvl="0" rtl="0" eaLnBrk="1" fontAlgn="auto" hangingPunct="0">
              <a:spcBef>
                <a:spcPts val="0"/>
              </a:spcBef>
              <a:spcAft>
                <a:spcPts val="0"/>
              </a:spcAft>
              <a:buNone/>
              <a:tabLst/>
              <a:defRPr lang="fr-FR" sz="2400" kern="1200">
                <a:latin typeface="Times New Roman" pitchFamily="18"/>
                <a:ea typeface="Lucida Sans Unicode" pitchFamily="2"/>
                <a:cs typeface="Tahoma" pitchFamily="2"/>
              </a:defRPr>
            </a:lvl1pPr>
          </a:lstStyle>
          <a:p>
            <a:pPr>
              <a:defRPr/>
            </a:pPr>
            <a:endParaRPr/>
          </a:p>
        </p:txBody>
      </p:sp>
      <p:sp>
        <p:nvSpPr>
          <p:cNvPr id="5" name="Espace réservé du numéro de diapositive 5">
            <a:extLst>
              <a:ext uri="{FF2B5EF4-FFF2-40B4-BE49-F238E27FC236}">
                <a16:creationId xmlns:a16="http://schemas.microsoft.com/office/drawing/2014/main" id="{E9FAB435-EDEF-4875-9FDC-4C0FBB28042E}"/>
              </a:ext>
            </a:extLst>
          </p:cNvPr>
          <p:cNvSpPr txBox="1">
            <a:spLocks noGrp="1"/>
          </p:cNvSpPr>
          <p:nvPr>
            <p:ph type="sldNum" sz="quarter" idx="4"/>
          </p:nvPr>
        </p:nvSpPr>
        <p:spPr>
          <a:xfrm>
            <a:off x="8610600" y="6356350"/>
            <a:ext cx="2743200" cy="365125"/>
          </a:xfrm>
          <a:prstGeom prst="rect">
            <a:avLst/>
          </a:prstGeom>
          <a:noFill/>
          <a:ln>
            <a:noFill/>
          </a:ln>
        </p:spPr>
        <p:txBody>
          <a:bodyPr vert="horz" wrap="square" lIns="90000" tIns="45000" rIns="90000" bIns="45000" numCol="1" anchor="t" anchorCtr="0" compatLnSpc="1">
            <a:prstTxWarp prst="textNoShape">
              <a:avLst/>
            </a:prstTxWarp>
          </a:bodyPr>
          <a:lstStyle>
            <a:lvl1pPr eaLnBrk="1" hangingPunct="1">
              <a:defRPr>
                <a:solidFill>
                  <a:srgbClr val="000000"/>
                </a:solidFill>
                <a:ea typeface="Lucida Sans Unicode" pitchFamily="34" charset="0"/>
                <a:cs typeface="Tahoma" pitchFamily="34" charset="0"/>
              </a:defRPr>
            </a:lvl1pPr>
          </a:lstStyle>
          <a:p>
            <a:fld id="{F0813AAD-76EB-4492-B5AD-F525C60A42C3}" type="slidenum">
              <a:rPr lang="fr-FR" altLang="fr-FR"/>
              <a:pPr/>
              <a:t>‹N°›</a:t>
            </a:fld>
            <a:endParaRPr lang="fr-FR" altLang="fr-FR"/>
          </a:p>
        </p:txBody>
      </p:sp>
      <p:sp>
        <p:nvSpPr>
          <p:cNvPr id="1030" name="Espace réservé du texte 5"/>
          <p:cNvSpPr txBox="1">
            <a:spLocks noGrp="1" noChangeArrowheads="1"/>
          </p:cNvSpPr>
          <p:nvPr>
            <p:ph type="body" idx="1"/>
          </p:nvPr>
        </p:nvSpPr>
        <p:spPr bwMode="auto">
          <a:xfrm>
            <a:off x="609600" y="1604963"/>
            <a:ext cx="10972800" cy="45259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l" rtl="0" eaLnBrk="0" fontAlgn="base" hangingPunct="0">
        <a:lnSpc>
          <a:spcPct val="90000"/>
        </a:lnSpc>
        <a:spcBef>
          <a:spcPct val="0"/>
        </a:spcBef>
        <a:spcAft>
          <a:spcPct val="0"/>
        </a:spcAft>
        <a:defRPr lang="fr-FR" sz="6000" kern="1200">
          <a:solidFill>
            <a:srgbClr val="000000"/>
          </a:solidFill>
          <a:latin typeface="Calibri Light" pitchFamily="18"/>
          <a:ea typeface="Microsoft YaHei" pitchFamily="2"/>
          <a:cs typeface="Arial" pitchFamily="2"/>
        </a:defRPr>
      </a:lvl1pPr>
      <a:lvl2pPr algn="l" rtl="0" eaLnBrk="0" fontAlgn="base" hangingPunct="0">
        <a:lnSpc>
          <a:spcPct val="90000"/>
        </a:lnSpc>
        <a:spcBef>
          <a:spcPct val="0"/>
        </a:spcBef>
        <a:spcAft>
          <a:spcPct val="0"/>
        </a:spcAft>
        <a:defRPr sz="6000">
          <a:solidFill>
            <a:srgbClr val="000000"/>
          </a:solidFill>
          <a:latin typeface="Calibri Light" panose="020F0302020204030204" pitchFamily="34" charset="0"/>
          <a:ea typeface="Microsoft YaHei" panose="020B0503020204020204" pitchFamily="34" charset="-122"/>
          <a:cs typeface="Arial" panose="020B0604020202020204" pitchFamily="34" charset="0"/>
        </a:defRPr>
      </a:lvl2pPr>
      <a:lvl3pPr algn="l" rtl="0" eaLnBrk="0" fontAlgn="base" hangingPunct="0">
        <a:lnSpc>
          <a:spcPct val="90000"/>
        </a:lnSpc>
        <a:spcBef>
          <a:spcPct val="0"/>
        </a:spcBef>
        <a:spcAft>
          <a:spcPct val="0"/>
        </a:spcAft>
        <a:defRPr sz="6000">
          <a:solidFill>
            <a:srgbClr val="000000"/>
          </a:solidFill>
          <a:latin typeface="Calibri Light" panose="020F0302020204030204" pitchFamily="34" charset="0"/>
          <a:ea typeface="Microsoft YaHei" panose="020B0503020204020204" pitchFamily="34" charset="-122"/>
          <a:cs typeface="Arial" panose="020B0604020202020204" pitchFamily="34" charset="0"/>
        </a:defRPr>
      </a:lvl3pPr>
      <a:lvl4pPr algn="l" rtl="0" eaLnBrk="0" fontAlgn="base" hangingPunct="0">
        <a:lnSpc>
          <a:spcPct val="90000"/>
        </a:lnSpc>
        <a:spcBef>
          <a:spcPct val="0"/>
        </a:spcBef>
        <a:spcAft>
          <a:spcPct val="0"/>
        </a:spcAft>
        <a:defRPr sz="6000">
          <a:solidFill>
            <a:srgbClr val="000000"/>
          </a:solidFill>
          <a:latin typeface="Calibri Light" panose="020F0302020204030204" pitchFamily="34" charset="0"/>
          <a:ea typeface="Microsoft YaHei" panose="020B0503020204020204" pitchFamily="34" charset="-122"/>
          <a:cs typeface="Arial" panose="020B0604020202020204" pitchFamily="34" charset="0"/>
        </a:defRPr>
      </a:lvl4pPr>
      <a:lvl5pPr algn="l" rtl="0" eaLnBrk="0" fontAlgn="base" hangingPunct="0">
        <a:lnSpc>
          <a:spcPct val="90000"/>
        </a:lnSpc>
        <a:spcBef>
          <a:spcPct val="0"/>
        </a:spcBef>
        <a:spcAft>
          <a:spcPct val="0"/>
        </a:spcAft>
        <a:defRPr sz="6000">
          <a:solidFill>
            <a:srgbClr val="000000"/>
          </a:solidFill>
          <a:latin typeface="Calibri Light" panose="020F0302020204030204" pitchFamily="34" charset="0"/>
          <a:ea typeface="Microsoft YaHei" panose="020B0503020204020204" pitchFamily="34" charset="-122"/>
          <a:cs typeface="Arial" panose="020B0604020202020204" pitchFamily="34" charset="0"/>
        </a:defRPr>
      </a:lvl5pPr>
      <a:lvl6pPr marL="457200" algn="l" rtl="0" eaLnBrk="0" fontAlgn="base">
        <a:lnSpc>
          <a:spcPct val="90000"/>
        </a:lnSpc>
        <a:spcBef>
          <a:spcPct val="0"/>
        </a:spcBef>
        <a:spcAft>
          <a:spcPct val="0"/>
        </a:spcAft>
        <a:defRPr sz="6000">
          <a:solidFill>
            <a:srgbClr val="000000"/>
          </a:solidFill>
          <a:latin typeface="Calibri Light" panose="020F0302020204030204" pitchFamily="34" charset="0"/>
          <a:ea typeface="Microsoft YaHei" panose="020B0503020204020204" pitchFamily="34" charset="-122"/>
          <a:cs typeface="Arial" panose="020B0604020202020204" pitchFamily="34" charset="0"/>
        </a:defRPr>
      </a:lvl6pPr>
      <a:lvl7pPr marL="914400" algn="l" rtl="0" eaLnBrk="0" fontAlgn="base">
        <a:lnSpc>
          <a:spcPct val="90000"/>
        </a:lnSpc>
        <a:spcBef>
          <a:spcPct val="0"/>
        </a:spcBef>
        <a:spcAft>
          <a:spcPct val="0"/>
        </a:spcAft>
        <a:defRPr sz="6000">
          <a:solidFill>
            <a:srgbClr val="000000"/>
          </a:solidFill>
          <a:latin typeface="Calibri Light" panose="020F0302020204030204" pitchFamily="34" charset="0"/>
          <a:ea typeface="Microsoft YaHei" panose="020B0503020204020204" pitchFamily="34" charset="-122"/>
          <a:cs typeface="Arial" panose="020B0604020202020204" pitchFamily="34" charset="0"/>
        </a:defRPr>
      </a:lvl7pPr>
      <a:lvl8pPr marL="1371600" algn="l" rtl="0" eaLnBrk="0" fontAlgn="base">
        <a:lnSpc>
          <a:spcPct val="90000"/>
        </a:lnSpc>
        <a:spcBef>
          <a:spcPct val="0"/>
        </a:spcBef>
        <a:spcAft>
          <a:spcPct val="0"/>
        </a:spcAft>
        <a:defRPr sz="6000">
          <a:solidFill>
            <a:srgbClr val="000000"/>
          </a:solidFill>
          <a:latin typeface="Calibri Light" panose="020F0302020204030204" pitchFamily="34" charset="0"/>
          <a:ea typeface="Microsoft YaHei" panose="020B0503020204020204" pitchFamily="34" charset="-122"/>
          <a:cs typeface="Arial" panose="020B0604020202020204" pitchFamily="34" charset="0"/>
        </a:defRPr>
      </a:lvl8pPr>
      <a:lvl9pPr marL="1828800" algn="l" rtl="0" eaLnBrk="0" fontAlgn="base">
        <a:lnSpc>
          <a:spcPct val="90000"/>
        </a:lnSpc>
        <a:spcBef>
          <a:spcPct val="0"/>
        </a:spcBef>
        <a:spcAft>
          <a:spcPct val="0"/>
        </a:spcAft>
        <a:defRPr sz="6000">
          <a:solidFill>
            <a:srgbClr val="000000"/>
          </a:solidFill>
          <a:latin typeface="Calibri Light" panose="020F0302020204030204" pitchFamily="34" charset="0"/>
          <a:ea typeface="Microsoft YaHei" panose="020B0503020204020204" pitchFamily="34" charset="-122"/>
          <a:cs typeface="Arial" panose="020B0604020202020204" pitchFamily="34" charset="0"/>
        </a:defRPr>
      </a:lvl9pPr>
    </p:titleStyle>
    <p:bodyStyle>
      <a:lvl1pPr algn="l" rtl="0" eaLnBrk="0" fontAlgn="base" hangingPunct="0">
        <a:lnSpc>
          <a:spcPct val="90000"/>
        </a:lnSpc>
        <a:spcBef>
          <a:spcPct val="0"/>
        </a:spcBef>
        <a:spcAft>
          <a:spcPts val="1413"/>
        </a:spcAft>
        <a:defRPr lang="fr-FR" sz="2800" kern="1200">
          <a:solidFill>
            <a:srgbClr val="000000"/>
          </a:solidFill>
          <a:latin typeface="Calibri" pitchFamily="18"/>
          <a:ea typeface="Microsoft YaHei" pitchFamily="2"/>
          <a:cs typeface="Arial" pitchFamily="2"/>
        </a:defRPr>
      </a:lvl1pPr>
      <a:lvl2pPr marL="742950" indent="-285750" algn="l" rtl="0" eaLnBrk="0" fontAlgn="base" hangingPunct="0">
        <a:spcBef>
          <a:spcPct val="20000"/>
        </a:spcBef>
        <a:spcAft>
          <a:spcPct val="0"/>
        </a:spcAft>
        <a:buChar char="–"/>
        <a:defRPr sz="2800">
          <a:solidFill>
            <a:schemeClr val="tx1"/>
          </a:solidFill>
          <a:latin typeface="Arial" panose="020B0604020202020204" pitchFamily="34" charset="0"/>
          <a:ea typeface="Microsoft YaHei" panose="020B0503020204020204" pitchFamily="34" charset="-122"/>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ea typeface="Microsoft YaHei" panose="020B0503020204020204" pitchFamily="34" charset="-122"/>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4.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5.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6.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7.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8.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9.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0.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8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8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image" Target="../media/image2.png"/></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3.jpeg"/><Relationship Id="rId4" Type="http://schemas.openxmlformats.org/officeDocument/2006/relationships/image" Target="../media/image2.png"/></Relationships>
</file>

<file path=ppt/slides/_rels/slide83.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1.png"/><Relationship Id="rId7" Type="http://schemas.openxmlformats.org/officeDocument/2006/relationships/image" Target="../media/image9.emf"/><Relationship Id="rId2" Type="http://schemas.openxmlformats.org/officeDocument/2006/relationships/notesSlide" Target="../notesSlides/notesSlide83.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sp>
        <p:nvSpPr>
          <p:cNvPr id="3" name="ZoneTexte 13">
            <a:extLst>
              <a:ext uri="{FF2B5EF4-FFF2-40B4-BE49-F238E27FC236}">
                <a16:creationId xmlns:a16="http://schemas.microsoft.com/office/drawing/2014/main" id="{FF4644DF-3854-48BF-B619-599C7F110A2A}"/>
              </a:ext>
            </a:extLst>
          </p:cNvPr>
          <p:cNvSpPr/>
          <p:nvPr/>
        </p:nvSpPr>
        <p:spPr>
          <a:xfrm>
            <a:off x="0" y="1366838"/>
            <a:ext cx="12192000" cy="29083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1" fontAlgn="auto" hangingPunct="1">
              <a:spcBef>
                <a:spcPts val="0"/>
              </a:spcBef>
              <a:spcAft>
                <a:spcPts val="0"/>
              </a:spcAft>
              <a:buFont typeface="StarSymbol"/>
              <a:buNone/>
              <a:defRPr/>
            </a:pPr>
            <a:r>
              <a:rPr lang="fr-FR" sz="3600" dirty="0">
                <a:solidFill>
                  <a:srgbClr val="000000"/>
                </a:solidFill>
                <a:latin typeface="Calibri" pitchFamily="18"/>
                <a:ea typeface="Microsoft YaHei" pitchFamily="2"/>
                <a:cs typeface="Arial" pitchFamily="2"/>
              </a:rPr>
              <a:t>RÉFORME BLANQUER DE LA VOIE PROFESSIONNELLE</a:t>
            </a:r>
          </a:p>
          <a:p>
            <a:pPr algn="ctr" eaLnBrk="1" fontAlgn="auto" hangingPunct="1">
              <a:spcBef>
                <a:spcPts val="0"/>
              </a:spcBef>
              <a:spcAft>
                <a:spcPts val="0"/>
              </a:spcAft>
              <a:buFont typeface="StarSymbol"/>
              <a:buNone/>
              <a:defRPr/>
            </a:pPr>
            <a:endParaRPr lang="fr-FR" sz="3600" dirty="0">
              <a:solidFill>
                <a:srgbClr val="000000"/>
              </a:solidFill>
              <a:latin typeface="Calibri" pitchFamily="18"/>
              <a:ea typeface="Microsoft YaHei" pitchFamily="2"/>
              <a:cs typeface="Arial" pitchFamily="2"/>
            </a:endParaRPr>
          </a:p>
          <a:p>
            <a:pPr algn="ctr" eaLnBrk="1" fontAlgn="auto" hangingPunct="1">
              <a:spcBef>
                <a:spcPts val="0"/>
              </a:spcBef>
              <a:spcAft>
                <a:spcPts val="0"/>
              </a:spcAft>
              <a:buFont typeface="StarSymbol"/>
              <a:buNone/>
              <a:defRPr/>
            </a:pPr>
            <a:endParaRPr lang="fr-FR" sz="3600" dirty="0">
              <a:solidFill>
                <a:srgbClr val="000000"/>
              </a:solidFill>
              <a:latin typeface="Calibri" pitchFamily="18"/>
              <a:ea typeface="Microsoft YaHei" pitchFamily="2"/>
              <a:cs typeface="Arial" pitchFamily="2"/>
            </a:endParaRPr>
          </a:p>
          <a:p>
            <a:pPr algn="ctr" eaLnBrk="1" fontAlgn="auto" hangingPunct="1">
              <a:spcBef>
                <a:spcPts val="0"/>
              </a:spcBef>
              <a:spcAft>
                <a:spcPts val="0"/>
              </a:spcAft>
              <a:buFont typeface="StarSymbol"/>
              <a:buNone/>
              <a:defRPr/>
            </a:pPr>
            <a:r>
              <a:rPr lang="fr-FR" sz="3600" dirty="0">
                <a:solidFill>
                  <a:srgbClr val="000000"/>
                </a:solidFill>
                <a:latin typeface="Calibri" pitchFamily="18"/>
                <a:ea typeface="Microsoft YaHei" pitchFamily="2"/>
                <a:cs typeface="Arial" pitchFamily="2"/>
              </a:rPr>
              <a:t>DÉCRYPTAGES ET PROPOSITIONS</a:t>
            </a:r>
          </a:p>
          <a:p>
            <a:pPr algn="ctr" eaLnBrk="1" fontAlgn="auto" hangingPunct="1">
              <a:spcBef>
                <a:spcPts val="0"/>
              </a:spcBef>
              <a:spcAft>
                <a:spcPts val="0"/>
              </a:spcAft>
              <a:buFont typeface="StarSymbol"/>
              <a:buNone/>
              <a:defRPr/>
            </a:pPr>
            <a:endParaRPr lang="fr-FR" sz="3600" dirty="0">
              <a:solidFill>
                <a:srgbClr val="000000"/>
              </a:solidFill>
              <a:latin typeface="Calibri" pitchFamily="18"/>
              <a:ea typeface="Microsoft YaHei" pitchFamily="2"/>
              <a:cs typeface="Arial" pitchFamily="2"/>
            </a:endParaRPr>
          </a:p>
        </p:txBody>
      </p:sp>
      <p:pic>
        <p:nvPicPr>
          <p:cNvPr id="4100"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4101"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4102" name="Espace réservé du numéro de diapositive 6"/>
          <p:cNvSpPr>
            <a:spLocks noGrp="1"/>
          </p:cNvSpPr>
          <p:nvPr>
            <p:ph type="sldNum" sz="quarter" idx="12"/>
          </p:nvPr>
        </p:nvSpPr>
        <p:spPr bwMode="auto">
          <a:noFill/>
          <a:ln>
            <a:miter lim="800000"/>
            <a:headEnd/>
            <a:tailEnd/>
          </a:ln>
        </p:spPr>
        <p:txBody>
          <a:bodyPr/>
          <a:lstStyle/>
          <a:p>
            <a:fld id="{6B51EBA3-8741-4D1C-ACA4-7F0AADA12F6F}" type="slidenum">
              <a:rPr lang="fr-FR" altLang="fr-FR"/>
              <a:pPr/>
              <a:t>1</a:t>
            </a:fld>
            <a:endParaRPr lang="fr-FR" altLang="fr-F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22531"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22532"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C589E2F0-22CF-41D2-87E4-7C8EDEC4A3AF}"/>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0AA381F7-AD64-4810-8003-953DF8B6760B}"/>
              </a:ext>
            </a:extLst>
          </p:cNvPr>
          <p:cNvSpPr txBox="1"/>
          <p:nvPr/>
        </p:nvSpPr>
        <p:spPr>
          <a:xfrm>
            <a:off x="3994150" y="871538"/>
            <a:ext cx="7818438"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solidFill>
                  <a:srgbClr val="7030A0"/>
                </a:solidFill>
                <a:latin typeface="Arial" pitchFamily="18"/>
                <a:ea typeface="Microsoft YaHei" pitchFamily="2"/>
                <a:cs typeface="Arial" pitchFamily="2"/>
              </a:rPr>
              <a:t>Des campus d'excellence ancrés dans les territoires</a:t>
            </a:r>
          </a:p>
        </p:txBody>
      </p:sp>
      <p:sp>
        <p:nvSpPr>
          <p:cNvPr id="7" name="Rectangle 6">
            <a:extLst>
              <a:ext uri="{FF2B5EF4-FFF2-40B4-BE49-F238E27FC236}">
                <a16:creationId xmlns:a16="http://schemas.microsoft.com/office/drawing/2014/main" id="{2D472D81-D684-4418-B99E-5BC41223A71C}"/>
              </a:ext>
            </a:extLst>
          </p:cNvPr>
          <p:cNvSpPr/>
          <p:nvPr/>
        </p:nvSpPr>
        <p:spPr>
          <a:xfrm>
            <a:off x="255588" y="647700"/>
            <a:ext cx="11447462"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79366A70-F615-440E-9160-B4A46A792EE4}"/>
              </a:ext>
            </a:extLst>
          </p:cNvPr>
          <p:cNvSpPr txBox="1"/>
          <p:nvPr/>
        </p:nvSpPr>
        <p:spPr>
          <a:xfrm>
            <a:off x="455613" y="1550988"/>
            <a:ext cx="2584450" cy="43815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Arial" pitchFamily="18"/>
                <a:ea typeface="Microsoft YaHei" pitchFamily="2"/>
                <a:cs typeface="Arial" pitchFamily="2"/>
              </a:rPr>
              <a:t>NOS CRITIQUES</a:t>
            </a:r>
          </a:p>
        </p:txBody>
      </p:sp>
      <p:sp>
        <p:nvSpPr>
          <p:cNvPr id="10" name="ZoneTexte 9">
            <a:extLst>
              <a:ext uri="{FF2B5EF4-FFF2-40B4-BE49-F238E27FC236}">
                <a16:creationId xmlns:a16="http://schemas.microsoft.com/office/drawing/2014/main" id="{6219B1F8-B188-431D-9E62-86F48CA41A06}"/>
              </a:ext>
            </a:extLst>
          </p:cNvPr>
          <p:cNvSpPr txBox="1"/>
          <p:nvPr/>
        </p:nvSpPr>
        <p:spPr>
          <a:xfrm>
            <a:off x="407988" y="2098675"/>
            <a:ext cx="11376025" cy="333375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Actuellement seul 3 CMQ fonctionnent sur 78</a:t>
            </a:r>
          </a:p>
          <a:p>
            <a:pPr eaLnBrk="1" fontAlgn="auto">
              <a:spcBef>
                <a:spcPts val="0"/>
              </a:spcBef>
              <a:spcAft>
                <a:spcPts val="0"/>
              </a:spcAft>
              <a:buFont typeface="StarSymbol"/>
              <a:buNone/>
              <a:defRPr/>
            </a:pPr>
            <a:r>
              <a:rPr lang="fr-FR" sz="2200" dirty="0">
                <a:solidFill>
                  <a:srgbClr val="FF6600"/>
                </a:solidFill>
                <a:latin typeface="Arial" pitchFamily="18"/>
                <a:ea typeface="Microsoft YaHei" pitchFamily="2"/>
                <a:cs typeface="Arial" pitchFamily="2"/>
              </a:rPr>
              <a:t>  </a:t>
            </a:r>
          </a:p>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Certains campus ne comprennent pas de LP</a:t>
            </a:r>
          </a:p>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Mise en place du mixage des publics et du mixage des parcours à marche forcée.</a:t>
            </a:r>
          </a:p>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Plateaux techniques surchargés au détriment des élèves de LP</a:t>
            </a:r>
          </a:p>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Statut du directeur opérationnel à définir, est-ce un enseignant ?  Un professionnel  ?</a:t>
            </a:r>
          </a:p>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p:txBody>
      </p:sp>
      <p:sp>
        <p:nvSpPr>
          <p:cNvPr id="22538" name="Espace réservé du numéro de diapositive 12"/>
          <p:cNvSpPr>
            <a:spLocks noGrp="1"/>
          </p:cNvSpPr>
          <p:nvPr>
            <p:ph type="sldNum" sz="quarter" idx="12"/>
          </p:nvPr>
        </p:nvSpPr>
        <p:spPr bwMode="auto">
          <a:xfrm>
            <a:off x="9448800" y="0"/>
            <a:ext cx="2743200" cy="365125"/>
          </a:xfrm>
          <a:noFill/>
          <a:ln>
            <a:miter lim="800000"/>
            <a:headEnd/>
            <a:tailEnd/>
          </a:ln>
        </p:spPr>
        <p:txBody>
          <a:bodyPr/>
          <a:lstStyle/>
          <a:p>
            <a:pPr algn="r"/>
            <a:fld id="{B359DC3D-86C7-484A-8F5A-7B50930B60EA}" type="slidenum">
              <a:rPr lang="fr-FR" altLang="fr-FR"/>
              <a:pPr algn="r"/>
              <a:t>10</a:t>
            </a:fld>
            <a:endParaRPr lang="fr-FR" altLang="fr-F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24579"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24580"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BBC4204B-7584-4870-90A3-F6CA435B4EC8}"/>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0753C28E-8714-48EA-B7EA-566E7D379E95}"/>
              </a:ext>
            </a:extLst>
          </p:cNvPr>
          <p:cNvSpPr txBox="1"/>
          <p:nvPr/>
        </p:nvSpPr>
        <p:spPr>
          <a:xfrm>
            <a:off x="3994150" y="871538"/>
            <a:ext cx="7818438"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en-US" sz="2400" b="1">
                <a:solidFill>
                  <a:srgbClr val="7030A0"/>
                </a:solidFill>
                <a:latin typeface="Arial" pitchFamily="18"/>
                <a:ea typeface="Microsoft YaHei" pitchFamily="2"/>
                <a:cs typeface="Arial" pitchFamily="2"/>
              </a:rPr>
              <a:t>Des campus d'excellence ancrés dans les territoires</a:t>
            </a:r>
          </a:p>
        </p:txBody>
      </p:sp>
      <p:sp>
        <p:nvSpPr>
          <p:cNvPr id="7" name="Rectangle 6">
            <a:extLst>
              <a:ext uri="{FF2B5EF4-FFF2-40B4-BE49-F238E27FC236}">
                <a16:creationId xmlns:a16="http://schemas.microsoft.com/office/drawing/2014/main" id="{974A2BE3-B940-4BA8-9D2F-B01900D59B71}"/>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70EF04CE-F296-45B0-A8A0-563FC6EDF3DF}"/>
              </a:ext>
            </a:extLst>
          </p:cNvPr>
          <p:cNvSpPr txBox="1"/>
          <p:nvPr/>
        </p:nvSpPr>
        <p:spPr>
          <a:xfrm>
            <a:off x="215900" y="1506538"/>
            <a:ext cx="3816350"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PROPOSITIONS</a:t>
            </a:r>
          </a:p>
        </p:txBody>
      </p:sp>
      <p:sp>
        <p:nvSpPr>
          <p:cNvPr id="9" name="ZoneTexte 8">
            <a:extLst>
              <a:ext uri="{FF2B5EF4-FFF2-40B4-BE49-F238E27FC236}">
                <a16:creationId xmlns:a16="http://schemas.microsoft.com/office/drawing/2014/main" id="{59A5556D-178C-4F84-ACC5-C39A8D8AD0D2}"/>
              </a:ext>
            </a:extLst>
          </p:cNvPr>
          <p:cNvSpPr txBox="1"/>
          <p:nvPr/>
        </p:nvSpPr>
        <p:spPr>
          <a:xfrm>
            <a:off x="468313" y="2295525"/>
            <a:ext cx="11255375" cy="1712913"/>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Un vrai plan d’investissement pour nos établissements, indépendant de la notion de campus</a:t>
            </a:r>
          </a:p>
          <a:p>
            <a:pPr algn="just"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algn="just" eaLnBrk="1" fontAlgn="auto">
              <a:spcBef>
                <a:spcPts val="0"/>
              </a:spcBef>
              <a:spcAft>
                <a:spcPts val="0"/>
              </a:spcAft>
              <a:buFont typeface="StarSymbol"/>
              <a:buNone/>
              <a:defRPr/>
            </a:pPr>
            <a:r>
              <a:rPr lang="fr-FR" sz="2200" dirty="0">
                <a:latin typeface="Arial" pitchFamily="18"/>
                <a:ea typeface="Microsoft YaHei" pitchFamily="2"/>
                <a:cs typeface="Arial" pitchFamily="2"/>
              </a:rPr>
              <a:t>Une vraie carte des formations qui prennent en compte la notion d’aménagement des territoires et les difficultés de mobilité des élèves de LP</a:t>
            </a:r>
          </a:p>
        </p:txBody>
      </p:sp>
      <p:sp>
        <p:nvSpPr>
          <p:cNvPr id="24586"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97E9EABC-9E4E-4CFE-9EDD-869C2E8CAAA7}" type="slidenum">
              <a:rPr lang="fr-FR" altLang="fr-FR"/>
              <a:pPr algn="r"/>
              <a:t>11</a:t>
            </a:fld>
            <a:endParaRPr lang="fr-FR" altLang="fr-F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2662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2662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CAC1D961-C2BE-4A04-8E1D-6C02B90170EB}"/>
              </a:ext>
            </a:extLst>
          </p:cNvPr>
          <p:cNvSpPr txBox="1"/>
          <p:nvPr/>
        </p:nvSpPr>
        <p:spPr>
          <a:xfrm>
            <a:off x="1154113" y="2043113"/>
            <a:ext cx="9950450"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823D22C5-2C53-4763-9DFD-B6AB178CA4DE}"/>
              </a:ext>
            </a:extLst>
          </p:cNvPr>
          <p:cNvSpPr txBox="1"/>
          <p:nvPr/>
        </p:nvSpPr>
        <p:spPr>
          <a:xfrm>
            <a:off x="1549400" y="3871913"/>
            <a:ext cx="9093200"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fr-FR" sz="2400" b="1">
                <a:solidFill>
                  <a:srgbClr val="7030A0"/>
                </a:solidFill>
                <a:latin typeface="Arial" pitchFamily="18"/>
                <a:ea typeface="Microsoft YaHei" pitchFamily="2"/>
                <a:cs typeface="Arial" pitchFamily="2"/>
              </a:rPr>
              <a:t>Un appel à projet PIA3 doté de 50 M€ en faveur de la voie pro</a:t>
            </a:r>
          </a:p>
        </p:txBody>
      </p:sp>
      <p:sp>
        <p:nvSpPr>
          <p:cNvPr id="7" name="Rectangle 6">
            <a:extLst>
              <a:ext uri="{FF2B5EF4-FFF2-40B4-BE49-F238E27FC236}">
                <a16:creationId xmlns:a16="http://schemas.microsoft.com/office/drawing/2014/main" id="{89F2714B-3BA4-4923-8BB7-8F49BBB30F3C}"/>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26632" name="Espace réservé du numéro de diapositive 9"/>
          <p:cNvSpPr>
            <a:spLocks noGrp="1"/>
          </p:cNvSpPr>
          <p:nvPr>
            <p:ph type="sldNum" sz="quarter" idx="12"/>
          </p:nvPr>
        </p:nvSpPr>
        <p:spPr bwMode="auto">
          <a:xfrm>
            <a:off x="9448800" y="0"/>
            <a:ext cx="2743200" cy="365125"/>
          </a:xfrm>
          <a:noFill/>
          <a:ln>
            <a:miter lim="800000"/>
            <a:headEnd/>
            <a:tailEnd/>
          </a:ln>
        </p:spPr>
        <p:txBody>
          <a:bodyPr/>
          <a:lstStyle/>
          <a:p>
            <a:pPr algn="r"/>
            <a:fld id="{1066D4E8-F42F-4CE3-B0FE-E8E3872F0B5D}" type="slidenum">
              <a:rPr lang="fr-FR" altLang="fr-FR"/>
              <a:pPr algn="r"/>
              <a:t>12</a:t>
            </a:fld>
            <a:endParaRPr lang="fr-FR" altLang="fr-F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28675"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28676"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57F3E946-6F8D-49EC-B719-7D84C539C078}"/>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07B26B8D-1890-47D9-9566-4146AFD38429}"/>
              </a:ext>
            </a:extLst>
          </p:cNvPr>
          <p:cNvSpPr txBox="1"/>
          <p:nvPr/>
        </p:nvSpPr>
        <p:spPr>
          <a:xfrm>
            <a:off x="2647950" y="1014413"/>
            <a:ext cx="9094788"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en-US" sz="2400" b="1">
                <a:solidFill>
                  <a:srgbClr val="7030A0"/>
                </a:solidFill>
                <a:latin typeface="Arial" pitchFamily="18"/>
                <a:ea typeface="Microsoft YaHei" pitchFamily="2"/>
                <a:cs typeface="Arial" pitchFamily="2"/>
              </a:rPr>
              <a:t>Un appel à projet PIA3 doté de 50 M€ en faveur de la voie pro</a:t>
            </a:r>
          </a:p>
        </p:txBody>
      </p:sp>
      <p:sp>
        <p:nvSpPr>
          <p:cNvPr id="7" name="Rectangle 6">
            <a:extLst>
              <a:ext uri="{FF2B5EF4-FFF2-40B4-BE49-F238E27FC236}">
                <a16:creationId xmlns:a16="http://schemas.microsoft.com/office/drawing/2014/main" id="{0573D4A2-1265-4D03-A90F-9B79019AA9AC}"/>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E12647B0-029D-4AC6-9728-025A0C39DA18}"/>
              </a:ext>
            </a:extLst>
          </p:cNvPr>
          <p:cNvSpPr txBox="1"/>
          <p:nvPr/>
        </p:nvSpPr>
        <p:spPr>
          <a:xfrm>
            <a:off x="215900" y="1651000"/>
            <a:ext cx="2584450" cy="43656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CRITIQUES</a:t>
            </a:r>
          </a:p>
        </p:txBody>
      </p:sp>
      <p:sp>
        <p:nvSpPr>
          <p:cNvPr id="10" name="ZoneTexte 9">
            <a:extLst>
              <a:ext uri="{FF2B5EF4-FFF2-40B4-BE49-F238E27FC236}">
                <a16:creationId xmlns:a16="http://schemas.microsoft.com/office/drawing/2014/main" id="{A377FF77-F8C0-40DA-AD9C-9979B69709E7}"/>
              </a:ext>
            </a:extLst>
          </p:cNvPr>
          <p:cNvSpPr txBox="1"/>
          <p:nvPr/>
        </p:nvSpPr>
        <p:spPr>
          <a:xfrm>
            <a:off x="479425" y="2255838"/>
            <a:ext cx="11183938" cy="203835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i="1" dirty="0">
                <a:latin typeface="Arial" pitchFamily="18"/>
                <a:ea typeface="Microsoft YaHei" pitchFamily="2"/>
                <a:cs typeface="Arial" pitchFamily="2"/>
              </a:rPr>
              <a:t>Projet investissement avenir </a:t>
            </a:r>
            <a:r>
              <a:rPr lang="fr-FR" sz="2200" dirty="0">
                <a:latin typeface="Arial" pitchFamily="18"/>
                <a:ea typeface="Microsoft YaHei" pitchFamily="2"/>
                <a:cs typeface="Arial" pitchFamily="2"/>
              </a:rPr>
              <a:t>insuffisant et qui ne concerne pas uniquement les élèves de LP mais l’ensemble des publics… donc ceux du supérieur.</a:t>
            </a:r>
          </a:p>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Problème d’égalité sur le territoire en fonction des campus qui percevront ou pas une part d’investissement.</a:t>
            </a:r>
          </a:p>
          <a:p>
            <a:pPr eaLnBrk="1" fontAlgn="auto">
              <a:spcBef>
                <a:spcPts val="0"/>
              </a:spcBef>
              <a:spcAft>
                <a:spcPts val="0"/>
              </a:spcAft>
              <a:buFont typeface="StarSymbol"/>
              <a:buNone/>
              <a:defRPr/>
            </a:pPr>
            <a:endParaRPr lang="fr-FR" sz="2200" dirty="0">
              <a:solidFill>
                <a:srgbClr val="000000"/>
              </a:solidFill>
              <a:latin typeface="Arial" pitchFamily="18"/>
              <a:ea typeface="Microsoft YaHei" pitchFamily="2"/>
              <a:cs typeface="Arial" pitchFamily="2"/>
            </a:endParaRPr>
          </a:p>
        </p:txBody>
      </p:sp>
      <p:sp>
        <p:nvSpPr>
          <p:cNvPr id="28682" name="Espace réservé du numéro de diapositive 12"/>
          <p:cNvSpPr>
            <a:spLocks noGrp="1"/>
          </p:cNvSpPr>
          <p:nvPr>
            <p:ph type="sldNum" sz="quarter" idx="12"/>
          </p:nvPr>
        </p:nvSpPr>
        <p:spPr bwMode="auto">
          <a:xfrm>
            <a:off x="9448800" y="0"/>
            <a:ext cx="2743200" cy="365125"/>
          </a:xfrm>
          <a:noFill/>
          <a:ln>
            <a:miter lim="800000"/>
            <a:headEnd/>
            <a:tailEnd/>
          </a:ln>
        </p:spPr>
        <p:txBody>
          <a:bodyPr/>
          <a:lstStyle/>
          <a:p>
            <a:pPr algn="r"/>
            <a:fld id="{1E71014D-2976-4DBE-8CB8-A7BB81661D28}" type="slidenum">
              <a:rPr lang="fr-FR" altLang="fr-FR"/>
              <a:pPr algn="r"/>
              <a:t>13</a:t>
            </a:fld>
            <a:endParaRPr lang="fr-FR" altLang="fr-F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30723"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30724"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2B72164E-6127-432D-805F-C056CD827C1B}"/>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3F8A8C71-5FAF-4255-AA28-C03CEEE04A18}"/>
              </a:ext>
            </a:extLst>
          </p:cNvPr>
          <p:cNvSpPr txBox="1"/>
          <p:nvPr/>
        </p:nvSpPr>
        <p:spPr>
          <a:xfrm>
            <a:off x="2647950" y="1014413"/>
            <a:ext cx="9094788"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en-US" sz="2400" b="1">
                <a:solidFill>
                  <a:srgbClr val="7030A0"/>
                </a:solidFill>
                <a:latin typeface="Arial" pitchFamily="18"/>
                <a:ea typeface="Microsoft YaHei" pitchFamily="2"/>
                <a:cs typeface="Arial" pitchFamily="2"/>
              </a:rPr>
              <a:t>Un appel à projet PIA3 doté de 50 M€ en faveur de la voie pro</a:t>
            </a:r>
          </a:p>
        </p:txBody>
      </p:sp>
      <p:sp>
        <p:nvSpPr>
          <p:cNvPr id="7" name="Rectangle 6">
            <a:extLst>
              <a:ext uri="{FF2B5EF4-FFF2-40B4-BE49-F238E27FC236}">
                <a16:creationId xmlns:a16="http://schemas.microsoft.com/office/drawing/2014/main" id="{2A87145B-57F1-4112-9E36-17E775E2C35A}"/>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C4845AAB-D609-4207-A1B8-42A017859084}"/>
              </a:ext>
            </a:extLst>
          </p:cNvPr>
          <p:cNvSpPr txBox="1"/>
          <p:nvPr/>
        </p:nvSpPr>
        <p:spPr>
          <a:xfrm>
            <a:off x="215900" y="1651000"/>
            <a:ext cx="36718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PROPOSITIONS</a:t>
            </a:r>
          </a:p>
        </p:txBody>
      </p:sp>
      <p:sp>
        <p:nvSpPr>
          <p:cNvPr id="10" name="ZoneTexte 9">
            <a:extLst>
              <a:ext uri="{FF2B5EF4-FFF2-40B4-BE49-F238E27FC236}">
                <a16:creationId xmlns:a16="http://schemas.microsoft.com/office/drawing/2014/main" id="{79F7D615-411E-4BE6-AEF6-0944E921A6B2}"/>
              </a:ext>
            </a:extLst>
          </p:cNvPr>
          <p:cNvSpPr txBox="1"/>
          <p:nvPr/>
        </p:nvSpPr>
        <p:spPr>
          <a:xfrm>
            <a:off x="252413" y="2382838"/>
            <a:ext cx="11303000" cy="712787"/>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en-US" sz="2200">
                <a:solidFill>
                  <a:srgbClr val="000000"/>
                </a:solidFill>
                <a:latin typeface="Arial" pitchFamily="18"/>
                <a:ea typeface="Microsoft YaHei" pitchFamily="2"/>
                <a:cs typeface="Arial" pitchFamily="2"/>
              </a:rPr>
              <a:t>Un vrai plan d’investissement en faveur de l’enseignement professionnel scolaire</a:t>
            </a:r>
          </a:p>
        </p:txBody>
      </p:sp>
      <p:sp>
        <p:nvSpPr>
          <p:cNvPr id="30730" name="Espace réservé du numéro de diapositive 12"/>
          <p:cNvSpPr>
            <a:spLocks noGrp="1"/>
          </p:cNvSpPr>
          <p:nvPr>
            <p:ph type="sldNum" sz="quarter" idx="12"/>
          </p:nvPr>
        </p:nvSpPr>
        <p:spPr bwMode="auto">
          <a:xfrm>
            <a:off x="9448800" y="0"/>
            <a:ext cx="2743200" cy="365125"/>
          </a:xfrm>
          <a:noFill/>
          <a:ln>
            <a:miter lim="800000"/>
            <a:headEnd/>
            <a:tailEnd/>
          </a:ln>
        </p:spPr>
        <p:txBody>
          <a:bodyPr/>
          <a:lstStyle/>
          <a:p>
            <a:pPr algn="r"/>
            <a:fld id="{230EB43A-2E4B-4FC7-BF26-1B3092833D3A}" type="slidenum">
              <a:rPr lang="fr-FR" altLang="fr-FR"/>
              <a:pPr algn="r"/>
              <a:t>14</a:t>
            </a:fld>
            <a:endParaRPr lang="fr-FR" altLang="fr-F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32771"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32772"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9DBBFB34-A183-4C2A-807E-F20B4F81BDA2}"/>
              </a:ext>
            </a:extLst>
          </p:cNvPr>
          <p:cNvSpPr txBox="1"/>
          <p:nvPr/>
        </p:nvSpPr>
        <p:spPr>
          <a:xfrm>
            <a:off x="1154113" y="2022475"/>
            <a:ext cx="9883775" cy="46831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4E3DCF0B-F762-4CC9-ABE2-B96FAF512FC1}"/>
              </a:ext>
            </a:extLst>
          </p:cNvPr>
          <p:cNvSpPr txBox="1"/>
          <p:nvPr/>
        </p:nvSpPr>
        <p:spPr>
          <a:xfrm>
            <a:off x="2928938" y="3429000"/>
            <a:ext cx="5875337" cy="47466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solidFill>
                  <a:srgbClr val="7030A0"/>
                </a:solidFill>
                <a:latin typeface="Arial" pitchFamily="18"/>
                <a:ea typeface="Microsoft YaHei" pitchFamily="2"/>
                <a:cs typeface="Arial" pitchFamily="2"/>
              </a:rPr>
              <a:t>De l'apprentissage dans tous les LP</a:t>
            </a:r>
          </a:p>
        </p:txBody>
      </p:sp>
      <p:sp>
        <p:nvSpPr>
          <p:cNvPr id="7" name="Rectangle 6">
            <a:extLst>
              <a:ext uri="{FF2B5EF4-FFF2-40B4-BE49-F238E27FC236}">
                <a16:creationId xmlns:a16="http://schemas.microsoft.com/office/drawing/2014/main" id="{D4A5AB3B-FA70-459F-858C-F1F1CCFB5290}"/>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32776" name="Espace réservé du numéro de diapositive 9"/>
          <p:cNvSpPr>
            <a:spLocks noGrp="1"/>
          </p:cNvSpPr>
          <p:nvPr>
            <p:ph type="sldNum" sz="quarter" idx="12"/>
          </p:nvPr>
        </p:nvSpPr>
        <p:spPr bwMode="auto">
          <a:xfrm>
            <a:off x="9448800" y="0"/>
            <a:ext cx="2743200" cy="365125"/>
          </a:xfrm>
          <a:noFill/>
          <a:ln>
            <a:miter lim="800000"/>
            <a:headEnd/>
            <a:tailEnd/>
          </a:ln>
        </p:spPr>
        <p:txBody>
          <a:bodyPr/>
          <a:lstStyle/>
          <a:p>
            <a:pPr algn="r"/>
            <a:fld id="{EC537D54-191A-476A-92EF-35E5EA48D825}" type="slidenum">
              <a:rPr lang="fr-FR" altLang="fr-FR"/>
              <a:pPr algn="r"/>
              <a:t>15</a:t>
            </a:fld>
            <a:endParaRPr lang="fr-FR" altLang="fr-F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34819"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34820"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3108A867-3A02-44CB-9C45-DA53A234AB45}"/>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FC593B04-A0E0-47DC-8833-A0A03561F596}"/>
              </a:ext>
            </a:extLst>
          </p:cNvPr>
          <p:cNvSpPr txBox="1"/>
          <p:nvPr/>
        </p:nvSpPr>
        <p:spPr>
          <a:xfrm>
            <a:off x="5607050" y="1014413"/>
            <a:ext cx="5875338"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solidFill>
                  <a:srgbClr val="7030A0"/>
                </a:solidFill>
                <a:latin typeface="Arial" pitchFamily="18"/>
                <a:ea typeface="Microsoft YaHei" pitchFamily="2"/>
                <a:cs typeface="Arial" pitchFamily="2"/>
              </a:rPr>
              <a:t>De l'apprentissage dans tous les LP</a:t>
            </a:r>
          </a:p>
        </p:txBody>
      </p:sp>
      <p:sp>
        <p:nvSpPr>
          <p:cNvPr id="7" name="Rectangle 6">
            <a:extLst>
              <a:ext uri="{FF2B5EF4-FFF2-40B4-BE49-F238E27FC236}">
                <a16:creationId xmlns:a16="http://schemas.microsoft.com/office/drawing/2014/main" id="{81B38892-D934-41C2-8869-D52D095576BC}"/>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3E12C709-A9F5-4DF9-98AC-ABF3F3B57C2F}"/>
              </a:ext>
            </a:extLst>
          </p:cNvPr>
          <p:cNvSpPr txBox="1"/>
          <p:nvPr/>
        </p:nvSpPr>
        <p:spPr>
          <a:xfrm>
            <a:off x="215900" y="1651000"/>
            <a:ext cx="2584450" cy="43656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CRITIQUES</a:t>
            </a:r>
          </a:p>
        </p:txBody>
      </p:sp>
      <p:sp>
        <p:nvSpPr>
          <p:cNvPr id="10" name="ZoneTexte 9">
            <a:extLst>
              <a:ext uri="{FF2B5EF4-FFF2-40B4-BE49-F238E27FC236}">
                <a16:creationId xmlns:a16="http://schemas.microsoft.com/office/drawing/2014/main" id="{BB8096D3-1C49-49A3-91C8-0C8B8DF64827}"/>
              </a:ext>
            </a:extLst>
          </p:cNvPr>
          <p:cNvSpPr txBox="1"/>
          <p:nvPr/>
        </p:nvSpPr>
        <p:spPr>
          <a:xfrm>
            <a:off x="479425" y="2273300"/>
            <a:ext cx="11183938" cy="268605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fr-FR" sz="2200" dirty="0">
                <a:latin typeface="Arial" pitchFamily="18"/>
                <a:ea typeface="Microsoft YaHei" pitchFamily="2"/>
                <a:cs typeface="Arial" pitchFamily="2"/>
              </a:rPr>
              <a:t>Le danger du mixage des publics et des parcours</a:t>
            </a:r>
          </a:p>
          <a:p>
            <a:pPr algn="just"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algn="just" eaLnBrk="1" fontAlgn="auto">
              <a:spcBef>
                <a:spcPts val="0"/>
              </a:spcBef>
              <a:spcAft>
                <a:spcPts val="0"/>
              </a:spcAft>
              <a:buFont typeface="StarSymbol"/>
              <a:buNone/>
              <a:defRPr/>
            </a:pPr>
            <a:r>
              <a:rPr lang="fr-FR" sz="2200" dirty="0">
                <a:latin typeface="Arial" pitchFamily="18"/>
                <a:ea typeface="Microsoft YaHei" pitchFamily="2"/>
                <a:cs typeface="Arial" pitchFamily="2"/>
              </a:rPr>
              <a:t>Les différents statuts pour les jeunes et la problématique des ruptures de contrat</a:t>
            </a:r>
          </a:p>
          <a:p>
            <a:pPr algn="just"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algn="just" eaLnBrk="1" fontAlgn="auto">
              <a:spcBef>
                <a:spcPts val="0"/>
              </a:spcBef>
              <a:spcAft>
                <a:spcPts val="0"/>
              </a:spcAft>
              <a:buFont typeface="StarSymbol"/>
              <a:buNone/>
              <a:defRPr/>
            </a:pPr>
            <a:r>
              <a:rPr lang="fr-FR" sz="2200" dirty="0">
                <a:latin typeface="Arial" pitchFamily="18"/>
                <a:ea typeface="Microsoft YaHei" pitchFamily="2"/>
                <a:cs typeface="Arial" pitchFamily="2"/>
              </a:rPr>
              <a:t>Le financement des LP avec la part Hors quota qui diminue</a:t>
            </a:r>
          </a:p>
          <a:p>
            <a:pPr algn="just"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algn="just" eaLnBrk="1" fontAlgn="auto">
              <a:spcBef>
                <a:spcPts val="0"/>
              </a:spcBef>
              <a:spcAft>
                <a:spcPts val="0"/>
              </a:spcAft>
              <a:buFont typeface="StarSymbol"/>
              <a:buNone/>
              <a:defRPr/>
            </a:pPr>
            <a:r>
              <a:rPr lang="fr-FR" sz="2200" dirty="0">
                <a:latin typeface="Arial" pitchFamily="18"/>
                <a:ea typeface="Microsoft YaHei" pitchFamily="2"/>
                <a:cs typeface="Arial" pitchFamily="2"/>
              </a:rPr>
              <a:t>La privatisation de la formation professionnelle avec la mainmise des branches professionnelles</a:t>
            </a:r>
          </a:p>
        </p:txBody>
      </p:sp>
      <p:sp>
        <p:nvSpPr>
          <p:cNvPr id="34826"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88A1882F-A025-4D54-B446-A84BFA49A651}" type="slidenum">
              <a:rPr lang="fr-FR" altLang="fr-FR"/>
              <a:pPr algn="r"/>
              <a:t>16</a:t>
            </a:fld>
            <a:endParaRPr lang="fr-FR" altLang="fr-F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3686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3686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DB91BD6A-228A-4792-B597-11131A18927F}"/>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173DCFCF-3FA8-4B4C-8CFE-07FDE7D86245}"/>
              </a:ext>
            </a:extLst>
          </p:cNvPr>
          <p:cNvSpPr txBox="1"/>
          <p:nvPr/>
        </p:nvSpPr>
        <p:spPr>
          <a:xfrm>
            <a:off x="5607050" y="1014413"/>
            <a:ext cx="5875338"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solidFill>
                  <a:srgbClr val="7030A0"/>
                </a:solidFill>
                <a:latin typeface="Arial" pitchFamily="18"/>
                <a:ea typeface="Microsoft YaHei" pitchFamily="2"/>
                <a:cs typeface="Arial" pitchFamily="2"/>
              </a:rPr>
              <a:t>De l'apprentissage dans tous les LP</a:t>
            </a:r>
          </a:p>
        </p:txBody>
      </p:sp>
      <p:sp>
        <p:nvSpPr>
          <p:cNvPr id="7" name="Rectangle 6">
            <a:extLst>
              <a:ext uri="{FF2B5EF4-FFF2-40B4-BE49-F238E27FC236}">
                <a16:creationId xmlns:a16="http://schemas.microsoft.com/office/drawing/2014/main" id="{E6A60416-D8C5-4FC3-951D-C8D67B505010}"/>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D01F6B8A-EA46-4B95-AED4-8D9EDB934326}"/>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PROPOSITIONS</a:t>
            </a:r>
          </a:p>
        </p:txBody>
      </p:sp>
      <p:sp>
        <p:nvSpPr>
          <p:cNvPr id="10" name="ZoneTexte 9">
            <a:extLst>
              <a:ext uri="{FF2B5EF4-FFF2-40B4-BE49-F238E27FC236}">
                <a16:creationId xmlns:a16="http://schemas.microsoft.com/office/drawing/2014/main" id="{B7B6EC58-EA47-401F-85DD-B7526A0A83E1}"/>
              </a:ext>
            </a:extLst>
          </p:cNvPr>
          <p:cNvSpPr txBox="1"/>
          <p:nvPr/>
        </p:nvSpPr>
        <p:spPr>
          <a:xfrm>
            <a:off x="550863" y="2435225"/>
            <a:ext cx="11077575" cy="1712913"/>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fr-FR" sz="2200" dirty="0">
                <a:latin typeface="Arial" pitchFamily="18"/>
                <a:ea typeface="Microsoft YaHei" pitchFamily="2"/>
                <a:cs typeface="Arial" pitchFamily="2"/>
              </a:rPr>
              <a:t>Un financement automatique avec une </a:t>
            </a:r>
            <a:r>
              <a:rPr lang="fr-FR" sz="2200" dirty="0" err="1">
                <a:latin typeface="Arial" pitchFamily="18"/>
                <a:ea typeface="Microsoft YaHei" pitchFamily="2"/>
                <a:cs typeface="Arial" pitchFamily="2"/>
              </a:rPr>
              <a:t>reversion</a:t>
            </a:r>
            <a:r>
              <a:rPr lang="fr-FR" sz="2200" dirty="0">
                <a:latin typeface="Arial" pitchFamily="18"/>
                <a:ea typeface="Microsoft YaHei" pitchFamily="2"/>
                <a:cs typeface="Arial" pitchFamily="2"/>
              </a:rPr>
              <a:t> de la TA pour tous les LP</a:t>
            </a:r>
          </a:p>
          <a:p>
            <a:pPr algn="just"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algn="just" eaLnBrk="1" fontAlgn="auto">
              <a:spcBef>
                <a:spcPts val="0"/>
              </a:spcBef>
              <a:spcAft>
                <a:spcPts val="0"/>
              </a:spcAft>
              <a:buFont typeface="StarSymbol"/>
              <a:buNone/>
              <a:defRPr/>
            </a:pPr>
            <a:r>
              <a:rPr lang="fr-FR" sz="2200" dirty="0">
                <a:latin typeface="Arial" pitchFamily="18"/>
                <a:ea typeface="Microsoft YaHei" pitchFamily="2"/>
                <a:cs typeface="Arial" pitchFamily="2"/>
              </a:rPr>
              <a:t>Pas d’apprentissage en lycées professionnels</a:t>
            </a:r>
          </a:p>
          <a:p>
            <a:pPr algn="just"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algn="just" eaLnBrk="1" fontAlgn="auto">
              <a:spcBef>
                <a:spcPts val="0"/>
              </a:spcBef>
              <a:spcAft>
                <a:spcPts val="0"/>
              </a:spcAft>
              <a:buFont typeface="StarSymbol"/>
              <a:buNone/>
              <a:defRPr/>
            </a:pPr>
            <a:r>
              <a:rPr lang="fr-FR" sz="2200" dirty="0">
                <a:latin typeface="Arial" pitchFamily="18"/>
                <a:ea typeface="Microsoft YaHei" pitchFamily="2"/>
                <a:cs typeface="Arial" pitchFamily="2"/>
              </a:rPr>
              <a:t>Scolarité obligatoire jusqu’à 18 ans</a:t>
            </a:r>
          </a:p>
        </p:txBody>
      </p:sp>
      <p:sp>
        <p:nvSpPr>
          <p:cNvPr id="36874"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DF63E250-D256-4E0C-9247-83FB404016CA}" type="slidenum">
              <a:rPr lang="fr-FR" altLang="fr-FR"/>
              <a:pPr algn="r"/>
              <a:t>17</a:t>
            </a:fld>
            <a:endParaRPr lang="fr-FR" altLang="fr-F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38915"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38916"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0DEEBD52-6CCA-4042-B27C-39FB35C9DF17}"/>
              </a:ext>
            </a:extLst>
          </p:cNvPr>
          <p:cNvSpPr txBox="1"/>
          <p:nvPr/>
        </p:nvSpPr>
        <p:spPr>
          <a:xfrm>
            <a:off x="1154113" y="220503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BD50FBFF-6BA0-4A6C-95A3-352E7882AB04}"/>
              </a:ext>
            </a:extLst>
          </p:cNvPr>
          <p:cNvSpPr txBox="1"/>
          <p:nvPr/>
        </p:nvSpPr>
        <p:spPr>
          <a:xfrm>
            <a:off x="982663" y="3962400"/>
            <a:ext cx="10226675"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en-US" sz="2400" b="1">
                <a:solidFill>
                  <a:srgbClr val="7030A0"/>
                </a:solidFill>
                <a:latin typeface="Arial" pitchFamily="18"/>
                <a:ea typeface="Microsoft YaHei" pitchFamily="2"/>
                <a:cs typeface="Arial" pitchFamily="2"/>
              </a:rPr>
              <a:t>Le développement des formations tournées vers les métiers d'avenir</a:t>
            </a:r>
          </a:p>
        </p:txBody>
      </p:sp>
      <p:sp>
        <p:nvSpPr>
          <p:cNvPr id="7" name="Rectangle 6">
            <a:extLst>
              <a:ext uri="{FF2B5EF4-FFF2-40B4-BE49-F238E27FC236}">
                <a16:creationId xmlns:a16="http://schemas.microsoft.com/office/drawing/2014/main" id="{0433AA0C-DC4F-4733-A3C2-72207810AABA}"/>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38920" name="Espace réservé du numéro de diapositive 8"/>
          <p:cNvSpPr>
            <a:spLocks noGrp="1"/>
          </p:cNvSpPr>
          <p:nvPr>
            <p:ph type="sldNum" sz="quarter" idx="12"/>
          </p:nvPr>
        </p:nvSpPr>
        <p:spPr bwMode="auto">
          <a:xfrm>
            <a:off x="9448800" y="0"/>
            <a:ext cx="2743200" cy="365125"/>
          </a:xfrm>
          <a:noFill/>
          <a:ln>
            <a:miter lim="800000"/>
            <a:headEnd/>
            <a:tailEnd/>
          </a:ln>
        </p:spPr>
        <p:txBody>
          <a:bodyPr/>
          <a:lstStyle/>
          <a:p>
            <a:pPr algn="r"/>
            <a:fld id="{765CC37B-D7EE-4434-8837-D5583D2DDE4E}" type="slidenum">
              <a:rPr lang="fr-FR" altLang="fr-FR"/>
              <a:pPr algn="r"/>
              <a:t>18</a:t>
            </a:fld>
            <a:endParaRPr lang="fr-FR" altLang="fr-F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40963"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40964"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2D02EFAD-9B4D-4642-9054-E3270EE3F76A}"/>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365C326E-B894-40A8-908D-E8DD3B5B1F01}"/>
              </a:ext>
            </a:extLst>
          </p:cNvPr>
          <p:cNvSpPr txBox="1"/>
          <p:nvPr/>
        </p:nvSpPr>
        <p:spPr>
          <a:xfrm>
            <a:off x="1519238" y="1008063"/>
            <a:ext cx="10228262"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en-US" sz="2400" b="1">
                <a:solidFill>
                  <a:srgbClr val="7030A0"/>
                </a:solidFill>
                <a:latin typeface="Arial" pitchFamily="18"/>
                <a:ea typeface="Microsoft YaHei" pitchFamily="2"/>
                <a:cs typeface="Arial" pitchFamily="2"/>
              </a:rPr>
              <a:t>Le développement des formations tournées vers les métiers d'avenir</a:t>
            </a:r>
          </a:p>
        </p:txBody>
      </p:sp>
      <p:sp>
        <p:nvSpPr>
          <p:cNvPr id="7" name="Rectangle 6">
            <a:extLst>
              <a:ext uri="{FF2B5EF4-FFF2-40B4-BE49-F238E27FC236}">
                <a16:creationId xmlns:a16="http://schemas.microsoft.com/office/drawing/2014/main" id="{01CF2824-A664-4C61-9030-825DEA912992}"/>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A58454E5-3D4F-46C7-B954-B4664E4C49FF}"/>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CRITIQUES</a:t>
            </a:r>
          </a:p>
        </p:txBody>
      </p:sp>
      <p:sp>
        <p:nvSpPr>
          <p:cNvPr id="10" name="ZoneTexte 9">
            <a:extLst>
              <a:ext uri="{FF2B5EF4-FFF2-40B4-BE49-F238E27FC236}">
                <a16:creationId xmlns:a16="http://schemas.microsoft.com/office/drawing/2014/main" id="{52E52E95-775D-4773-9529-78D3B1F4B7F3}"/>
              </a:ext>
            </a:extLst>
          </p:cNvPr>
          <p:cNvSpPr txBox="1"/>
          <p:nvPr/>
        </p:nvSpPr>
        <p:spPr>
          <a:xfrm>
            <a:off x="1573213" y="2338388"/>
            <a:ext cx="3600450" cy="72707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en-US" sz="2200" b="1" dirty="0">
                <a:latin typeface="Arial" pitchFamily="18"/>
                <a:ea typeface="Microsoft YaHei" pitchFamily="2"/>
                <a:cs typeface="Arial" pitchFamily="2"/>
              </a:rPr>
              <a:t>Carte des formations  :</a:t>
            </a:r>
          </a:p>
        </p:txBody>
      </p:sp>
      <p:sp>
        <p:nvSpPr>
          <p:cNvPr id="11" name="ZoneTexte 10">
            <a:extLst>
              <a:ext uri="{FF2B5EF4-FFF2-40B4-BE49-F238E27FC236}">
                <a16:creationId xmlns:a16="http://schemas.microsoft.com/office/drawing/2014/main" id="{63863B41-BD9A-4F7C-9C31-5FB9775A5395}"/>
              </a:ext>
            </a:extLst>
          </p:cNvPr>
          <p:cNvSpPr txBox="1"/>
          <p:nvPr/>
        </p:nvSpPr>
        <p:spPr>
          <a:xfrm>
            <a:off x="958850" y="3195638"/>
            <a:ext cx="10537825" cy="1776412"/>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Les décideurs arbitrent selon des critères qui reflètent leurs intérêts économiques et politiques propres avec une visée à court terme.</a:t>
            </a:r>
          </a:p>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Absence de volonté politique pour renouveler la carte des formations sous statut scolaire  afin de limiter l'investissement dans l'enseignement professionnel public.</a:t>
            </a:r>
          </a:p>
        </p:txBody>
      </p:sp>
      <p:sp>
        <p:nvSpPr>
          <p:cNvPr id="40971" name="Espace réservé du numéro de diapositive 12"/>
          <p:cNvSpPr>
            <a:spLocks noGrp="1"/>
          </p:cNvSpPr>
          <p:nvPr>
            <p:ph type="sldNum" sz="quarter" idx="12"/>
          </p:nvPr>
        </p:nvSpPr>
        <p:spPr bwMode="auto">
          <a:xfrm>
            <a:off x="9448800" y="0"/>
            <a:ext cx="2743200" cy="365125"/>
          </a:xfrm>
          <a:noFill/>
          <a:ln>
            <a:miter lim="800000"/>
            <a:headEnd/>
            <a:tailEnd/>
          </a:ln>
        </p:spPr>
        <p:txBody>
          <a:bodyPr/>
          <a:lstStyle/>
          <a:p>
            <a:pPr algn="r"/>
            <a:fld id="{EA7F36C6-06E8-4EA0-8A2A-0910F159C8A1}" type="slidenum">
              <a:rPr lang="fr-FR" altLang="fr-FR"/>
              <a:pPr algn="r"/>
              <a:t>19</a:t>
            </a:fld>
            <a:endParaRPr lang="fr-FR" altLang="fr-F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614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614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6" name="ZoneTexte 5">
            <a:extLst>
              <a:ext uri="{FF2B5EF4-FFF2-40B4-BE49-F238E27FC236}">
                <a16:creationId xmlns:a16="http://schemas.microsoft.com/office/drawing/2014/main" id="{02E0DDB2-E1D5-4042-BF12-C075B96CB3FE}"/>
              </a:ext>
            </a:extLst>
          </p:cNvPr>
          <p:cNvSpPr txBox="1"/>
          <p:nvPr/>
        </p:nvSpPr>
        <p:spPr>
          <a:xfrm>
            <a:off x="2622550" y="2716213"/>
            <a:ext cx="6634163" cy="4699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UNE TRANSFORMATION NECESSAIRE ?</a:t>
            </a:r>
          </a:p>
        </p:txBody>
      </p:sp>
      <p:sp>
        <p:nvSpPr>
          <p:cNvPr id="7" name="Rectangle 6">
            <a:extLst>
              <a:ext uri="{FF2B5EF4-FFF2-40B4-BE49-F238E27FC236}">
                <a16:creationId xmlns:a16="http://schemas.microsoft.com/office/drawing/2014/main" id="{AE8BBECA-099C-4E5C-93AD-98D772362416}"/>
              </a:ext>
            </a:extLst>
          </p:cNvPr>
          <p:cNvSpPr/>
          <p:nvPr/>
        </p:nvSpPr>
        <p:spPr>
          <a:xfrm>
            <a:off x="215900" y="647700"/>
            <a:ext cx="11447463" cy="144463"/>
          </a:xfrm>
          <a:prstGeom prst="rect">
            <a:avLst/>
          </a:prstGeom>
          <a:solidFill>
            <a:srgbClr val="0066CC"/>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6151" name="Espace réservé du numéro de diapositive 9"/>
          <p:cNvSpPr>
            <a:spLocks noGrp="1"/>
          </p:cNvSpPr>
          <p:nvPr>
            <p:ph type="sldNum" sz="quarter" idx="12"/>
          </p:nvPr>
        </p:nvSpPr>
        <p:spPr bwMode="auto">
          <a:xfrm>
            <a:off x="11687175" y="0"/>
            <a:ext cx="504825" cy="360363"/>
          </a:xfrm>
          <a:noFill/>
          <a:ln>
            <a:miter lim="800000"/>
            <a:headEnd/>
            <a:tailEnd/>
          </a:ln>
        </p:spPr>
        <p:txBody>
          <a:bodyPr/>
          <a:lstStyle/>
          <a:p>
            <a:pPr algn="r"/>
            <a:fld id="{43BD0731-0C46-49D1-9688-EB4875932E10}" type="slidenum">
              <a:rPr lang="fr-FR" altLang="fr-FR"/>
              <a:pPr algn="r"/>
              <a:t>2</a:t>
            </a:fld>
            <a:endParaRPr lang="fr-FR" altLang="fr-F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43011"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43012"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1E1917D2-F1A6-4D09-AB4D-056EB4FD25D9}"/>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491F7EF4-0F50-44C8-B7CB-E88B743D14FC}"/>
              </a:ext>
            </a:extLst>
          </p:cNvPr>
          <p:cNvSpPr txBox="1"/>
          <p:nvPr/>
        </p:nvSpPr>
        <p:spPr>
          <a:xfrm>
            <a:off x="1519238" y="1008063"/>
            <a:ext cx="10228262"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en-US" sz="2400" b="1">
                <a:solidFill>
                  <a:srgbClr val="7030A0"/>
                </a:solidFill>
                <a:latin typeface="Arial" pitchFamily="18"/>
                <a:ea typeface="Microsoft YaHei" pitchFamily="2"/>
                <a:cs typeface="Arial" pitchFamily="2"/>
              </a:rPr>
              <a:t>Le développement des formations tournées vers les métiers d'avenir</a:t>
            </a:r>
          </a:p>
        </p:txBody>
      </p:sp>
      <p:sp>
        <p:nvSpPr>
          <p:cNvPr id="7" name="Rectangle 6">
            <a:extLst>
              <a:ext uri="{FF2B5EF4-FFF2-40B4-BE49-F238E27FC236}">
                <a16:creationId xmlns:a16="http://schemas.microsoft.com/office/drawing/2014/main" id="{22A0AA48-0A62-4C2E-BF0F-300624AA2F04}"/>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F3333B71-A58B-4278-AB36-47EEF340D4CE}"/>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CRITIQUES</a:t>
            </a:r>
          </a:p>
        </p:txBody>
      </p:sp>
      <p:sp>
        <p:nvSpPr>
          <p:cNvPr id="10" name="ZoneTexte 9">
            <a:extLst>
              <a:ext uri="{FF2B5EF4-FFF2-40B4-BE49-F238E27FC236}">
                <a16:creationId xmlns:a16="http://schemas.microsoft.com/office/drawing/2014/main" id="{B7B121E7-F57C-45CF-B8E3-C4BE36B8A801}"/>
              </a:ext>
            </a:extLst>
          </p:cNvPr>
          <p:cNvSpPr txBox="1"/>
          <p:nvPr/>
        </p:nvSpPr>
        <p:spPr>
          <a:xfrm>
            <a:off x="1573213" y="2311400"/>
            <a:ext cx="3600450" cy="72707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en-US" sz="2200" b="1" dirty="0">
                <a:latin typeface="Arial" pitchFamily="18"/>
                <a:ea typeface="Microsoft YaHei" pitchFamily="2"/>
                <a:cs typeface="Arial" pitchFamily="2"/>
              </a:rPr>
              <a:t>Carte des formations  :</a:t>
            </a:r>
          </a:p>
        </p:txBody>
      </p:sp>
      <p:sp>
        <p:nvSpPr>
          <p:cNvPr id="43018" name="ZoneTexte 12"/>
          <p:cNvSpPr txBox="1">
            <a:spLocks noChangeArrowheads="1"/>
          </p:cNvSpPr>
          <p:nvPr/>
        </p:nvSpPr>
        <p:spPr bwMode="auto">
          <a:xfrm>
            <a:off x="1173163" y="3108325"/>
            <a:ext cx="10156825" cy="1784350"/>
          </a:xfrm>
          <a:prstGeom prst="rect">
            <a:avLst/>
          </a:prstGeom>
          <a:noFill/>
          <a:ln w="9525">
            <a:noFill/>
            <a:miter lim="800000"/>
            <a:headEnd/>
            <a:tailEnd/>
          </a:ln>
        </p:spPr>
        <p:txBody>
          <a:bodyPr>
            <a:spAutoFit/>
          </a:bodyPr>
          <a:lstStyle/>
          <a:p>
            <a:pPr eaLnBrk="1"/>
            <a:r>
              <a:rPr lang="fr-FR" altLang="fr-FR" sz="2200">
                <a:latin typeface="Arial" pitchFamily="34" charset="0"/>
                <a:ea typeface="Times New Roman" pitchFamily="18" charset="0"/>
                <a:cs typeface="Palatino Linotype" pitchFamily="18" charset="0"/>
              </a:rPr>
              <a:t>La libéralisation de l'offre de formation avec la mise en concurrence des modes de formation.</a:t>
            </a:r>
          </a:p>
          <a:p>
            <a:pPr eaLnBrk="1"/>
            <a:endParaRPr lang="fr-FR" altLang="fr-FR" sz="2200">
              <a:latin typeface="Arial" pitchFamily="34" charset="0"/>
              <a:ea typeface="Times New Roman" pitchFamily="18" charset="0"/>
              <a:cs typeface="Palatino Linotype" pitchFamily="18" charset="0"/>
            </a:endParaRPr>
          </a:p>
          <a:p>
            <a:pPr eaLnBrk="1"/>
            <a:r>
              <a:rPr lang="fr-FR" altLang="fr-FR" sz="2200">
                <a:latin typeface="Arial" pitchFamily="34" charset="0"/>
                <a:ea typeface="Times New Roman" pitchFamily="18" charset="0"/>
                <a:cs typeface="Palatino Linotype" pitchFamily="18" charset="0"/>
              </a:rPr>
              <a:t>Les filières à bonne insertion présentes dans nos établissements risquent fort d'être concurrencées par l'apprentissage.</a:t>
            </a:r>
          </a:p>
        </p:txBody>
      </p:sp>
      <p:sp>
        <p:nvSpPr>
          <p:cNvPr id="43019"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95AEDB1F-324E-44BA-934C-2D4D9235A350}" type="slidenum">
              <a:rPr lang="fr-FR" altLang="fr-FR"/>
              <a:pPr algn="r"/>
              <a:t>20</a:t>
            </a:fld>
            <a:endParaRPr lang="fr-FR" altLang="fr-F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45059"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45060"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D9C0CABF-B47C-4143-8BB0-32B80CE6EFF5}"/>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CE5CE2D2-6762-453B-9147-9C77901F9701}"/>
              </a:ext>
            </a:extLst>
          </p:cNvPr>
          <p:cNvSpPr txBox="1"/>
          <p:nvPr/>
        </p:nvSpPr>
        <p:spPr>
          <a:xfrm>
            <a:off x="1519238" y="1008063"/>
            <a:ext cx="10228262"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en-US" sz="2400" b="1">
                <a:solidFill>
                  <a:srgbClr val="7030A0"/>
                </a:solidFill>
                <a:latin typeface="Arial" pitchFamily="18"/>
                <a:ea typeface="Microsoft YaHei" pitchFamily="2"/>
                <a:cs typeface="Arial" pitchFamily="2"/>
              </a:rPr>
              <a:t>Le développement des formations tournées vers les métiers d'avenir</a:t>
            </a:r>
          </a:p>
        </p:txBody>
      </p:sp>
      <p:sp>
        <p:nvSpPr>
          <p:cNvPr id="7" name="Rectangle 6">
            <a:extLst>
              <a:ext uri="{FF2B5EF4-FFF2-40B4-BE49-F238E27FC236}">
                <a16:creationId xmlns:a16="http://schemas.microsoft.com/office/drawing/2014/main" id="{4A3D838D-9F38-46C1-8655-649F7D2B9E77}"/>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C752991E-39CA-4F74-95BF-2A0F57B926A0}"/>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PROPOSITIONS</a:t>
            </a:r>
          </a:p>
        </p:txBody>
      </p:sp>
      <p:sp>
        <p:nvSpPr>
          <p:cNvPr id="10" name="ZoneTexte 9">
            <a:extLst>
              <a:ext uri="{FF2B5EF4-FFF2-40B4-BE49-F238E27FC236}">
                <a16:creationId xmlns:a16="http://schemas.microsoft.com/office/drawing/2014/main" id="{02E83186-A38E-4B8D-B21C-ABA9B25A9E0E}"/>
              </a:ext>
            </a:extLst>
          </p:cNvPr>
          <p:cNvSpPr txBox="1"/>
          <p:nvPr/>
        </p:nvSpPr>
        <p:spPr>
          <a:xfrm>
            <a:off x="841375" y="1984375"/>
            <a:ext cx="10488613" cy="2994025"/>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600"/>
              </a:spcAft>
              <a:buFont typeface="StarSymbol"/>
              <a:buNone/>
              <a:defRPr/>
            </a:pPr>
            <a:endParaRPr lang="fr-FR" sz="2200" dirty="0">
              <a:latin typeface="Arial" pitchFamily="18"/>
              <a:ea typeface="Microsoft YaHei" pitchFamily="2"/>
              <a:cs typeface="Arial" pitchFamily="2"/>
            </a:endParaRPr>
          </a:p>
          <a:p>
            <a:pPr eaLnBrk="1" fontAlgn="auto">
              <a:spcBef>
                <a:spcPts val="0"/>
              </a:spcBef>
              <a:spcAft>
                <a:spcPts val="600"/>
              </a:spcAft>
              <a:buFont typeface="StarSymbol"/>
              <a:buNone/>
              <a:defRPr/>
            </a:pPr>
            <a:r>
              <a:rPr lang="fr-FR" sz="2200" dirty="0">
                <a:latin typeface="Arial" pitchFamily="18"/>
                <a:ea typeface="Microsoft YaHei" pitchFamily="2"/>
                <a:cs typeface="Arial" pitchFamily="2"/>
              </a:rPr>
              <a:t>Un jeune qui a un projet professionnel avéré et de bons résultats scolaires ne doit pas être découragé dans son orientation vers la voie professionnelle.</a:t>
            </a:r>
          </a:p>
          <a:p>
            <a:pPr eaLnBrk="1" fontAlgn="auto">
              <a:spcBef>
                <a:spcPts val="0"/>
              </a:spcBef>
              <a:spcAft>
                <a:spcPts val="600"/>
              </a:spcAft>
              <a:buFont typeface="StarSymbol"/>
              <a:buNone/>
              <a:defRPr/>
            </a:pPr>
            <a:endParaRPr lang="fr-FR" sz="2200" dirty="0">
              <a:latin typeface="Arial" pitchFamily="18"/>
              <a:ea typeface="Microsoft YaHei" pitchFamily="2"/>
              <a:cs typeface="Arial" pitchFamily="2"/>
            </a:endParaRPr>
          </a:p>
          <a:p>
            <a:pPr eaLnBrk="1" fontAlgn="auto">
              <a:spcBef>
                <a:spcPts val="0"/>
              </a:spcBef>
              <a:spcAft>
                <a:spcPts val="600"/>
              </a:spcAft>
              <a:buFont typeface="StarSymbol"/>
              <a:buNone/>
              <a:defRPr/>
            </a:pPr>
            <a:endParaRPr lang="fr-FR" sz="2200" dirty="0">
              <a:latin typeface="Arial" pitchFamily="18"/>
              <a:ea typeface="Microsoft YaHei" pitchFamily="2"/>
              <a:cs typeface="Arial" pitchFamily="2"/>
            </a:endParaRPr>
          </a:p>
          <a:p>
            <a:pPr algn="just" eaLnBrk="1" fontAlgn="auto">
              <a:spcBef>
                <a:spcPts val="0"/>
              </a:spcBef>
              <a:spcAft>
                <a:spcPts val="600"/>
              </a:spcAft>
              <a:buFont typeface="StarSymbol"/>
              <a:buNone/>
              <a:defRPr/>
            </a:pPr>
            <a:r>
              <a:rPr lang="fr-FR" sz="2200" dirty="0">
                <a:latin typeface="Arial" pitchFamily="18"/>
                <a:ea typeface="Microsoft YaHei" pitchFamily="2"/>
                <a:cs typeface="Arial" pitchFamily="2"/>
              </a:rPr>
              <a:t>Trouver des alternatives pour les jeunes aux résultats scolaires fragiles mais sans aucun désir d'intégrer la voie professionnelle : redoublement ou passage dans des classes de secondes générales et technologiques avec des dispositifs d'aide.</a:t>
            </a:r>
          </a:p>
        </p:txBody>
      </p:sp>
      <p:sp>
        <p:nvSpPr>
          <p:cNvPr id="45066"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5F26C57D-29A6-4943-B0C5-692C9AC2F0AC}" type="slidenum">
              <a:rPr lang="fr-FR" altLang="fr-FR"/>
              <a:pPr algn="r"/>
              <a:t>21</a:t>
            </a:fld>
            <a:endParaRPr lang="fr-FR" altLang="fr-F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4710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4710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10499EF2-D919-4355-A498-CF5BC660DA12}"/>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880CBA58-ADF9-4216-8420-725A7DC28408}"/>
              </a:ext>
            </a:extLst>
          </p:cNvPr>
          <p:cNvSpPr txBox="1"/>
          <p:nvPr/>
        </p:nvSpPr>
        <p:spPr>
          <a:xfrm>
            <a:off x="1519238" y="1008063"/>
            <a:ext cx="10228262"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en-US" sz="2400" b="1">
                <a:solidFill>
                  <a:srgbClr val="7030A0"/>
                </a:solidFill>
                <a:latin typeface="Arial" pitchFamily="18"/>
                <a:ea typeface="Microsoft YaHei" pitchFamily="2"/>
                <a:cs typeface="Arial" pitchFamily="2"/>
              </a:rPr>
              <a:t>Le développement des formations tournées vers les métiers d'avenir</a:t>
            </a:r>
          </a:p>
        </p:txBody>
      </p:sp>
      <p:sp>
        <p:nvSpPr>
          <p:cNvPr id="7" name="Rectangle 6">
            <a:extLst>
              <a:ext uri="{FF2B5EF4-FFF2-40B4-BE49-F238E27FC236}">
                <a16:creationId xmlns:a16="http://schemas.microsoft.com/office/drawing/2014/main" id="{65E026A3-F3F7-4FA5-BDE3-F3A3E85FD3C2}"/>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E0692298-B1B9-4FFD-A5D5-26F7C96092C0}"/>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CRITIQUES</a:t>
            </a:r>
          </a:p>
        </p:txBody>
      </p:sp>
      <p:sp>
        <p:nvSpPr>
          <p:cNvPr id="10" name="ZoneTexte 9">
            <a:extLst>
              <a:ext uri="{FF2B5EF4-FFF2-40B4-BE49-F238E27FC236}">
                <a16:creationId xmlns:a16="http://schemas.microsoft.com/office/drawing/2014/main" id="{FF670294-6FB7-4737-8156-BA9CA5AFA05E}"/>
              </a:ext>
            </a:extLst>
          </p:cNvPr>
          <p:cNvSpPr txBox="1"/>
          <p:nvPr/>
        </p:nvSpPr>
        <p:spPr>
          <a:xfrm>
            <a:off x="1573213" y="2260600"/>
            <a:ext cx="3600450" cy="72707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en-US" sz="2200" b="1">
                <a:latin typeface="Arial" pitchFamily="18"/>
                <a:ea typeface="Microsoft YaHei" pitchFamily="2"/>
                <a:cs typeface="Arial" pitchFamily="2"/>
              </a:rPr>
              <a:t>Orientation / Affectation  :</a:t>
            </a:r>
          </a:p>
        </p:txBody>
      </p:sp>
      <p:sp>
        <p:nvSpPr>
          <p:cNvPr id="11" name="ZoneTexte 10">
            <a:extLst>
              <a:ext uri="{FF2B5EF4-FFF2-40B4-BE49-F238E27FC236}">
                <a16:creationId xmlns:a16="http://schemas.microsoft.com/office/drawing/2014/main" id="{2BCBBC5C-78A5-45B3-9167-271624AE93CC}"/>
              </a:ext>
            </a:extLst>
          </p:cNvPr>
          <p:cNvSpPr txBox="1"/>
          <p:nvPr/>
        </p:nvSpPr>
        <p:spPr>
          <a:xfrm>
            <a:off x="1277938" y="2881313"/>
            <a:ext cx="10342562" cy="236220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La voie professionnelle reste encore une voie de relégation : </a:t>
            </a:r>
          </a:p>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Nécessité de revaloriser les métiers auxquels elle prépare, si l'on veut réellement valoriser l'Enseignement professionnel. </a:t>
            </a:r>
          </a:p>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Aucun dispositifs mis en place pour améliorer les  pratiques d'orientation et d’affectation des élèves.</a:t>
            </a:r>
          </a:p>
        </p:txBody>
      </p:sp>
      <p:sp>
        <p:nvSpPr>
          <p:cNvPr id="47115" name="Espace réservé du numéro de diapositive 12"/>
          <p:cNvSpPr>
            <a:spLocks noGrp="1"/>
          </p:cNvSpPr>
          <p:nvPr>
            <p:ph type="sldNum" sz="quarter" idx="12"/>
          </p:nvPr>
        </p:nvSpPr>
        <p:spPr bwMode="auto">
          <a:xfrm>
            <a:off x="9448800" y="0"/>
            <a:ext cx="2743200" cy="365125"/>
          </a:xfrm>
          <a:noFill/>
          <a:ln>
            <a:miter lim="800000"/>
            <a:headEnd/>
            <a:tailEnd/>
          </a:ln>
        </p:spPr>
        <p:txBody>
          <a:bodyPr/>
          <a:lstStyle/>
          <a:p>
            <a:pPr algn="r"/>
            <a:fld id="{7979970F-BD46-4E3E-A7F9-00BF455557E5}" type="slidenum">
              <a:rPr lang="fr-FR" altLang="fr-FR"/>
              <a:pPr algn="r"/>
              <a:t>22</a:t>
            </a:fld>
            <a:endParaRPr lang="fr-FR" altLang="fr-F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49155"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49156"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6064660F-F7EA-4462-AFC2-54BC86BC3873}"/>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56F1ACD0-9070-4C4C-8A77-0258D4D80CA9}"/>
              </a:ext>
            </a:extLst>
          </p:cNvPr>
          <p:cNvSpPr txBox="1"/>
          <p:nvPr/>
        </p:nvSpPr>
        <p:spPr>
          <a:xfrm>
            <a:off x="1519238" y="1008063"/>
            <a:ext cx="10228262"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en-US" sz="2400" b="1">
                <a:solidFill>
                  <a:srgbClr val="7030A0"/>
                </a:solidFill>
                <a:latin typeface="Arial" pitchFamily="18"/>
                <a:ea typeface="Microsoft YaHei" pitchFamily="2"/>
                <a:cs typeface="Arial" pitchFamily="2"/>
              </a:rPr>
              <a:t>Le développement des formations tournées vers les métiers d'avenir</a:t>
            </a:r>
          </a:p>
        </p:txBody>
      </p:sp>
      <p:sp>
        <p:nvSpPr>
          <p:cNvPr id="7" name="Rectangle 6">
            <a:extLst>
              <a:ext uri="{FF2B5EF4-FFF2-40B4-BE49-F238E27FC236}">
                <a16:creationId xmlns:a16="http://schemas.microsoft.com/office/drawing/2014/main" id="{87FD1B4D-E5C6-4A54-A26B-7B9C2723B4C8}"/>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8496E0F7-8BDF-4500-9793-289ECEF3162D}"/>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CRITIQUES</a:t>
            </a:r>
          </a:p>
        </p:txBody>
      </p:sp>
      <p:sp>
        <p:nvSpPr>
          <p:cNvPr id="10" name="ZoneTexte 9">
            <a:extLst>
              <a:ext uri="{FF2B5EF4-FFF2-40B4-BE49-F238E27FC236}">
                <a16:creationId xmlns:a16="http://schemas.microsoft.com/office/drawing/2014/main" id="{F7700CBA-2FA2-4D61-8210-4389B7E4DC57}"/>
              </a:ext>
            </a:extLst>
          </p:cNvPr>
          <p:cNvSpPr txBox="1"/>
          <p:nvPr/>
        </p:nvSpPr>
        <p:spPr>
          <a:xfrm>
            <a:off x="1573213" y="2343150"/>
            <a:ext cx="3600450" cy="72707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en-US" sz="2200" b="1">
                <a:latin typeface="Arial" pitchFamily="18"/>
                <a:ea typeface="Microsoft YaHei" pitchFamily="2"/>
                <a:cs typeface="Arial" pitchFamily="2"/>
              </a:rPr>
              <a:t>Orientation / Affectation  :</a:t>
            </a:r>
          </a:p>
        </p:txBody>
      </p:sp>
      <p:sp>
        <p:nvSpPr>
          <p:cNvPr id="49162" name="ZoneTexte 12"/>
          <p:cNvSpPr txBox="1">
            <a:spLocks noChangeArrowheads="1"/>
          </p:cNvSpPr>
          <p:nvPr/>
        </p:nvSpPr>
        <p:spPr bwMode="auto">
          <a:xfrm>
            <a:off x="987425" y="2862263"/>
            <a:ext cx="10217150" cy="2462212"/>
          </a:xfrm>
          <a:prstGeom prst="rect">
            <a:avLst/>
          </a:prstGeom>
          <a:noFill/>
          <a:ln w="9525">
            <a:noFill/>
            <a:miter lim="800000"/>
            <a:headEnd/>
            <a:tailEnd/>
          </a:ln>
        </p:spPr>
        <p:txBody>
          <a:bodyPr>
            <a:spAutoFit/>
          </a:bodyPr>
          <a:lstStyle/>
          <a:p>
            <a:pPr eaLnBrk="1" hangingPunct="1"/>
            <a:r>
              <a:rPr lang="fr-FR" altLang="fr-FR" sz="2200">
                <a:latin typeface="Arial" pitchFamily="34" charset="0"/>
                <a:ea typeface="Times New Roman" pitchFamily="18" charset="0"/>
                <a:cs typeface="Palatino Linotype" pitchFamily="18" charset="0"/>
              </a:rPr>
              <a:t>La création  des « Harwards du pro », supposés préparer à des parcours d'excellence, ne concernera qu'une infime part des 700 000 jeunes scolarisés dans la voie professionnelle. </a:t>
            </a:r>
          </a:p>
          <a:p>
            <a:pPr eaLnBrk="1" hangingPunct="1"/>
            <a:endParaRPr lang="fr-FR" altLang="fr-FR" sz="2200">
              <a:latin typeface="Arial" pitchFamily="34" charset="0"/>
              <a:ea typeface="Times New Roman" pitchFamily="18" charset="0"/>
              <a:cs typeface="Palatino Linotype" pitchFamily="18" charset="0"/>
            </a:endParaRPr>
          </a:p>
          <a:p>
            <a:pPr eaLnBrk="1" hangingPunct="1"/>
            <a:r>
              <a:rPr lang="fr-FR" altLang="fr-FR" sz="2200">
                <a:latin typeface="Arial" pitchFamily="34" charset="0"/>
                <a:ea typeface="Times New Roman" pitchFamily="18" charset="0"/>
                <a:cs typeface="Palatino Linotype" pitchFamily="18" charset="0"/>
              </a:rPr>
              <a:t>L'objectif du ministère est d'y attirer des jeunes qui se destinaient à la voie technologique et non d'améliorer ni de sécuriser le parcours scolaire de tous les jeunes..</a:t>
            </a:r>
          </a:p>
        </p:txBody>
      </p:sp>
      <p:sp>
        <p:nvSpPr>
          <p:cNvPr id="49163"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B5ACAEBE-D8E9-467A-9DDB-79DDC12CDA28}" type="slidenum">
              <a:rPr lang="fr-FR" altLang="fr-FR"/>
              <a:pPr algn="r"/>
              <a:t>23</a:t>
            </a:fld>
            <a:endParaRPr lang="fr-FR" altLang="fr-F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51203"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51204"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AEB3A9A3-C112-4BCA-9F3C-B9BBEDFDD403}"/>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CCD4F81D-8F9C-4E9A-B076-FF63CDC90D6B}"/>
              </a:ext>
            </a:extLst>
          </p:cNvPr>
          <p:cNvSpPr txBox="1"/>
          <p:nvPr/>
        </p:nvSpPr>
        <p:spPr>
          <a:xfrm>
            <a:off x="1519238" y="1008063"/>
            <a:ext cx="10228262"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en-US" sz="2400" b="1">
                <a:solidFill>
                  <a:srgbClr val="7030A0"/>
                </a:solidFill>
                <a:latin typeface="Arial" pitchFamily="18"/>
                <a:ea typeface="Microsoft YaHei" pitchFamily="2"/>
                <a:cs typeface="Arial" pitchFamily="2"/>
              </a:rPr>
              <a:t>Le développement des formations tournées vers les métiers d'avenir</a:t>
            </a:r>
          </a:p>
        </p:txBody>
      </p:sp>
      <p:sp>
        <p:nvSpPr>
          <p:cNvPr id="7" name="Rectangle 6">
            <a:extLst>
              <a:ext uri="{FF2B5EF4-FFF2-40B4-BE49-F238E27FC236}">
                <a16:creationId xmlns:a16="http://schemas.microsoft.com/office/drawing/2014/main" id="{0C0205DA-19AA-45BF-881C-6406EC9CDBFD}"/>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CAA55928-3376-4629-A3CA-B3A5F7B44B14}"/>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PROPOSITIONS</a:t>
            </a:r>
          </a:p>
        </p:txBody>
      </p:sp>
      <p:sp>
        <p:nvSpPr>
          <p:cNvPr id="10" name="ZoneTexte 9">
            <a:extLst>
              <a:ext uri="{FF2B5EF4-FFF2-40B4-BE49-F238E27FC236}">
                <a16:creationId xmlns:a16="http://schemas.microsoft.com/office/drawing/2014/main" id="{A96DFCF0-BD1B-4B5A-AAA8-14CDBE75C601}"/>
              </a:ext>
            </a:extLst>
          </p:cNvPr>
          <p:cNvSpPr txBox="1"/>
          <p:nvPr/>
        </p:nvSpPr>
        <p:spPr>
          <a:xfrm>
            <a:off x="987425" y="2205038"/>
            <a:ext cx="10217150" cy="2671762"/>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600"/>
              </a:spcAft>
              <a:buFont typeface="StarSymbol"/>
              <a:buNone/>
              <a:defRPr/>
            </a:pPr>
            <a:endParaRPr lang="fr-FR" sz="2200" dirty="0">
              <a:latin typeface="Arial" pitchFamily="18"/>
              <a:ea typeface="Microsoft YaHei" pitchFamily="2"/>
              <a:cs typeface="Arial" pitchFamily="2"/>
            </a:endParaRPr>
          </a:p>
          <a:p>
            <a:pPr algn="just" eaLnBrk="1" fontAlgn="auto">
              <a:spcBef>
                <a:spcPts val="0"/>
              </a:spcBef>
              <a:spcAft>
                <a:spcPts val="600"/>
              </a:spcAft>
              <a:buFont typeface="StarSymbol"/>
              <a:buNone/>
              <a:defRPr/>
            </a:pPr>
            <a:r>
              <a:rPr lang="fr-FR" sz="2200" dirty="0">
                <a:latin typeface="Arial" pitchFamily="18"/>
                <a:ea typeface="Microsoft YaHei" pitchFamily="2"/>
                <a:cs typeface="Arial" pitchFamily="2"/>
              </a:rPr>
              <a:t>Mettre en place au collège une information précise et objective sur toutes les formations professionnelles proposées en lycée professionnel.</a:t>
            </a:r>
          </a:p>
          <a:p>
            <a:pPr algn="just" eaLnBrk="1" fontAlgn="auto">
              <a:spcBef>
                <a:spcPts val="0"/>
              </a:spcBef>
              <a:spcAft>
                <a:spcPts val="600"/>
              </a:spcAft>
              <a:buFont typeface="StarSymbol"/>
              <a:buNone/>
              <a:defRPr/>
            </a:pPr>
            <a:endParaRPr lang="fr-FR" sz="2200" dirty="0">
              <a:latin typeface="Arial" pitchFamily="18"/>
              <a:ea typeface="Microsoft YaHei" pitchFamily="2"/>
              <a:cs typeface="Arial" pitchFamily="2"/>
            </a:endParaRPr>
          </a:p>
          <a:p>
            <a:pPr algn="just" eaLnBrk="1" fontAlgn="auto">
              <a:spcBef>
                <a:spcPts val="0"/>
              </a:spcBef>
              <a:spcAft>
                <a:spcPts val="600"/>
              </a:spcAft>
              <a:buFont typeface="StarSymbol"/>
              <a:buNone/>
              <a:defRPr/>
            </a:pPr>
            <a:endParaRPr lang="fr-FR" sz="2200" dirty="0">
              <a:latin typeface="Arial" pitchFamily="18"/>
              <a:ea typeface="Microsoft YaHei" pitchFamily="2"/>
              <a:cs typeface="Arial" pitchFamily="2"/>
            </a:endParaRPr>
          </a:p>
          <a:p>
            <a:pPr algn="just" eaLnBrk="1" fontAlgn="auto">
              <a:spcBef>
                <a:spcPts val="0"/>
              </a:spcBef>
              <a:spcAft>
                <a:spcPts val="600"/>
              </a:spcAft>
              <a:buFont typeface="StarSymbol"/>
              <a:buNone/>
              <a:defRPr/>
            </a:pPr>
            <a:r>
              <a:rPr lang="fr-FR" sz="2200" dirty="0">
                <a:latin typeface="Arial" pitchFamily="18"/>
                <a:ea typeface="Microsoft YaHei" pitchFamily="2"/>
                <a:cs typeface="Arial" pitchFamily="2"/>
              </a:rPr>
              <a:t>Développer des internats dans tous les établissements pour favoriser la mobilité des jeunes.</a:t>
            </a:r>
          </a:p>
        </p:txBody>
      </p:sp>
      <p:sp>
        <p:nvSpPr>
          <p:cNvPr id="51210"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384E6CE0-F371-41A1-8740-51870FFBEC0E}" type="slidenum">
              <a:rPr lang="fr-FR" altLang="fr-FR"/>
              <a:pPr algn="r"/>
              <a:t>24</a:t>
            </a:fld>
            <a:endParaRPr lang="fr-FR" altLang="fr-F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53251"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53252"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B248E82E-25AE-4055-B33F-934876CB1B7E}"/>
              </a:ext>
            </a:extLst>
          </p:cNvPr>
          <p:cNvSpPr txBox="1"/>
          <p:nvPr/>
        </p:nvSpPr>
        <p:spPr>
          <a:xfrm>
            <a:off x="1154113" y="1941513"/>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CA32639B-DF95-46E8-B822-7E18AC71ED0C}"/>
              </a:ext>
            </a:extLst>
          </p:cNvPr>
          <p:cNvSpPr txBox="1"/>
          <p:nvPr/>
        </p:nvSpPr>
        <p:spPr>
          <a:xfrm>
            <a:off x="2678113" y="3933825"/>
            <a:ext cx="6835775" cy="79851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Un partenariat renouvelé avec les entreprises</a:t>
            </a:r>
          </a:p>
          <a:p>
            <a:pPr algn="ct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pour favoriser l'insertion des jeunes</a:t>
            </a:r>
          </a:p>
        </p:txBody>
      </p:sp>
      <p:sp>
        <p:nvSpPr>
          <p:cNvPr id="7" name="Rectangle 6">
            <a:extLst>
              <a:ext uri="{FF2B5EF4-FFF2-40B4-BE49-F238E27FC236}">
                <a16:creationId xmlns:a16="http://schemas.microsoft.com/office/drawing/2014/main" id="{AFA7B271-82CB-4888-8EF1-B8483E4C6BC6}"/>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53256" name="Espace réservé du numéro de diapositive 8"/>
          <p:cNvSpPr>
            <a:spLocks noGrp="1"/>
          </p:cNvSpPr>
          <p:nvPr>
            <p:ph type="sldNum" sz="quarter" idx="12"/>
          </p:nvPr>
        </p:nvSpPr>
        <p:spPr bwMode="auto">
          <a:xfrm>
            <a:off x="9448800" y="0"/>
            <a:ext cx="2743200" cy="365125"/>
          </a:xfrm>
          <a:noFill/>
          <a:ln>
            <a:miter lim="800000"/>
            <a:headEnd/>
            <a:tailEnd/>
          </a:ln>
        </p:spPr>
        <p:txBody>
          <a:bodyPr/>
          <a:lstStyle/>
          <a:p>
            <a:pPr algn="r"/>
            <a:fld id="{94B534F0-334F-4F4E-B6BB-492ABFD16BBB}" type="slidenum">
              <a:rPr lang="fr-FR" altLang="fr-FR"/>
              <a:pPr algn="r"/>
              <a:t>25</a:t>
            </a:fld>
            <a:endParaRPr lang="fr-FR" altLang="fr-F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55299"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55300"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007D21F5-B2ED-4A4B-9AB8-24D7F6375E2E}"/>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36F83632-C42D-42C7-9AF0-81F76BC578E9}"/>
              </a:ext>
            </a:extLst>
          </p:cNvPr>
          <p:cNvSpPr txBox="1"/>
          <p:nvPr/>
        </p:nvSpPr>
        <p:spPr>
          <a:xfrm>
            <a:off x="4808538" y="865188"/>
            <a:ext cx="6835775" cy="7985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Un partenariat renouvelé avec les entreprises</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pour favoriser l'insertion des jeunes</a:t>
            </a:r>
          </a:p>
        </p:txBody>
      </p:sp>
      <p:sp>
        <p:nvSpPr>
          <p:cNvPr id="7" name="Rectangle 6">
            <a:extLst>
              <a:ext uri="{FF2B5EF4-FFF2-40B4-BE49-F238E27FC236}">
                <a16:creationId xmlns:a16="http://schemas.microsoft.com/office/drawing/2014/main" id="{15843880-F67A-4EBB-8CE8-450F67EDD635}"/>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FD59B739-058B-40A6-B4F1-F67FFFC877F4}"/>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CRITIQUES</a:t>
            </a:r>
          </a:p>
        </p:txBody>
      </p:sp>
      <p:sp>
        <p:nvSpPr>
          <p:cNvPr id="10" name="ZoneTexte 9">
            <a:extLst>
              <a:ext uri="{FF2B5EF4-FFF2-40B4-BE49-F238E27FC236}">
                <a16:creationId xmlns:a16="http://schemas.microsoft.com/office/drawing/2014/main" id="{983CB9B5-9362-4CA6-A261-04F6C4E2AB23}"/>
              </a:ext>
            </a:extLst>
          </p:cNvPr>
          <p:cNvSpPr txBox="1"/>
          <p:nvPr/>
        </p:nvSpPr>
        <p:spPr>
          <a:xfrm>
            <a:off x="695325" y="2330450"/>
            <a:ext cx="10968038" cy="300990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Projet de transformation de l’enseignement professionnel scolaire axé sur la question de l'insertion professionnelle. Réduction des poursuites d'études dans le supérieur.</a:t>
            </a:r>
          </a:p>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Développement de l'apprentissage.</a:t>
            </a:r>
          </a:p>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Réécriture des programmes d'enseignements généraux axés sur les fondamentaux au service de l'insertion professionnelle.</a:t>
            </a:r>
          </a:p>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Mise en place de module d’aide à l’insertion professionnelle en terminale.</a:t>
            </a:r>
          </a:p>
        </p:txBody>
      </p:sp>
      <p:sp>
        <p:nvSpPr>
          <p:cNvPr id="55306"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BC3D9AC0-3818-404A-BFF3-4A10F980B7FA}" type="slidenum">
              <a:rPr lang="fr-FR" altLang="fr-FR"/>
              <a:pPr algn="r"/>
              <a:t>26</a:t>
            </a:fld>
            <a:endParaRPr lang="fr-FR" altLang="fr-F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5734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5734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03CC7E89-8551-4148-AE2C-313F5E6FB678}"/>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2A01FE84-6226-4134-A487-E6957F36FFC3}"/>
              </a:ext>
            </a:extLst>
          </p:cNvPr>
          <p:cNvSpPr txBox="1"/>
          <p:nvPr/>
        </p:nvSpPr>
        <p:spPr>
          <a:xfrm>
            <a:off x="4808538" y="898525"/>
            <a:ext cx="6835775" cy="8001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a:solidFill>
                  <a:srgbClr val="7030A0"/>
                </a:solidFill>
                <a:latin typeface="Arial" pitchFamily="18"/>
                <a:ea typeface="Microsoft YaHei" pitchFamily="2"/>
                <a:cs typeface="Arial" pitchFamily="2"/>
              </a:rPr>
              <a:t>Un partenariat renouvelé avec les entreprises</a:t>
            </a:r>
          </a:p>
          <a:p>
            <a:pPr algn="r" eaLnBrk="1" fontAlgn="auto">
              <a:spcBef>
                <a:spcPts val="0"/>
              </a:spcBef>
              <a:spcAft>
                <a:spcPts val="0"/>
              </a:spcAft>
              <a:buFont typeface="StarSymbol"/>
              <a:buNone/>
              <a:defRPr/>
            </a:pPr>
            <a:r>
              <a:rPr lang="fr-FR" sz="2400" b="1">
                <a:solidFill>
                  <a:srgbClr val="7030A0"/>
                </a:solidFill>
                <a:latin typeface="Arial" pitchFamily="18"/>
                <a:ea typeface="Microsoft YaHei" pitchFamily="2"/>
                <a:cs typeface="Arial" pitchFamily="2"/>
              </a:rPr>
              <a:t>pour favoriser l'insertion des jeunes</a:t>
            </a:r>
          </a:p>
        </p:txBody>
      </p:sp>
      <p:sp>
        <p:nvSpPr>
          <p:cNvPr id="7" name="Rectangle 6">
            <a:extLst>
              <a:ext uri="{FF2B5EF4-FFF2-40B4-BE49-F238E27FC236}">
                <a16:creationId xmlns:a16="http://schemas.microsoft.com/office/drawing/2014/main" id="{D783B39B-4724-4CA9-890A-9DA97AEE8408}"/>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190EAB26-5CA7-4004-8236-317A111C74BC}"/>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PROPOSITIONS</a:t>
            </a:r>
          </a:p>
        </p:txBody>
      </p:sp>
      <p:sp>
        <p:nvSpPr>
          <p:cNvPr id="10" name="ZoneTexte 9">
            <a:extLst>
              <a:ext uri="{FF2B5EF4-FFF2-40B4-BE49-F238E27FC236}">
                <a16:creationId xmlns:a16="http://schemas.microsoft.com/office/drawing/2014/main" id="{4FC7CCC1-ED84-46B1-9361-FD75437D8E34}"/>
              </a:ext>
            </a:extLst>
          </p:cNvPr>
          <p:cNvSpPr txBox="1"/>
          <p:nvPr/>
        </p:nvSpPr>
        <p:spPr>
          <a:xfrm>
            <a:off x="900113" y="2268538"/>
            <a:ext cx="10236200" cy="2360612"/>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Attachement  à la double finalité de l'enseignement professionnel public : insertion professionnelle et poursuite d’études.</a:t>
            </a:r>
          </a:p>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algn="just" eaLnBrk="1" fontAlgn="auto">
              <a:spcBef>
                <a:spcPts val="0"/>
              </a:spcBef>
              <a:spcAft>
                <a:spcPts val="0"/>
              </a:spcAft>
              <a:buFont typeface="StarSymbol"/>
              <a:buNone/>
              <a:defRPr/>
            </a:pPr>
            <a:r>
              <a:rPr lang="fr-FR" sz="2200" dirty="0">
                <a:latin typeface="Arial" pitchFamily="18"/>
                <a:ea typeface="Microsoft YaHei" pitchFamily="2"/>
                <a:cs typeface="Arial" pitchFamily="2"/>
              </a:rPr>
              <a:t>Le temps de formation doit pouvoir être allongé pour les élèves les plus fragiles.</a:t>
            </a:r>
          </a:p>
        </p:txBody>
      </p:sp>
      <p:sp>
        <p:nvSpPr>
          <p:cNvPr id="57354"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15BF6927-C06F-4799-841E-372E747AEFBC}" type="slidenum">
              <a:rPr lang="fr-FR" altLang="fr-FR"/>
              <a:pPr algn="r"/>
              <a:t>27</a:t>
            </a:fld>
            <a:endParaRPr lang="fr-FR" altLang="fr-F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59395"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59396"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1DF34000-B60D-41A0-AF41-7DE215196DCE}"/>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CDDE4B93-3F49-446C-96FE-367FE9803E0F}"/>
              </a:ext>
            </a:extLst>
          </p:cNvPr>
          <p:cNvSpPr txBox="1"/>
          <p:nvPr/>
        </p:nvSpPr>
        <p:spPr>
          <a:xfrm>
            <a:off x="4808538" y="898525"/>
            <a:ext cx="6835775" cy="8001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Un partenariat renouvelé avec les entreprises</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pour favoriser l'insertion des jeunes</a:t>
            </a:r>
          </a:p>
        </p:txBody>
      </p:sp>
      <p:sp>
        <p:nvSpPr>
          <p:cNvPr id="7" name="Rectangle 6">
            <a:extLst>
              <a:ext uri="{FF2B5EF4-FFF2-40B4-BE49-F238E27FC236}">
                <a16:creationId xmlns:a16="http://schemas.microsoft.com/office/drawing/2014/main" id="{1B11CAC0-6F99-44E4-89C1-DCA1E2E1DC93}"/>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38ACBE25-DA35-4493-80B3-C6B494CC4523}"/>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PROPOSITIONS</a:t>
            </a:r>
          </a:p>
        </p:txBody>
      </p:sp>
      <p:sp>
        <p:nvSpPr>
          <p:cNvPr id="10" name="ZoneTexte 9">
            <a:extLst>
              <a:ext uri="{FF2B5EF4-FFF2-40B4-BE49-F238E27FC236}">
                <a16:creationId xmlns:a16="http://schemas.microsoft.com/office/drawing/2014/main" id="{188BE98D-43C7-4F72-9DCF-086A2AF55673}"/>
              </a:ext>
            </a:extLst>
          </p:cNvPr>
          <p:cNvSpPr txBox="1"/>
          <p:nvPr/>
        </p:nvSpPr>
        <p:spPr>
          <a:xfrm>
            <a:off x="900113" y="2409825"/>
            <a:ext cx="10391775" cy="300990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fr-FR" sz="2200" dirty="0">
                <a:latin typeface="Arial" pitchFamily="18"/>
                <a:ea typeface="Microsoft YaHei" pitchFamily="2"/>
                <a:cs typeface="Arial" pitchFamily="2"/>
              </a:rPr>
              <a:t>Développement de parcours en 4 ans pour les élèves orientés en 2nde professionnelles et la possibilité de poursuites en formation dans un lycée après le CAP pour tous les jeunes qui le demandent.</a:t>
            </a:r>
          </a:p>
          <a:p>
            <a:pPr algn="just"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algn="just"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algn="just" eaLnBrk="1" fontAlgn="auto">
              <a:spcBef>
                <a:spcPts val="0"/>
              </a:spcBef>
              <a:spcAft>
                <a:spcPts val="0"/>
              </a:spcAft>
              <a:buFont typeface="StarSymbol"/>
              <a:buNone/>
              <a:defRPr/>
            </a:pPr>
            <a:r>
              <a:rPr lang="fr-FR" sz="2200" dirty="0">
                <a:latin typeface="Arial" pitchFamily="18"/>
                <a:ea typeface="Microsoft YaHei" pitchFamily="2"/>
                <a:cs typeface="Arial" pitchFamily="2"/>
              </a:rPr>
              <a:t>Contenus et modalités pédagogiques qui prennent en compte la possibilité de poursuites d’études dans le supérieur. </a:t>
            </a:r>
          </a:p>
          <a:p>
            <a:pPr algn="just" eaLnBrk="1" fontAlgn="auto">
              <a:spcBef>
                <a:spcPts val="0"/>
              </a:spcBef>
              <a:spcAft>
                <a:spcPts val="0"/>
              </a:spcAft>
              <a:buFont typeface="StarSymbol"/>
              <a:buNone/>
              <a:defRPr/>
            </a:pPr>
            <a:r>
              <a:rPr lang="fr-FR" sz="2200" dirty="0">
                <a:latin typeface="Arial" pitchFamily="18"/>
                <a:ea typeface="Microsoft YaHei" pitchFamily="2"/>
                <a:cs typeface="Arial" pitchFamily="2"/>
              </a:rPr>
              <a:t>Les enseignements généraux doivent donc être confortés : contenus ambitieux et volume horaire équivalant à celui des enseignements professionnels.</a:t>
            </a:r>
          </a:p>
        </p:txBody>
      </p:sp>
      <p:sp>
        <p:nvSpPr>
          <p:cNvPr id="59402"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60EE68E8-95B5-4B75-BD2A-0C95C4021A14}" type="slidenum">
              <a:rPr lang="fr-FR" altLang="fr-FR"/>
              <a:pPr algn="r"/>
              <a:t>28</a:t>
            </a:fld>
            <a:endParaRPr lang="fr-FR" altLang="fr-F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61443"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61444"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086FD037-493F-4A87-B002-9F8990B89AE6}"/>
              </a:ext>
            </a:extLst>
          </p:cNvPr>
          <p:cNvSpPr txBox="1"/>
          <p:nvPr/>
        </p:nvSpPr>
        <p:spPr>
          <a:xfrm>
            <a:off x="1055688" y="2133600"/>
            <a:ext cx="9883775" cy="46831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1529EB39-99C1-4108-9D26-9E1BA891B68E}"/>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0" name="ZoneTexte 9">
            <a:extLst>
              <a:ext uri="{FF2B5EF4-FFF2-40B4-BE49-F238E27FC236}">
                <a16:creationId xmlns:a16="http://schemas.microsoft.com/office/drawing/2014/main" id="{9AB93252-3CAF-49EE-9ED1-D0A2303AC7EF}"/>
              </a:ext>
            </a:extLst>
          </p:cNvPr>
          <p:cNvSpPr txBox="1"/>
          <p:nvPr/>
        </p:nvSpPr>
        <p:spPr>
          <a:xfrm>
            <a:off x="923925" y="4076700"/>
            <a:ext cx="10344150" cy="4381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solidFill>
                  <a:srgbClr val="7030A0"/>
                </a:solidFill>
                <a:latin typeface="Arial" pitchFamily="18"/>
                <a:ea typeface="Microsoft YaHei" pitchFamily="2"/>
                <a:cs typeface="Arial" pitchFamily="2"/>
              </a:rPr>
              <a:t>Un CAP en 1, 2 ou 3 ans en fonction du profil et des besoins de l'élève</a:t>
            </a:r>
          </a:p>
        </p:txBody>
      </p:sp>
      <p:sp>
        <p:nvSpPr>
          <p:cNvPr id="61448" name="Espace réservé du numéro de diapositive 8"/>
          <p:cNvSpPr>
            <a:spLocks noGrp="1"/>
          </p:cNvSpPr>
          <p:nvPr>
            <p:ph type="sldNum" sz="quarter" idx="12"/>
          </p:nvPr>
        </p:nvSpPr>
        <p:spPr bwMode="auto">
          <a:xfrm>
            <a:off x="9448800" y="0"/>
            <a:ext cx="2743200" cy="365125"/>
          </a:xfrm>
          <a:noFill/>
          <a:ln>
            <a:miter lim="800000"/>
            <a:headEnd/>
            <a:tailEnd/>
          </a:ln>
        </p:spPr>
        <p:txBody>
          <a:bodyPr/>
          <a:lstStyle/>
          <a:p>
            <a:pPr algn="r"/>
            <a:fld id="{FBA7F3E8-93EA-4B9D-A298-A28947BA6AB5}" type="slidenum">
              <a:rPr lang="fr-FR" altLang="fr-FR"/>
              <a:pPr algn="r"/>
              <a:t>29</a:t>
            </a:fld>
            <a:endParaRPr lang="fr-FR" altLang="fr-F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8195"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8196"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B52A7306-FB4B-4CED-A515-C65381B74EE7}"/>
              </a:ext>
            </a:extLst>
          </p:cNvPr>
          <p:cNvSpPr txBox="1"/>
          <p:nvPr/>
        </p:nvSpPr>
        <p:spPr>
          <a:xfrm>
            <a:off x="134938" y="179388"/>
            <a:ext cx="66325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UNE TRANSFORMATION NECESSAIRE ?</a:t>
            </a:r>
          </a:p>
        </p:txBody>
      </p:sp>
      <p:sp>
        <p:nvSpPr>
          <p:cNvPr id="6" name="ZoneTexte 5">
            <a:extLst>
              <a:ext uri="{FF2B5EF4-FFF2-40B4-BE49-F238E27FC236}">
                <a16:creationId xmlns:a16="http://schemas.microsoft.com/office/drawing/2014/main" id="{DFF6D88F-8232-402F-B92B-81B0B15B8936}"/>
              </a:ext>
            </a:extLst>
          </p:cNvPr>
          <p:cNvSpPr txBox="1"/>
          <p:nvPr/>
        </p:nvSpPr>
        <p:spPr>
          <a:xfrm>
            <a:off x="339725" y="1225550"/>
            <a:ext cx="7723188" cy="43815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Arial" pitchFamily="18"/>
                <a:ea typeface="Microsoft YaHei" pitchFamily="2"/>
                <a:cs typeface="Arial" pitchFamily="2"/>
              </a:rPr>
              <a:t>Pour le ministre, la transformation est nécessaire …</a:t>
            </a:r>
          </a:p>
        </p:txBody>
      </p:sp>
      <p:sp>
        <p:nvSpPr>
          <p:cNvPr id="7" name="ZoneTexte 6">
            <a:extLst>
              <a:ext uri="{FF2B5EF4-FFF2-40B4-BE49-F238E27FC236}">
                <a16:creationId xmlns:a16="http://schemas.microsoft.com/office/drawing/2014/main" id="{CBAFEC4F-DD7B-4220-8661-E5FCA9E47553}"/>
              </a:ext>
            </a:extLst>
          </p:cNvPr>
          <p:cNvSpPr txBox="1"/>
          <p:nvPr/>
        </p:nvSpPr>
        <p:spPr>
          <a:xfrm>
            <a:off x="3408363" y="1657350"/>
            <a:ext cx="8399462" cy="43815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pour répondre aux difficultés de la voie professionnelle :</a:t>
            </a:r>
          </a:p>
        </p:txBody>
      </p:sp>
      <p:sp>
        <p:nvSpPr>
          <p:cNvPr id="8" name="ZoneTexte 7">
            <a:extLst>
              <a:ext uri="{FF2B5EF4-FFF2-40B4-BE49-F238E27FC236}">
                <a16:creationId xmlns:a16="http://schemas.microsoft.com/office/drawing/2014/main" id="{F44FC54A-086C-485F-8B09-868A36BB5059}"/>
              </a:ext>
            </a:extLst>
          </p:cNvPr>
          <p:cNvSpPr txBox="1"/>
          <p:nvPr/>
        </p:nvSpPr>
        <p:spPr>
          <a:xfrm>
            <a:off x="503238" y="2232025"/>
            <a:ext cx="6281737" cy="43021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000" i="1">
                <a:latin typeface="Arial" pitchFamily="18"/>
                <a:ea typeface="Microsoft YaHei" pitchFamily="2"/>
                <a:cs typeface="Arial" pitchFamily="2"/>
              </a:rPr>
              <a:t>(Difficultés listées dans le dossier de presse du MEN )</a:t>
            </a:r>
          </a:p>
        </p:txBody>
      </p:sp>
      <p:sp>
        <p:nvSpPr>
          <p:cNvPr id="9" name="ZoneTexte 8">
            <a:extLst>
              <a:ext uri="{FF2B5EF4-FFF2-40B4-BE49-F238E27FC236}">
                <a16:creationId xmlns:a16="http://schemas.microsoft.com/office/drawing/2014/main" id="{914E0760-DF18-4E48-961D-14D7F00F4D07}"/>
              </a:ext>
            </a:extLst>
          </p:cNvPr>
          <p:cNvSpPr txBox="1"/>
          <p:nvPr/>
        </p:nvSpPr>
        <p:spPr>
          <a:xfrm>
            <a:off x="431800" y="2632075"/>
            <a:ext cx="11376025" cy="2568575"/>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dirty="0">
                <a:latin typeface="Arial" pitchFamily="18"/>
                <a:ea typeface="Microsoft YaHei" pitchFamily="2"/>
                <a:cs typeface="Arial" pitchFamily="2"/>
              </a:rPr>
              <a:t>- un déficit d’attractivité lié à une valorisation insuffisante des formations professionnelles ;  </a:t>
            </a:r>
          </a:p>
          <a:p>
            <a:pPr eaLnBrk="1" fontAlgn="auto">
              <a:spcBef>
                <a:spcPts val="0"/>
              </a:spcBef>
              <a:spcAft>
                <a:spcPts val="0"/>
              </a:spcAft>
              <a:buFont typeface="StarSymbol"/>
              <a:buNone/>
              <a:defRPr/>
            </a:pPr>
            <a:r>
              <a:rPr lang="fr-FR" sz="2400" dirty="0">
                <a:latin typeface="Arial" pitchFamily="18"/>
                <a:ea typeface="Microsoft YaHei" pitchFamily="2"/>
                <a:cs typeface="Arial" pitchFamily="2"/>
              </a:rPr>
              <a:t>- une offre de formation pas toujours adaptée aux besoins des territoires et aux enjeux de l’avenir ;  </a:t>
            </a:r>
          </a:p>
          <a:p>
            <a:pPr eaLnBrk="1" fontAlgn="auto">
              <a:spcBef>
                <a:spcPts val="0"/>
              </a:spcBef>
              <a:spcAft>
                <a:spcPts val="0"/>
              </a:spcAft>
              <a:buFontTx/>
              <a:buChar char="-"/>
              <a:defRPr/>
            </a:pPr>
            <a:r>
              <a:rPr lang="fr-FR" sz="2400" dirty="0">
                <a:latin typeface="Arial" pitchFamily="18"/>
                <a:ea typeface="Microsoft YaHei" pitchFamily="2"/>
                <a:cs typeface="Arial" pitchFamily="2"/>
              </a:rPr>
              <a:t>des taux d’insertion insuffisants (35 % des jeunes sont au chômage sept mois après la fin de leurs études) avec des situations très contrastées suivant les formations et les secteurs d’activités.</a:t>
            </a:r>
          </a:p>
        </p:txBody>
      </p:sp>
      <p:sp>
        <p:nvSpPr>
          <p:cNvPr id="10" name="Rectangle 9">
            <a:extLst>
              <a:ext uri="{FF2B5EF4-FFF2-40B4-BE49-F238E27FC236}">
                <a16:creationId xmlns:a16="http://schemas.microsoft.com/office/drawing/2014/main" id="{FF64C210-75F7-46DD-B651-343D0EB15365}"/>
              </a:ext>
            </a:extLst>
          </p:cNvPr>
          <p:cNvSpPr/>
          <p:nvPr/>
        </p:nvSpPr>
        <p:spPr>
          <a:xfrm>
            <a:off x="215900" y="647700"/>
            <a:ext cx="11447463" cy="144463"/>
          </a:xfrm>
          <a:prstGeom prst="rect">
            <a:avLst/>
          </a:prstGeom>
          <a:solidFill>
            <a:srgbClr val="0066CC"/>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1" name="ZoneTexte 10">
            <a:extLst>
              <a:ext uri="{FF2B5EF4-FFF2-40B4-BE49-F238E27FC236}">
                <a16:creationId xmlns:a16="http://schemas.microsoft.com/office/drawing/2014/main" id="{9BC76788-558A-467F-8B7F-2146021B88A5}"/>
              </a:ext>
            </a:extLst>
          </p:cNvPr>
          <p:cNvSpPr txBox="1"/>
          <p:nvPr/>
        </p:nvSpPr>
        <p:spPr>
          <a:xfrm>
            <a:off x="428625" y="5303838"/>
            <a:ext cx="11652250" cy="7096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i="1" dirty="0">
                <a:solidFill>
                  <a:srgbClr val="FF3333"/>
                </a:solidFill>
                <a:latin typeface="Arial" pitchFamily="18"/>
                <a:ea typeface="Microsoft YaHei" pitchFamily="2"/>
                <a:cs typeface="Arial" pitchFamily="2"/>
              </a:rPr>
              <a:t>Les élèves formés par apprentissage bénéficient d’une insertion professionnelle plus rapide.</a:t>
            </a:r>
          </a:p>
          <a:p>
            <a:pPr eaLnBrk="1" fontAlgn="auto">
              <a:spcBef>
                <a:spcPts val="0"/>
              </a:spcBef>
              <a:spcAft>
                <a:spcPts val="0"/>
              </a:spcAft>
              <a:buFont typeface="StarSymbol"/>
              <a:buNone/>
              <a:defRPr/>
            </a:pPr>
            <a:r>
              <a:rPr lang="fr-FR" sz="2200" i="1" dirty="0">
                <a:solidFill>
                  <a:srgbClr val="FF3333"/>
                </a:solidFill>
                <a:latin typeface="Arial" pitchFamily="18"/>
                <a:ea typeface="Microsoft YaHei" pitchFamily="2"/>
                <a:cs typeface="Arial" pitchFamily="2"/>
              </a:rPr>
              <a:t> </a:t>
            </a:r>
          </a:p>
        </p:txBody>
      </p:sp>
      <p:sp>
        <p:nvSpPr>
          <p:cNvPr id="8204" name="Espace réservé du numéro de diapositive 13"/>
          <p:cNvSpPr>
            <a:spLocks noGrp="1"/>
          </p:cNvSpPr>
          <p:nvPr>
            <p:ph type="sldNum" sz="quarter" idx="12"/>
          </p:nvPr>
        </p:nvSpPr>
        <p:spPr bwMode="auto">
          <a:xfrm>
            <a:off x="9448800" y="0"/>
            <a:ext cx="2743200" cy="365125"/>
          </a:xfrm>
          <a:noFill/>
          <a:ln>
            <a:miter lim="800000"/>
            <a:headEnd/>
            <a:tailEnd/>
          </a:ln>
        </p:spPr>
        <p:txBody>
          <a:bodyPr/>
          <a:lstStyle/>
          <a:p>
            <a:pPr algn="r"/>
            <a:fld id="{C67617CA-5CD4-49BC-8E90-6D312A6D993F}" type="slidenum">
              <a:rPr lang="fr-FR" altLang="fr-FR"/>
              <a:pPr algn="r"/>
              <a:t>3</a:t>
            </a:fld>
            <a:endParaRPr lang="fr-FR" altLang="fr-F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63491"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63492"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9D87D358-92AF-4EA0-879F-5489FB8CEF4F}"/>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B7BA5AAD-BB59-4FB2-B384-36C4F0AE4F82}"/>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CF482C78-13CF-4990-8632-02BF96194D89}"/>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CRITIQUES</a:t>
            </a:r>
          </a:p>
        </p:txBody>
      </p:sp>
      <p:sp>
        <p:nvSpPr>
          <p:cNvPr id="9" name="ZoneTexte 8">
            <a:extLst>
              <a:ext uri="{FF2B5EF4-FFF2-40B4-BE49-F238E27FC236}">
                <a16:creationId xmlns:a16="http://schemas.microsoft.com/office/drawing/2014/main" id="{0C94EEB3-2165-4A88-8B01-9CA63CB40DDF}"/>
              </a:ext>
            </a:extLst>
          </p:cNvPr>
          <p:cNvSpPr txBox="1"/>
          <p:nvPr/>
        </p:nvSpPr>
        <p:spPr>
          <a:xfrm>
            <a:off x="642938" y="2225675"/>
            <a:ext cx="10906125" cy="3659188"/>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Suppression des sections à petit effectif et accueil dans des mêmes classes d’élèves relevant de rythmes de formation différents.</a:t>
            </a:r>
          </a:p>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eaLnBrk="1" fontAlgn="auto">
              <a:spcBef>
                <a:spcPts val="0"/>
              </a:spcBef>
              <a:spcAft>
                <a:spcPts val="0"/>
              </a:spcAft>
              <a:buFont typeface="StarSymbol"/>
              <a:buNone/>
              <a:defRPr/>
            </a:pPr>
            <a:r>
              <a:rPr lang="fr-FR" sz="2200" dirty="0">
                <a:latin typeface="Arial" pitchFamily="18"/>
                <a:ea typeface="Microsoft YaHei" pitchFamily="2"/>
                <a:cs typeface="Arial" pitchFamily="2"/>
              </a:rPr>
              <a:t>Les établissements, donc les professeurs, devront adapter la formation (temps et contenu) à chaque élève.</a:t>
            </a:r>
          </a:p>
          <a:p>
            <a:pPr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algn="just" eaLnBrk="1" fontAlgn="auto">
              <a:spcBef>
                <a:spcPts val="0"/>
              </a:spcBef>
              <a:spcAft>
                <a:spcPts val="0"/>
              </a:spcAft>
              <a:buFont typeface="StarSymbol"/>
              <a:buNone/>
              <a:defRPr/>
            </a:pPr>
            <a:r>
              <a:rPr lang="fr-FR" sz="2200" dirty="0">
                <a:latin typeface="Arial" pitchFamily="18"/>
                <a:ea typeface="Microsoft YaHei" pitchFamily="2"/>
                <a:cs typeface="Arial" pitchFamily="2"/>
              </a:rPr>
              <a:t>Accueil d'un nombre plus important d'élèves qui engendre de réelles difficultés dans les ateliers qui ne sont prévus que pour des effectifs restreints..</a:t>
            </a:r>
          </a:p>
          <a:p>
            <a:pPr algn="just" eaLnBrk="1" fontAlgn="auto">
              <a:spcBef>
                <a:spcPts val="0"/>
              </a:spcBef>
              <a:spcAft>
                <a:spcPts val="0"/>
              </a:spcAft>
              <a:buFont typeface="StarSymbol"/>
              <a:buNone/>
              <a:defRPr/>
            </a:pPr>
            <a:endParaRPr lang="fr-FR" sz="2200" dirty="0">
              <a:latin typeface="Arial" pitchFamily="18"/>
              <a:ea typeface="Microsoft YaHei" pitchFamily="2"/>
              <a:cs typeface="Arial" pitchFamily="2"/>
            </a:endParaRPr>
          </a:p>
          <a:p>
            <a:pPr algn="ctr" eaLnBrk="1" fontAlgn="auto">
              <a:spcBef>
                <a:spcPts val="0"/>
              </a:spcBef>
              <a:spcAft>
                <a:spcPts val="0"/>
              </a:spcAft>
              <a:buFont typeface="StarSymbol"/>
              <a:buNone/>
              <a:defRPr/>
            </a:pPr>
            <a:r>
              <a:rPr lang="fr-FR" sz="2200" dirty="0">
                <a:solidFill>
                  <a:srgbClr val="FF0000"/>
                </a:solidFill>
                <a:latin typeface="Arial" pitchFamily="18"/>
                <a:ea typeface="Microsoft YaHei" pitchFamily="2"/>
                <a:cs typeface="Arial" pitchFamily="2"/>
              </a:rPr>
              <a:t>Complexification du travail et détérioration des conditions d’études des jeunes.</a:t>
            </a:r>
          </a:p>
          <a:p>
            <a:pPr algn="ctr" eaLnBrk="1" fontAlgn="auto">
              <a:spcBef>
                <a:spcPts val="0"/>
              </a:spcBef>
              <a:spcAft>
                <a:spcPts val="0"/>
              </a:spcAft>
              <a:buFont typeface="StarSymbol"/>
              <a:buNone/>
              <a:defRPr/>
            </a:pPr>
            <a:r>
              <a:rPr lang="fr-FR" sz="2200" dirty="0">
                <a:solidFill>
                  <a:srgbClr val="FF0000"/>
                </a:solidFill>
                <a:latin typeface="Arial" pitchFamily="18"/>
                <a:ea typeface="Microsoft YaHei" pitchFamily="2"/>
                <a:cs typeface="Arial" pitchFamily="2"/>
              </a:rPr>
              <a:t>Problèmes de sécurité (adultes et élèves) dans les ateliers.</a:t>
            </a:r>
          </a:p>
        </p:txBody>
      </p:sp>
      <p:sp>
        <p:nvSpPr>
          <p:cNvPr id="10" name="ZoneTexte 9">
            <a:extLst>
              <a:ext uri="{FF2B5EF4-FFF2-40B4-BE49-F238E27FC236}">
                <a16:creationId xmlns:a16="http://schemas.microsoft.com/office/drawing/2014/main" id="{DFC1AECA-6DA0-4EC9-BFE9-8905B4044AB0}"/>
              </a:ext>
            </a:extLst>
          </p:cNvPr>
          <p:cNvSpPr txBox="1"/>
          <p:nvPr/>
        </p:nvSpPr>
        <p:spPr>
          <a:xfrm>
            <a:off x="1295400" y="930275"/>
            <a:ext cx="10345738" cy="4381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solidFill>
                  <a:srgbClr val="7030A0"/>
                </a:solidFill>
                <a:latin typeface="Arial" pitchFamily="18"/>
                <a:ea typeface="Microsoft YaHei" pitchFamily="2"/>
                <a:cs typeface="Arial" pitchFamily="2"/>
              </a:rPr>
              <a:t>Un CAP en 1, 2 ou 3 ans en fonction du profil et des besoins de l'élève</a:t>
            </a:r>
          </a:p>
        </p:txBody>
      </p:sp>
      <p:sp>
        <p:nvSpPr>
          <p:cNvPr id="63498"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282F0C9E-1A9F-4785-9C3C-635FDEA5D1D0}" type="slidenum">
              <a:rPr lang="fr-FR" altLang="fr-FR"/>
              <a:pPr algn="r"/>
              <a:t>30</a:t>
            </a:fld>
            <a:endParaRPr lang="fr-FR" altLang="fr-F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65539"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65540"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D6903265-DBC0-44EF-B1C7-0DB05AD1B626}"/>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CE0C5041-80DD-47CC-BAC0-538062EA1A8A}"/>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3ECDE822-F23F-4919-A55F-3B2C1CDAB220}"/>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PROPOSITIONS</a:t>
            </a:r>
          </a:p>
        </p:txBody>
      </p:sp>
      <p:sp>
        <p:nvSpPr>
          <p:cNvPr id="9" name="ZoneTexte 8">
            <a:extLst>
              <a:ext uri="{FF2B5EF4-FFF2-40B4-BE49-F238E27FC236}">
                <a16:creationId xmlns:a16="http://schemas.microsoft.com/office/drawing/2014/main" id="{1ADBB75C-DB8F-448A-82C5-21E676C9D026}"/>
              </a:ext>
            </a:extLst>
          </p:cNvPr>
          <p:cNvSpPr txBox="1"/>
          <p:nvPr/>
        </p:nvSpPr>
        <p:spPr>
          <a:xfrm>
            <a:off x="695325" y="2598738"/>
            <a:ext cx="10968038" cy="236220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latin typeface="Arial" pitchFamily="18"/>
                <a:ea typeface="Calibri" pitchFamily="34"/>
                <a:cs typeface="Arial" pitchFamily="2"/>
              </a:rPr>
              <a:t>Les structures de formation en 1, 2 ou 3 ans doivent être distinctes, </a:t>
            </a:r>
          </a:p>
          <a:p>
            <a:pPr eaLnBrk="1" fontAlgn="auto">
              <a:spcBef>
                <a:spcPts val="0"/>
              </a:spcBef>
              <a:spcAft>
                <a:spcPts val="0"/>
              </a:spcAft>
              <a:buFont typeface="StarSymbol"/>
              <a:buNone/>
              <a:defRPr/>
            </a:pPr>
            <a:r>
              <a:rPr lang="fr-FR" sz="2200" dirty="0">
                <a:latin typeface="Arial" pitchFamily="18"/>
                <a:ea typeface="Calibri" pitchFamily="34"/>
                <a:cs typeface="Arial" pitchFamily="2"/>
              </a:rPr>
              <a:t>les progressions pédagogiques étant nécessairement différentes.</a:t>
            </a:r>
          </a:p>
          <a:p>
            <a:pPr eaLnBrk="1" fontAlgn="auto">
              <a:spcBef>
                <a:spcPts val="0"/>
              </a:spcBef>
              <a:spcAft>
                <a:spcPts val="0"/>
              </a:spcAft>
              <a:buFont typeface="StarSymbol"/>
              <a:buNone/>
              <a:defRPr/>
            </a:pPr>
            <a:endParaRPr lang="fr-FR" sz="2200" dirty="0">
              <a:latin typeface="Arial" pitchFamily="18"/>
              <a:ea typeface="Calibri" pitchFamily="34"/>
              <a:cs typeface="Arial" pitchFamily="2"/>
            </a:endParaRPr>
          </a:p>
          <a:p>
            <a:pPr eaLnBrk="1" fontAlgn="auto">
              <a:spcBef>
                <a:spcPts val="0"/>
              </a:spcBef>
              <a:spcAft>
                <a:spcPts val="0"/>
              </a:spcAft>
              <a:buFont typeface="StarSymbol"/>
              <a:buNone/>
              <a:defRPr/>
            </a:pPr>
            <a:endParaRPr lang="fr-FR" sz="2200" dirty="0">
              <a:latin typeface="Arial" pitchFamily="18"/>
              <a:ea typeface="Calibri" pitchFamily="34"/>
              <a:cs typeface="Arial" pitchFamily="2"/>
            </a:endParaRPr>
          </a:p>
          <a:p>
            <a:pPr eaLnBrk="1" fontAlgn="auto">
              <a:spcBef>
                <a:spcPts val="0"/>
              </a:spcBef>
              <a:spcAft>
                <a:spcPts val="0"/>
              </a:spcAft>
              <a:buFont typeface="StarSymbol"/>
              <a:buNone/>
              <a:defRPr/>
            </a:pPr>
            <a:r>
              <a:rPr lang="fr-FR" sz="2200" dirty="0">
                <a:latin typeface="Arial" pitchFamily="18"/>
                <a:ea typeface="Calibri" pitchFamily="34"/>
                <a:cs typeface="Arial" pitchFamily="2"/>
              </a:rPr>
              <a:t>Les inclusions doivent être pensées et construites avec les </a:t>
            </a:r>
            <a:r>
              <a:rPr lang="fr-FR" sz="2200" dirty="0" err="1">
                <a:latin typeface="Arial" pitchFamily="18"/>
                <a:ea typeface="Calibri" pitchFamily="34"/>
                <a:cs typeface="Arial" pitchFamily="2"/>
              </a:rPr>
              <a:t>enseignant·es</a:t>
            </a:r>
            <a:r>
              <a:rPr lang="fr-FR" sz="2200" dirty="0">
                <a:latin typeface="Arial" pitchFamily="18"/>
                <a:ea typeface="Calibri" pitchFamily="34"/>
                <a:cs typeface="Arial" pitchFamily="2"/>
              </a:rPr>
              <a:t>.</a:t>
            </a:r>
          </a:p>
          <a:p>
            <a:pPr eaLnBrk="1" fontAlgn="auto">
              <a:spcBef>
                <a:spcPts val="0"/>
              </a:spcBef>
              <a:spcAft>
                <a:spcPts val="0"/>
              </a:spcAft>
              <a:buFont typeface="StarSymbol"/>
              <a:buNone/>
              <a:defRPr/>
            </a:pPr>
            <a:endParaRPr lang="fr-FR" sz="2200" dirty="0">
              <a:latin typeface="Arial" pitchFamily="18"/>
              <a:ea typeface="Calibri" pitchFamily="34"/>
              <a:cs typeface="Arial" pitchFamily="2"/>
            </a:endParaRPr>
          </a:p>
          <a:p>
            <a:pPr eaLnBrk="1" fontAlgn="auto">
              <a:spcBef>
                <a:spcPts val="0"/>
              </a:spcBef>
              <a:spcAft>
                <a:spcPts val="0"/>
              </a:spcAft>
              <a:buFont typeface="StarSymbol"/>
              <a:buNone/>
              <a:defRPr/>
            </a:pPr>
            <a:r>
              <a:rPr lang="fr-FR" sz="2200" dirty="0">
                <a:latin typeface="Arial" pitchFamily="18"/>
                <a:ea typeface="Calibri" pitchFamily="34"/>
                <a:cs typeface="Arial" pitchFamily="2"/>
              </a:rPr>
              <a:t>Conserver des seuils de dédoublement et les baisser : 6 en groupe, 12 classe entière</a:t>
            </a:r>
          </a:p>
        </p:txBody>
      </p:sp>
      <p:sp>
        <p:nvSpPr>
          <p:cNvPr id="10" name="ZoneTexte 9">
            <a:extLst>
              <a:ext uri="{FF2B5EF4-FFF2-40B4-BE49-F238E27FC236}">
                <a16:creationId xmlns:a16="http://schemas.microsoft.com/office/drawing/2014/main" id="{B360CAF9-401B-4681-BCB9-30B0FE7F33D3}"/>
              </a:ext>
            </a:extLst>
          </p:cNvPr>
          <p:cNvSpPr txBox="1"/>
          <p:nvPr/>
        </p:nvSpPr>
        <p:spPr>
          <a:xfrm>
            <a:off x="1295400" y="930275"/>
            <a:ext cx="10345738" cy="4381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Un CAP en 1, 2 ou 3 ans en fonction du profil et des besoins de l'élève</a:t>
            </a:r>
          </a:p>
        </p:txBody>
      </p:sp>
      <p:sp>
        <p:nvSpPr>
          <p:cNvPr id="65546"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5B823269-756D-4C9D-864D-683467591451}" type="slidenum">
              <a:rPr lang="fr-FR" altLang="fr-FR"/>
              <a:pPr algn="r"/>
              <a:t>31</a:t>
            </a:fld>
            <a:endParaRPr lang="fr-FR" altLang="fr-F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6758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6758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1FBC1588-BCF6-407A-B928-D554A6DBC81D}"/>
              </a:ext>
            </a:extLst>
          </p:cNvPr>
          <p:cNvSpPr txBox="1"/>
          <p:nvPr/>
        </p:nvSpPr>
        <p:spPr>
          <a:xfrm>
            <a:off x="998538" y="22367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69C9C227-DA07-4ADF-98DC-8DF7ADE62C25}"/>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0" name="ZoneTexte 9">
            <a:extLst>
              <a:ext uri="{FF2B5EF4-FFF2-40B4-BE49-F238E27FC236}">
                <a16:creationId xmlns:a16="http://schemas.microsoft.com/office/drawing/2014/main" id="{EA34364B-81C5-4BCE-8E15-D26D10D3502F}"/>
              </a:ext>
            </a:extLst>
          </p:cNvPr>
          <p:cNvSpPr txBox="1"/>
          <p:nvPr/>
        </p:nvSpPr>
        <p:spPr>
          <a:xfrm>
            <a:off x="1738313" y="4149725"/>
            <a:ext cx="8402637" cy="784225"/>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Les taux d'insertion de chaque formation rendus publics</a:t>
            </a:r>
          </a:p>
          <a:p>
            <a:pPr algn="ct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pour éclairer le choix des familles</a:t>
            </a:r>
          </a:p>
        </p:txBody>
      </p:sp>
      <p:sp>
        <p:nvSpPr>
          <p:cNvPr id="67592" name="Espace réservé du numéro de diapositive 8"/>
          <p:cNvSpPr>
            <a:spLocks noGrp="1"/>
          </p:cNvSpPr>
          <p:nvPr>
            <p:ph type="sldNum" sz="quarter" idx="12"/>
          </p:nvPr>
        </p:nvSpPr>
        <p:spPr bwMode="auto">
          <a:xfrm>
            <a:off x="9448800" y="0"/>
            <a:ext cx="2743200" cy="365125"/>
          </a:xfrm>
          <a:noFill/>
          <a:ln>
            <a:miter lim="800000"/>
            <a:headEnd/>
            <a:tailEnd/>
          </a:ln>
        </p:spPr>
        <p:txBody>
          <a:bodyPr/>
          <a:lstStyle/>
          <a:p>
            <a:pPr algn="r"/>
            <a:fld id="{C92387D7-A115-4CFF-A4D0-0215647C3FFF}" type="slidenum">
              <a:rPr lang="fr-FR" altLang="fr-FR"/>
              <a:pPr algn="r"/>
              <a:t>32</a:t>
            </a:fld>
            <a:endParaRPr lang="fr-FR" altLang="fr-F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69635"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69636"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98CB2C82-2C26-4096-91CE-01926DEB38FE}"/>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AD86C747-D5F7-4372-9CAD-305931D78957}"/>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0ED40A11-20B4-4F84-8032-4DF5088E7348}"/>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CRITIQUES</a:t>
            </a:r>
          </a:p>
        </p:txBody>
      </p:sp>
      <p:sp>
        <p:nvSpPr>
          <p:cNvPr id="9" name="ZoneTexte 8">
            <a:extLst>
              <a:ext uri="{FF2B5EF4-FFF2-40B4-BE49-F238E27FC236}">
                <a16:creationId xmlns:a16="http://schemas.microsoft.com/office/drawing/2014/main" id="{175E01A2-98EA-4856-96EF-62F681D49401}"/>
              </a:ext>
            </a:extLst>
          </p:cNvPr>
          <p:cNvSpPr txBox="1"/>
          <p:nvPr/>
        </p:nvSpPr>
        <p:spPr>
          <a:xfrm>
            <a:off x="1119188" y="2595563"/>
            <a:ext cx="9953625" cy="1763712"/>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latin typeface="Arial" pitchFamily="34"/>
                <a:ea typeface="Calibri" pitchFamily="34"/>
                <a:cs typeface="Arial" pitchFamily="2"/>
              </a:rPr>
              <a:t>Vouloir publier les seuls taux d’insertion amènera à des sélections/exclusions exacerbées. </a:t>
            </a:r>
          </a:p>
          <a:p>
            <a:pPr eaLnBrk="1" fontAlgn="auto">
              <a:spcBef>
                <a:spcPts val="0"/>
              </a:spcBef>
              <a:spcAft>
                <a:spcPts val="0"/>
              </a:spcAft>
              <a:buFont typeface="StarSymbol"/>
              <a:buNone/>
              <a:defRPr/>
            </a:pPr>
            <a:endParaRPr lang="fr-FR" sz="2200" dirty="0">
              <a:latin typeface="Arial" pitchFamily="34"/>
              <a:ea typeface="Calibri" pitchFamily="34"/>
              <a:cs typeface="Arial" pitchFamily="2"/>
            </a:endParaRP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Les informations de l’orientation seront alors guidées par un </a:t>
            </a:r>
            <a:r>
              <a:rPr lang="fr-FR" sz="2200" dirty="0" err="1">
                <a:latin typeface="Arial" pitchFamily="34"/>
                <a:ea typeface="Calibri" pitchFamily="34"/>
                <a:cs typeface="Arial" pitchFamily="34"/>
              </a:rPr>
              <a:t>adéquationnisme</a:t>
            </a:r>
            <a:r>
              <a:rPr lang="fr-FR" sz="2200" dirty="0">
                <a:latin typeface="Arial" pitchFamily="34"/>
                <a:ea typeface="Calibri" pitchFamily="34"/>
                <a:cs typeface="Arial" pitchFamily="34"/>
              </a:rPr>
              <a:t> illusoire qui </a:t>
            </a:r>
            <a:r>
              <a:rPr lang="fr-FR" sz="2200" dirty="0">
                <a:latin typeface="Arial" pitchFamily="34"/>
                <a:ea typeface="Calibri" pitchFamily="34"/>
                <a:cs typeface="Arial" pitchFamily="2"/>
              </a:rPr>
              <a:t>biaise le choix du jeune.</a:t>
            </a:r>
          </a:p>
        </p:txBody>
      </p:sp>
      <p:sp>
        <p:nvSpPr>
          <p:cNvPr id="10" name="ZoneTexte 9">
            <a:extLst>
              <a:ext uri="{FF2B5EF4-FFF2-40B4-BE49-F238E27FC236}">
                <a16:creationId xmlns:a16="http://schemas.microsoft.com/office/drawing/2014/main" id="{41C029DF-1308-4F37-87CE-FE009A512402}"/>
              </a:ext>
            </a:extLst>
          </p:cNvPr>
          <p:cNvSpPr txBox="1"/>
          <p:nvPr/>
        </p:nvSpPr>
        <p:spPr>
          <a:xfrm>
            <a:off x="1295400" y="930275"/>
            <a:ext cx="10345738" cy="784225"/>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a:solidFill>
                  <a:srgbClr val="7030A0"/>
                </a:solidFill>
                <a:latin typeface="Arial" pitchFamily="18"/>
                <a:ea typeface="Microsoft YaHei" pitchFamily="2"/>
                <a:cs typeface="Arial" pitchFamily="2"/>
              </a:rPr>
              <a:t>Les taux d'insertion de chaque formation rendus publics</a:t>
            </a:r>
          </a:p>
          <a:p>
            <a:pPr algn="r" eaLnBrk="1" fontAlgn="auto">
              <a:spcBef>
                <a:spcPts val="0"/>
              </a:spcBef>
              <a:spcAft>
                <a:spcPts val="0"/>
              </a:spcAft>
              <a:buFont typeface="StarSymbol"/>
              <a:buNone/>
              <a:defRPr/>
            </a:pPr>
            <a:r>
              <a:rPr lang="fr-FR" sz="2400" b="1">
                <a:solidFill>
                  <a:srgbClr val="7030A0"/>
                </a:solidFill>
                <a:latin typeface="Arial" pitchFamily="18"/>
                <a:ea typeface="Microsoft YaHei" pitchFamily="2"/>
                <a:cs typeface="Arial" pitchFamily="2"/>
              </a:rPr>
              <a:t>pour éclairer le choix des familles</a:t>
            </a:r>
          </a:p>
        </p:txBody>
      </p:sp>
      <p:sp>
        <p:nvSpPr>
          <p:cNvPr id="69642"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780C25DD-C51B-4BC3-A62A-4887908D989E}" type="slidenum">
              <a:rPr lang="fr-FR" altLang="fr-FR"/>
              <a:pPr algn="r"/>
              <a:t>33</a:t>
            </a:fld>
            <a:endParaRPr lang="fr-FR" altLang="fr-F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71683"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71684"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85389A9C-4846-410F-8344-553B2DF63452}"/>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8AC47572-F5E9-4FF5-A155-4ACBD99BF5DD}"/>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C6B1A5C2-C02F-46BD-86CE-28A9E36C3C0B}"/>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CRITIQUES</a:t>
            </a:r>
          </a:p>
        </p:txBody>
      </p:sp>
      <p:sp>
        <p:nvSpPr>
          <p:cNvPr id="9" name="ZoneTexte 8">
            <a:extLst>
              <a:ext uri="{FF2B5EF4-FFF2-40B4-BE49-F238E27FC236}">
                <a16:creationId xmlns:a16="http://schemas.microsoft.com/office/drawing/2014/main" id="{EEF19CB2-FD44-4530-B40A-4A68BF70C0D9}"/>
              </a:ext>
            </a:extLst>
          </p:cNvPr>
          <p:cNvSpPr txBox="1"/>
          <p:nvPr/>
        </p:nvSpPr>
        <p:spPr>
          <a:xfrm>
            <a:off x="784225" y="2392363"/>
            <a:ext cx="10545763" cy="300990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fr-FR" sz="2200" dirty="0">
                <a:latin typeface="Arial" pitchFamily="18"/>
                <a:ea typeface="Calibri" pitchFamily="34"/>
                <a:cs typeface="Arial" pitchFamily="2"/>
              </a:rPr>
              <a:t>La voie scolaire amène davantage les jeunes au diplôme : </a:t>
            </a:r>
          </a:p>
          <a:p>
            <a:pPr algn="just" eaLnBrk="1" fontAlgn="auto">
              <a:spcBef>
                <a:spcPts val="0"/>
              </a:spcBef>
              <a:spcAft>
                <a:spcPts val="0"/>
              </a:spcAft>
              <a:buFont typeface="StarSymbol"/>
              <a:buNone/>
              <a:defRPr/>
            </a:pPr>
            <a:endParaRPr lang="fr-FR" sz="2200" dirty="0">
              <a:latin typeface="Arial" pitchFamily="18"/>
              <a:ea typeface="Calibri" pitchFamily="34"/>
              <a:cs typeface="Arial" pitchFamily="2"/>
            </a:endParaRPr>
          </a:p>
          <a:p>
            <a:pPr algn="just" eaLnBrk="1" fontAlgn="auto">
              <a:spcBef>
                <a:spcPts val="0"/>
              </a:spcBef>
              <a:spcAft>
                <a:spcPts val="0"/>
              </a:spcAft>
              <a:buFont typeface="StarSymbol"/>
              <a:buNone/>
              <a:defRPr/>
            </a:pPr>
            <a:r>
              <a:rPr lang="fr-FR" sz="2200" dirty="0">
                <a:latin typeface="Arial" pitchFamily="18"/>
                <a:ea typeface="Calibri" pitchFamily="34"/>
                <a:cs typeface="Arial" pitchFamily="2"/>
              </a:rPr>
              <a:t>écart de 10 à 20 points en faveur des formations scolaires, </a:t>
            </a:r>
          </a:p>
          <a:p>
            <a:pPr algn="just" eaLnBrk="1" fontAlgn="auto">
              <a:spcBef>
                <a:spcPts val="0"/>
              </a:spcBef>
              <a:spcAft>
                <a:spcPts val="0"/>
              </a:spcAft>
              <a:buFont typeface="StarSymbol"/>
              <a:buNone/>
              <a:defRPr/>
            </a:pPr>
            <a:endParaRPr lang="fr-FR" sz="2200" dirty="0">
              <a:latin typeface="Arial" pitchFamily="18"/>
              <a:ea typeface="Calibri" pitchFamily="34"/>
              <a:cs typeface="Arial" pitchFamily="2"/>
            </a:endParaRPr>
          </a:p>
          <a:p>
            <a:pPr algn="just" eaLnBrk="1" fontAlgn="auto">
              <a:spcBef>
                <a:spcPts val="0"/>
              </a:spcBef>
              <a:spcAft>
                <a:spcPts val="0"/>
              </a:spcAft>
              <a:buFont typeface="StarSymbol"/>
              <a:buNone/>
              <a:defRPr/>
            </a:pPr>
            <a:r>
              <a:rPr lang="fr-FR" sz="2200" dirty="0">
                <a:latin typeface="Arial" pitchFamily="18"/>
                <a:ea typeface="Calibri" pitchFamily="34"/>
                <a:cs typeface="Arial" pitchFamily="2"/>
              </a:rPr>
              <a:t>les ruptures de contrat d’apprentissage se montent à 28 %, dont les trois quarts sont suivis d’un abandon, quand les taux de sorties de LP sont à 10 %. </a:t>
            </a:r>
          </a:p>
          <a:p>
            <a:pPr algn="just" eaLnBrk="1" fontAlgn="auto">
              <a:spcBef>
                <a:spcPts val="0"/>
              </a:spcBef>
              <a:spcAft>
                <a:spcPts val="0"/>
              </a:spcAft>
              <a:buFont typeface="StarSymbol"/>
              <a:buNone/>
              <a:defRPr/>
            </a:pPr>
            <a:endParaRPr lang="fr-FR" sz="2200" dirty="0">
              <a:latin typeface="Arial" pitchFamily="18"/>
              <a:ea typeface="Calibri" pitchFamily="34"/>
              <a:cs typeface="Arial" pitchFamily="2"/>
            </a:endParaRPr>
          </a:p>
          <a:p>
            <a:pPr algn="just" eaLnBrk="1" fontAlgn="auto">
              <a:spcBef>
                <a:spcPts val="0"/>
              </a:spcBef>
              <a:spcAft>
                <a:spcPts val="0"/>
              </a:spcAft>
              <a:buFont typeface="StarSymbol"/>
              <a:buNone/>
              <a:defRPr/>
            </a:pPr>
            <a:endParaRPr lang="fr-FR" sz="2200" dirty="0">
              <a:latin typeface="Arial" pitchFamily="18"/>
              <a:ea typeface="Calibri" pitchFamily="34"/>
              <a:cs typeface="Arial" pitchFamily="2"/>
            </a:endParaRPr>
          </a:p>
          <a:p>
            <a:pPr algn="ctr" eaLnBrk="1" fontAlgn="auto">
              <a:spcBef>
                <a:spcPts val="0"/>
              </a:spcBef>
              <a:spcAft>
                <a:spcPts val="0"/>
              </a:spcAft>
              <a:buFont typeface="StarSymbol"/>
              <a:buNone/>
              <a:defRPr/>
            </a:pPr>
            <a:r>
              <a:rPr lang="fr-FR" sz="2200" dirty="0">
                <a:solidFill>
                  <a:srgbClr val="FF0000"/>
                </a:solidFill>
                <a:latin typeface="Arial" pitchFamily="18"/>
                <a:ea typeface="Calibri" pitchFamily="34"/>
                <a:cs typeface="Arial" pitchFamily="2"/>
              </a:rPr>
              <a:t>Or, l’obtention du diplôme reste prépondérante pour une meilleure insertion.</a:t>
            </a:r>
          </a:p>
        </p:txBody>
      </p:sp>
      <p:sp>
        <p:nvSpPr>
          <p:cNvPr id="10" name="ZoneTexte 9">
            <a:extLst>
              <a:ext uri="{FF2B5EF4-FFF2-40B4-BE49-F238E27FC236}">
                <a16:creationId xmlns:a16="http://schemas.microsoft.com/office/drawing/2014/main" id="{1D761192-AFD9-4586-A086-DED70E61FFFB}"/>
              </a:ext>
            </a:extLst>
          </p:cNvPr>
          <p:cNvSpPr txBox="1"/>
          <p:nvPr/>
        </p:nvSpPr>
        <p:spPr>
          <a:xfrm>
            <a:off x="1295400" y="930275"/>
            <a:ext cx="10345738" cy="784225"/>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a:solidFill>
                  <a:srgbClr val="7030A0"/>
                </a:solidFill>
                <a:latin typeface="Arial" pitchFamily="18"/>
                <a:ea typeface="Microsoft YaHei" pitchFamily="2"/>
                <a:cs typeface="Arial" pitchFamily="2"/>
              </a:rPr>
              <a:t>Les taux d'insertion de chaque formation rendus publics</a:t>
            </a:r>
          </a:p>
          <a:p>
            <a:pPr algn="r" eaLnBrk="1" fontAlgn="auto">
              <a:spcBef>
                <a:spcPts val="0"/>
              </a:spcBef>
              <a:spcAft>
                <a:spcPts val="0"/>
              </a:spcAft>
              <a:buFont typeface="StarSymbol"/>
              <a:buNone/>
              <a:defRPr/>
            </a:pPr>
            <a:r>
              <a:rPr lang="fr-FR" sz="2400" b="1">
                <a:solidFill>
                  <a:srgbClr val="7030A0"/>
                </a:solidFill>
                <a:latin typeface="Arial" pitchFamily="18"/>
                <a:ea typeface="Microsoft YaHei" pitchFamily="2"/>
                <a:cs typeface="Arial" pitchFamily="2"/>
              </a:rPr>
              <a:t>pour éclairer le choix des familles</a:t>
            </a:r>
          </a:p>
        </p:txBody>
      </p:sp>
      <p:sp>
        <p:nvSpPr>
          <p:cNvPr id="71690"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625193A9-55E3-469F-B7C8-F71995380E90}" type="slidenum">
              <a:rPr lang="fr-FR" altLang="fr-FR"/>
              <a:pPr algn="r"/>
              <a:t>34</a:t>
            </a:fld>
            <a:endParaRPr lang="fr-FR" altLang="fr-F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73731"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73732"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FF541679-2940-4027-8366-9F5EB59101A7}"/>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FD3ABF79-DD70-494C-9F50-4BCF539B9E8B}"/>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77BEC107-D33F-4E9E-93F5-B3C57EED6F5E}"/>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PROPOSITIONS</a:t>
            </a:r>
          </a:p>
        </p:txBody>
      </p:sp>
      <p:sp>
        <p:nvSpPr>
          <p:cNvPr id="9" name="ZoneTexte 8">
            <a:extLst>
              <a:ext uri="{FF2B5EF4-FFF2-40B4-BE49-F238E27FC236}">
                <a16:creationId xmlns:a16="http://schemas.microsoft.com/office/drawing/2014/main" id="{A96C85BB-ADBD-462D-B0B4-15F2F881762B}"/>
              </a:ext>
            </a:extLst>
          </p:cNvPr>
          <p:cNvSpPr txBox="1"/>
          <p:nvPr/>
        </p:nvSpPr>
        <p:spPr>
          <a:xfrm>
            <a:off x="714375" y="2587625"/>
            <a:ext cx="10763250" cy="268605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latin typeface="Arial" pitchFamily="34"/>
                <a:ea typeface="Calibri" pitchFamily="34"/>
                <a:cs typeface="Arial" pitchFamily="34"/>
              </a:rPr>
              <a:t>La décision de communiquer les taux d’insertion professionnelle ne représente pas une solution aux questions de l’orientation. </a:t>
            </a: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Cette unique communication est malhonnête car elle cache d’autres données importantes.</a:t>
            </a: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Si elle se fait, les taux d’abandon et de poursuite d’études en fonction de la voie doivent aussi être rendus publics, sans biais.</a:t>
            </a:r>
          </a:p>
        </p:txBody>
      </p:sp>
      <p:sp>
        <p:nvSpPr>
          <p:cNvPr id="10" name="ZoneTexte 9">
            <a:extLst>
              <a:ext uri="{FF2B5EF4-FFF2-40B4-BE49-F238E27FC236}">
                <a16:creationId xmlns:a16="http://schemas.microsoft.com/office/drawing/2014/main" id="{3B39C064-4A80-42A4-ACDB-91FE6412BE06}"/>
              </a:ext>
            </a:extLst>
          </p:cNvPr>
          <p:cNvSpPr txBox="1"/>
          <p:nvPr/>
        </p:nvSpPr>
        <p:spPr>
          <a:xfrm>
            <a:off x="1295400" y="930275"/>
            <a:ext cx="10345738" cy="784225"/>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Les taux d'insertion de chaque formation rendus publics</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pour éclairer le choix des familles</a:t>
            </a:r>
          </a:p>
        </p:txBody>
      </p:sp>
      <p:sp>
        <p:nvSpPr>
          <p:cNvPr id="73738"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EA68FC68-8E9E-4A3B-9892-70B6FDB5A824}" type="slidenum">
              <a:rPr lang="fr-FR" altLang="fr-FR"/>
              <a:pPr algn="r"/>
              <a:t>35</a:t>
            </a:fld>
            <a:endParaRPr lang="fr-FR" altLang="fr-F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75779"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75780"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0DBF415A-F46F-4578-A329-8B000B3148E1}"/>
              </a:ext>
            </a:extLst>
          </p:cNvPr>
          <p:cNvSpPr txBox="1"/>
          <p:nvPr/>
        </p:nvSpPr>
        <p:spPr>
          <a:xfrm>
            <a:off x="1154113" y="20462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E0341318-2047-4181-A7EF-63F503482BB3}"/>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0" name="ZoneTexte 9">
            <a:extLst>
              <a:ext uri="{FF2B5EF4-FFF2-40B4-BE49-F238E27FC236}">
                <a16:creationId xmlns:a16="http://schemas.microsoft.com/office/drawing/2014/main" id="{501929FC-04CB-4671-817E-99D57E0E2BCF}"/>
              </a:ext>
            </a:extLst>
          </p:cNvPr>
          <p:cNvSpPr txBox="1"/>
          <p:nvPr/>
        </p:nvSpPr>
        <p:spPr>
          <a:xfrm>
            <a:off x="1916113" y="3860800"/>
            <a:ext cx="8359775" cy="741363"/>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Une 2</a:t>
            </a:r>
            <a:r>
              <a:rPr lang="fr-FR" sz="2400" b="1" baseline="21000" dirty="0">
                <a:solidFill>
                  <a:srgbClr val="7030A0"/>
                </a:solidFill>
                <a:latin typeface="Arial" pitchFamily="18"/>
                <a:ea typeface="Microsoft YaHei" pitchFamily="2"/>
                <a:cs typeface="Arial" pitchFamily="2"/>
              </a:rPr>
              <a:t>de</a:t>
            </a:r>
            <a:r>
              <a:rPr lang="fr-FR" sz="2400" b="1" dirty="0">
                <a:solidFill>
                  <a:srgbClr val="7030A0"/>
                </a:solidFill>
                <a:latin typeface="Arial" pitchFamily="18"/>
                <a:ea typeface="Microsoft YaHei" pitchFamily="2"/>
                <a:cs typeface="Arial" pitchFamily="2"/>
              </a:rPr>
              <a:t> pro organisée par grandes  familles de métiers </a:t>
            </a:r>
          </a:p>
          <a:p>
            <a:pPr algn="ct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pour un parcours plus progressif et plus lisible</a:t>
            </a:r>
          </a:p>
        </p:txBody>
      </p:sp>
      <p:sp>
        <p:nvSpPr>
          <p:cNvPr id="75784" name="Espace réservé du numéro de diapositive 8"/>
          <p:cNvSpPr>
            <a:spLocks noGrp="1"/>
          </p:cNvSpPr>
          <p:nvPr>
            <p:ph type="sldNum" sz="quarter" idx="12"/>
          </p:nvPr>
        </p:nvSpPr>
        <p:spPr bwMode="auto">
          <a:xfrm>
            <a:off x="9448800" y="0"/>
            <a:ext cx="2743200" cy="365125"/>
          </a:xfrm>
          <a:noFill/>
          <a:ln>
            <a:miter lim="800000"/>
            <a:headEnd/>
            <a:tailEnd/>
          </a:ln>
        </p:spPr>
        <p:txBody>
          <a:bodyPr/>
          <a:lstStyle/>
          <a:p>
            <a:pPr algn="r"/>
            <a:fld id="{54D2D912-1531-401D-8A19-703ABF5743AC}" type="slidenum">
              <a:rPr lang="fr-FR" altLang="fr-FR"/>
              <a:pPr algn="r"/>
              <a:t>36</a:t>
            </a:fld>
            <a:endParaRPr lang="fr-FR" altLang="fr-F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7782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7782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5F7D8B1F-F18D-4E3E-B4A7-4E39F65C7FBF}"/>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FB90B8CC-65EA-4EC0-A800-CB36D928FC1E}"/>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838727EF-575F-4D99-87B4-715C653E966A}"/>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CRITIQUES</a:t>
            </a:r>
          </a:p>
        </p:txBody>
      </p:sp>
      <p:sp>
        <p:nvSpPr>
          <p:cNvPr id="9" name="ZoneTexte 8">
            <a:extLst>
              <a:ext uri="{FF2B5EF4-FFF2-40B4-BE49-F238E27FC236}">
                <a16:creationId xmlns:a16="http://schemas.microsoft.com/office/drawing/2014/main" id="{D4FC9ED0-9D76-41E1-AB08-3E6C45607E5C}"/>
              </a:ext>
            </a:extLst>
          </p:cNvPr>
          <p:cNvSpPr txBox="1"/>
          <p:nvPr/>
        </p:nvSpPr>
        <p:spPr>
          <a:xfrm>
            <a:off x="1058863" y="2363788"/>
            <a:ext cx="10074275" cy="268605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latin typeface="Arial" pitchFamily="34"/>
                <a:ea typeface="Calibri" pitchFamily="34"/>
                <a:cs typeface="Arial" pitchFamily="34"/>
              </a:rPr>
              <a:t>Classe de 2</a:t>
            </a:r>
            <a:r>
              <a:rPr lang="fr-FR" sz="2200" baseline="23000" dirty="0">
                <a:latin typeface="Arial" pitchFamily="34"/>
                <a:ea typeface="Calibri" pitchFamily="34"/>
                <a:cs typeface="Arial" pitchFamily="34"/>
              </a:rPr>
              <a:t>de</a:t>
            </a:r>
            <a:r>
              <a:rPr lang="fr-FR" sz="2200" dirty="0">
                <a:latin typeface="Arial" pitchFamily="34"/>
                <a:ea typeface="Calibri" pitchFamily="34"/>
                <a:cs typeface="Arial" pitchFamily="34"/>
              </a:rPr>
              <a:t> est perçue comme propédeutique à l'apprentissage : </a:t>
            </a: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le LP "dégrossit les élèves" et les employeurs recrutent les « meilleurs » en apprentissage pour les 2 dernières années. Les « moins bons » restent en LP.</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Déprofessionnalisation de la voie professionnelle sous statut scolaire : </a:t>
            </a: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ceux qui iront en apprentissage « compenseront » cette année par 2 ans de formation à 50 % en entreprises.</a:t>
            </a:r>
          </a:p>
        </p:txBody>
      </p:sp>
      <p:sp>
        <p:nvSpPr>
          <p:cNvPr id="10" name="ZoneTexte 9">
            <a:extLst>
              <a:ext uri="{FF2B5EF4-FFF2-40B4-BE49-F238E27FC236}">
                <a16:creationId xmlns:a16="http://schemas.microsoft.com/office/drawing/2014/main" id="{C6AB46E6-65EC-4112-8122-A67B26D0B9BD}"/>
              </a:ext>
            </a:extLst>
          </p:cNvPr>
          <p:cNvSpPr txBox="1"/>
          <p:nvPr/>
        </p:nvSpPr>
        <p:spPr>
          <a:xfrm>
            <a:off x="134938" y="908050"/>
            <a:ext cx="11528425" cy="742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Une 2</a:t>
            </a:r>
            <a:r>
              <a:rPr lang="fr-FR" sz="2400" b="1" baseline="21000" dirty="0">
                <a:solidFill>
                  <a:srgbClr val="7030A0"/>
                </a:solidFill>
                <a:latin typeface="Arial" pitchFamily="18"/>
                <a:ea typeface="Microsoft YaHei" pitchFamily="2"/>
                <a:cs typeface="Arial" pitchFamily="2"/>
              </a:rPr>
              <a:t>de</a:t>
            </a:r>
            <a:r>
              <a:rPr lang="fr-FR" sz="2400" b="1" dirty="0">
                <a:solidFill>
                  <a:srgbClr val="7030A0"/>
                </a:solidFill>
                <a:latin typeface="Arial" pitchFamily="18"/>
                <a:ea typeface="Microsoft YaHei" pitchFamily="2"/>
                <a:cs typeface="Arial" pitchFamily="2"/>
              </a:rPr>
              <a:t> pro organisée par grandes familles de métiers </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pour un parcours plus progressif et plus lisible</a:t>
            </a:r>
          </a:p>
        </p:txBody>
      </p:sp>
      <p:sp>
        <p:nvSpPr>
          <p:cNvPr id="77834"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AA154D51-2094-49FC-878E-24463C63689D}" type="slidenum">
              <a:rPr lang="fr-FR" altLang="fr-FR"/>
              <a:pPr algn="r"/>
              <a:t>37</a:t>
            </a:fld>
            <a:endParaRPr lang="fr-FR" altLang="fr-F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79875"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79876"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1B27C75B-4B91-49F7-9BB7-DA712A277F2B}"/>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94F8EBD3-C89C-4C9E-AFBC-3E9684DC7806}"/>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FF80301C-1C30-4905-9409-B35D85289057}"/>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CRITIQUES</a:t>
            </a:r>
          </a:p>
        </p:txBody>
      </p:sp>
      <p:sp>
        <p:nvSpPr>
          <p:cNvPr id="9" name="ZoneTexte 8">
            <a:extLst>
              <a:ext uri="{FF2B5EF4-FFF2-40B4-BE49-F238E27FC236}">
                <a16:creationId xmlns:a16="http://schemas.microsoft.com/office/drawing/2014/main" id="{6B0F5726-A658-4544-A1AE-76CE9491912B}"/>
              </a:ext>
            </a:extLst>
          </p:cNvPr>
          <p:cNvSpPr txBox="1"/>
          <p:nvPr/>
        </p:nvSpPr>
        <p:spPr>
          <a:xfrm>
            <a:off x="1220788" y="2376488"/>
            <a:ext cx="9358312" cy="268605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latin typeface="Arial" pitchFamily="34"/>
                <a:ea typeface="Calibri" pitchFamily="34"/>
                <a:cs typeface="Arial" pitchFamily="34"/>
              </a:rPr>
              <a:t>Centrage du diplôme du Bac Pro sur l'insertion professionnelle, </a:t>
            </a: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au détriment de l’autre finalité  : la poursuite d’études</a:t>
            </a: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La gestion des flux d'élèves vers les classes de 1</a:t>
            </a:r>
            <a:r>
              <a:rPr lang="fr-FR" sz="2200" baseline="30000" dirty="0">
                <a:latin typeface="Arial" pitchFamily="34"/>
                <a:ea typeface="Calibri" pitchFamily="34"/>
                <a:cs typeface="Arial" pitchFamily="34"/>
              </a:rPr>
              <a:t>re</a:t>
            </a:r>
            <a:r>
              <a:rPr lang="fr-FR" sz="2200" dirty="0">
                <a:latin typeface="Arial" pitchFamily="34"/>
                <a:ea typeface="Calibri" pitchFamily="34"/>
                <a:cs typeface="Arial" pitchFamily="34"/>
              </a:rPr>
              <a:t> sera une usine à gaz</a:t>
            </a: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La lisibilité sera moindre pour certains diplômes : dépendance envers l'intitulé choisi pour leur "famille" d’accueil</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2"/>
            </a:endParaRPr>
          </a:p>
        </p:txBody>
      </p:sp>
      <p:sp>
        <p:nvSpPr>
          <p:cNvPr id="10" name="ZoneTexte 9">
            <a:extLst>
              <a:ext uri="{FF2B5EF4-FFF2-40B4-BE49-F238E27FC236}">
                <a16:creationId xmlns:a16="http://schemas.microsoft.com/office/drawing/2014/main" id="{40EB2AFA-21D0-40ED-8AEA-64381B3ED266}"/>
              </a:ext>
            </a:extLst>
          </p:cNvPr>
          <p:cNvSpPr txBox="1"/>
          <p:nvPr/>
        </p:nvSpPr>
        <p:spPr>
          <a:xfrm>
            <a:off x="134938" y="908050"/>
            <a:ext cx="11528425" cy="742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Une 2</a:t>
            </a:r>
            <a:r>
              <a:rPr lang="fr-FR" sz="2400" b="1" baseline="21000" dirty="0">
                <a:solidFill>
                  <a:srgbClr val="7030A0"/>
                </a:solidFill>
                <a:latin typeface="Arial" pitchFamily="18"/>
                <a:ea typeface="Microsoft YaHei" pitchFamily="2"/>
                <a:cs typeface="Arial" pitchFamily="2"/>
              </a:rPr>
              <a:t>de</a:t>
            </a:r>
            <a:r>
              <a:rPr lang="fr-FR" sz="2400" b="1" dirty="0">
                <a:solidFill>
                  <a:srgbClr val="7030A0"/>
                </a:solidFill>
                <a:latin typeface="Arial" pitchFamily="18"/>
                <a:ea typeface="Microsoft YaHei" pitchFamily="2"/>
                <a:cs typeface="Arial" pitchFamily="2"/>
              </a:rPr>
              <a:t> pro organisée par grandes familles de métiers </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pour un parcours plus progressif et plus lisible</a:t>
            </a:r>
          </a:p>
        </p:txBody>
      </p:sp>
      <p:sp>
        <p:nvSpPr>
          <p:cNvPr id="79882"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85D1F468-E0C3-4ADD-B418-DF7E1502CD2A}" type="slidenum">
              <a:rPr lang="fr-FR" altLang="fr-FR"/>
              <a:pPr algn="r"/>
              <a:t>38</a:t>
            </a:fld>
            <a:endParaRPr lang="fr-FR" altLang="fr-F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83971"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83972"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13EF3C87-F111-4702-9345-EA0DB3F18B63}"/>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15A3B820-8970-4409-9ACC-5F0EC746BD45}"/>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6A1213DA-9762-4851-9D89-A2FFE015AD03}"/>
              </a:ext>
            </a:extLst>
          </p:cNvPr>
          <p:cNvSpPr txBox="1"/>
          <p:nvPr/>
        </p:nvSpPr>
        <p:spPr>
          <a:xfrm>
            <a:off x="215900" y="1651000"/>
            <a:ext cx="3455988"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PROPOSITIONS</a:t>
            </a:r>
          </a:p>
        </p:txBody>
      </p:sp>
      <p:sp>
        <p:nvSpPr>
          <p:cNvPr id="9" name="ZoneTexte 8">
            <a:extLst>
              <a:ext uri="{FF2B5EF4-FFF2-40B4-BE49-F238E27FC236}">
                <a16:creationId xmlns:a16="http://schemas.microsoft.com/office/drawing/2014/main" id="{0558E521-4B8B-4FF8-9CD6-EADA5CA4E4D5}"/>
              </a:ext>
            </a:extLst>
          </p:cNvPr>
          <p:cNvSpPr txBox="1"/>
          <p:nvPr/>
        </p:nvSpPr>
        <p:spPr>
          <a:xfrm>
            <a:off x="1544638" y="2379663"/>
            <a:ext cx="9102725" cy="3011487"/>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solidFill>
                  <a:srgbClr val="FF0000"/>
                </a:solidFill>
                <a:latin typeface="Arial" pitchFamily="34"/>
                <a:ea typeface="Calibri" pitchFamily="34"/>
                <a:cs typeface="Arial" pitchFamily="34"/>
              </a:rPr>
              <a:t>Pour le SNUEP-FSU, c'est uniquement dans un cadre Bac Pro en 2 + 2 que des 2</a:t>
            </a:r>
            <a:r>
              <a:rPr lang="fr-FR" sz="2200" baseline="23000" dirty="0">
                <a:solidFill>
                  <a:srgbClr val="FF0000"/>
                </a:solidFill>
                <a:latin typeface="Arial" pitchFamily="34"/>
                <a:ea typeface="Calibri" pitchFamily="34"/>
                <a:cs typeface="Arial" pitchFamily="34"/>
              </a:rPr>
              <a:t>des</a:t>
            </a:r>
            <a:r>
              <a:rPr lang="fr-FR" sz="2200" dirty="0">
                <a:solidFill>
                  <a:srgbClr val="FF0000"/>
                </a:solidFill>
                <a:latin typeface="Arial" pitchFamily="34"/>
                <a:ea typeface="Calibri" pitchFamily="34"/>
                <a:cs typeface="Arial" pitchFamily="34"/>
              </a:rPr>
              <a:t> professionnelles de détermination seraient acceptables.</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Dans ce cas, la répartition de la découverte des métiers entre les différents enseignements professionnels doit être cadrée nationalement. </a:t>
            </a: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En amont, un repérage précis des savoirs et savoir-faire professionnels communs aux métiers de la famille doit être effectué afin de définir des contenus de formation identiques sur tout le territoire.</a:t>
            </a:r>
          </a:p>
        </p:txBody>
      </p:sp>
      <p:sp>
        <p:nvSpPr>
          <p:cNvPr id="10" name="ZoneTexte 9">
            <a:extLst>
              <a:ext uri="{FF2B5EF4-FFF2-40B4-BE49-F238E27FC236}">
                <a16:creationId xmlns:a16="http://schemas.microsoft.com/office/drawing/2014/main" id="{C08FF10D-0CD5-4A03-BDE6-FE52F87CD671}"/>
              </a:ext>
            </a:extLst>
          </p:cNvPr>
          <p:cNvSpPr txBox="1"/>
          <p:nvPr/>
        </p:nvSpPr>
        <p:spPr>
          <a:xfrm>
            <a:off x="1343025" y="836613"/>
            <a:ext cx="10345738" cy="849312"/>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Une 2</a:t>
            </a:r>
            <a:r>
              <a:rPr lang="fr-FR" sz="2400" b="1" baseline="21000" dirty="0">
                <a:solidFill>
                  <a:srgbClr val="7030A0"/>
                </a:solidFill>
                <a:latin typeface="Arial" pitchFamily="18"/>
                <a:ea typeface="Microsoft YaHei" pitchFamily="2"/>
                <a:cs typeface="Arial" pitchFamily="2"/>
              </a:rPr>
              <a:t>de</a:t>
            </a:r>
            <a:r>
              <a:rPr lang="fr-FR" sz="2400" b="1" dirty="0">
                <a:solidFill>
                  <a:srgbClr val="7030A0"/>
                </a:solidFill>
                <a:latin typeface="Arial" pitchFamily="18"/>
                <a:ea typeface="Microsoft YaHei" pitchFamily="2"/>
                <a:cs typeface="Arial" pitchFamily="2"/>
              </a:rPr>
              <a:t> pro organisée par grandes familles de métiers </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pour un parcours plus progressif et plus lisible</a:t>
            </a:r>
          </a:p>
        </p:txBody>
      </p:sp>
      <p:sp>
        <p:nvSpPr>
          <p:cNvPr id="83978"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E43B072A-0E12-47E0-95CE-FB629B4160CD}" type="slidenum">
              <a:rPr lang="fr-FR" altLang="fr-FR"/>
              <a:pPr algn="r"/>
              <a:t>39</a:t>
            </a:fld>
            <a:endParaRPr lang="fr-FR" altLang="fr-F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0243"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0244"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912235B4-74EC-4F5A-90A0-BDAAC888A197}"/>
              </a:ext>
            </a:extLst>
          </p:cNvPr>
          <p:cNvSpPr txBox="1"/>
          <p:nvPr/>
        </p:nvSpPr>
        <p:spPr>
          <a:xfrm>
            <a:off x="134938" y="179388"/>
            <a:ext cx="66325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UNE TRANSFORMATION NECESSAIRE ?</a:t>
            </a:r>
          </a:p>
        </p:txBody>
      </p:sp>
      <p:sp>
        <p:nvSpPr>
          <p:cNvPr id="6" name="ZoneTexte 5">
            <a:extLst>
              <a:ext uri="{FF2B5EF4-FFF2-40B4-BE49-F238E27FC236}">
                <a16:creationId xmlns:a16="http://schemas.microsoft.com/office/drawing/2014/main" id="{9D37D009-8F43-4D99-8022-FFD5B9689C7A}"/>
              </a:ext>
            </a:extLst>
          </p:cNvPr>
          <p:cNvSpPr txBox="1"/>
          <p:nvPr/>
        </p:nvSpPr>
        <p:spPr>
          <a:xfrm>
            <a:off x="339725" y="1225550"/>
            <a:ext cx="7723188" cy="43815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Pour le ministre, la transformation est nécessaire …</a:t>
            </a:r>
          </a:p>
        </p:txBody>
      </p:sp>
      <p:sp>
        <p:nvSpPr>
          <p:cNvPr id="7" name="ZoneTexte 6">
            <a:extLst>
              <a:ext uri="{FF2B5EF4-FFF2-40B4-BE49-F238E27FC236}">
                <a16:creationId xmlns:a16="http://schemas.microsoft.com/office/drawing/2014/main" id="{03579F98-AD95-4B9B-80CE-1AEC5BCD5DA8}"/>
              </a:ext>
            </a:extLst>
          </p:cNvPr>
          <p:cNvSpPr txBox="1"/>
          <p:nvPr/>
        </p:nvSpPr>
        <p:spPr>
          <a:xfrm>
            <a:off x="7199313" y="1651000"/>
            <a:ext cx="3216275" cy="43656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pour faire mieux !</a:t>
            </a:r>
          </a:p>
        </p:txBody>
      </p:sp>
      <p:sp>
        <p:nvSpPr>
          <p:cNvPr id="8" name="ZoneTexte 7">
            <a:extLst>
              <a:ext uri="{FF2B5EF4-FFF2-40B4-BE49-F238E27FC236}">
                <a16:creationId xmlns:a16="http://schemas.microsoft.com/office/drawing/2014/main" id="{B2E93DE8-4D00-4E44-8876-E1310A8AC353}"/>
              </a:ext>
            </a:extLst>
          </p:cNvPr>
          <p:cNvSpPr txBox="1"/>
          <p:nvPr/>
        </p:nvSpPr>
        <p:spPr>
          <a:xfrm>
            <a:off x="252413" y="1944688"/>
            <a:ext cx="5949950" cy="4302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000" i="1">
                <a:latin typeface="Arial" pitchFamily="18"/>
                <a:ea typeface="Microsoft YaHei" pitchFamily="2"/>
                <a:cs typeface="Arial" pitchFamily="2"/>
              </a:rPr>
              <a:t>(listées dans le dossier de presse du MEN )</a:t>
            </a:r>
          </a:p>
        </p:txBody>
      </p:sp>
      <p:sp>
        <p:nvSpPr>
          <p:cNvPr id="9" name="Rectangle 8">
            <a:extLst>
              <a:ext uri="{FF2B5EF4-FFF2-40B4-BE49-F238E27FC236}">
                <a16:creationId xmlns:a16="http://schemas.microsoft.com/office/drawing/2014/main" id="{023258A5-9CEB-4A2B-AE2C-3373A1A5E3D6}"/>
              </a:ext>
            </a:extLst>
          </p:cNvPr>
          <p:cNvSpPr/>
          <p:nvPr/>
        </p:nvSpPr>
        <p:spPr>
          <a:xfrm>
            <a:off x="215900" y="647700"/>
            <a:ext cx="11447463" cy="144463"/>
          </a:xfrm>
          <a:prstGeom prst="rect">
            <a:avLst/>
          </a:prstGeom>
          <a:solidFill>
            <a:srgbClr val="0066CC"/>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0250" name="ZoneTexte 10"/>
          <p:cNvSpPr txBox="1">
            <a:spLocks noChangeArrowheads="1"/>
          </p:cNvSpPr>
          <p:nvPr/>
        </p:nvSpPr>
        <p:spPr bwMode="auto">
          <a:xfrm>
            <a:off x="523875" y="2636838"/>
            <a:ext cx="11139488" cy="2862262"/>
          </a:xfrm>
          <a:prstGeom prst="rect">
            <a:avLst/>
          </a:prstGeom>
          <a:noFill/>
          <a:ln w="9525">
            <a:noFill/>
            <a:miter lim="800000"/>
            <a:headEnd/>
            <a:tailEnd/>
          </a:ln>
        </p:spPr>
        <p:txBody>
          <a:bodyPr>
            <a:spAutoFit/>
          </a:bodyPr>
          <a:lstStyle/>
          <a:p>
            <a:pPr eaLnBrk="1">
              <a:spcAft>
                <a:spcPts val="600"/>
              </a:spcAft>
            </a:pPr>
            <a:r>
              <a:rPr lang="fr-FR" altLang="fr-FR" sz="2000">
                <a:latin typeface="Arial" pitchFamily="34" charset="0"/>
                <a:ea typeface="Microsoft YaHei" pitchFamily="34" charset="-122"/>
                <a:cs typeface="Arial" pitchFamily="34" charset="0"/>
              </a:rPr>
              <a:t>• attirer davantage de lycéens motivés par les caractéristiques de la voie professionnelle ;</a:t>
            </a:r>
          </a:p>
          <a:p>
            <a:pPr eaLnBrk="1">
              <a:spcAft>
                <a:spcPts val="600"/>
              </a:spcAft>
            </a:pPr>
            <a:r>
              <a:rPr lang="fr-FR" altLang="fr-FR" sz="2000">
                <a:latin typeface="Arial" pitchFamily="34" charset="0"/>
                <a:ea typeface="Microsoft YaHei" pitchFamily="34" charset="-122"/>
                <a:cs typeface="Arial" pitchFamily="34" charset="0"/>
              </a:rPr>
              <a:t>• </a:t>
            </a:r>
            <a:r>
              <a:rPr lang="fr-FR" altLang="fr-FR" sz="2000" b="1">
                <a:latin typeface="Arial" pitchFamily="34" charset="0"/>
                <a:ea typeface="Microsoft YaHei" pitchFamily="34" charset="-122"/>
                <a:cs typeface="Arial" pitchFamily="34" charset="0"/>
              </a:rPr>
              <a:t>mieux</a:t>
            </a:r>
            <a:r>
              <a:rPr lang="fr-FR" altLang="fr-FR" sz="2000">
                <a:latin typeface="Arial" pitchFamily="34" charset="0"/>
                <a:ea typeface="Microsoft YaHei" pitchFamily="34" charset="-122"/>
                <a:cs typeface="Arial" pitchFamily="34" charset="0"/>
              </a:rPr>
              <a:t> former aux compétences nouvelles liées aux mutations technologiques et environnementales ;</a:t>
            </a:r>
          </a:p>
          <a:p>
            <a:pPr eaLnBrk="1">
              <a:spcAft>
                <a:spcPts val="600"/>
              </a:spcAft>
            </a:pPr>
            <a:r>
              <a:rPr lang="fr-FR" altLang="fr-FR" sz="2000">
                <a:latin typeface="Arial" pitchFamily="34" charset="0"/>
                <a:ea typeface="Microsoft YaHei" pitchFamily="34" charset="-122"/>
                <a:cs typeface="Arial" pitchFamily="34" charset="0"/>
              </a:rPr>
              <a:t>• </a:t>
            </a:r>
            <a:r>
              <a:rPr lang="fr-FR" altLang="fr-FR" sz="2000" b="1">
                <a:latin typeface="Arial" pitchFamily="34" charset="0"/>
                <a:ea typeface="Microsoft YaHei" pitchFamily="34" charset="-122"/>
                <a:cs typeface="Arial" pitchFamily="34" charset="0"/>
              </a:rPr>
              <a:t>mieux</a:t>
            </a:r>
            <a:r>
              <a:rPr lang="fr-FR" altLang="fr-FR" sz="2000">
                <a:latin typeface="Arial" pitchFamily="34" charset="0"/>
                <a:ea typeface="Microsoft YaHei" pitchFamily="34" charset="-122"/>
                <a:cs typeface="Arial" pitchFamily="34" charset="0"/>
              </a:rPr>
              <a:t> assurer la réussite du parcours scolaire de formation que ce soit par voie scolaire ou </a:t>
            </a:r>
            <a:r>
              <a:rPr lang="fr-FR" altLang="fr-FR" sz="2000">
                <a:solidFill>
                  <a:srgbClr val="FF3333"/>
                </a:solidFill>
                <a:latin typeface="Arial" pitchFamily="34" charset="0"/>
                <a:ea typeface="Microsoft YaHei" pitchFamily="34" charset="-122"/>
                <a:cs typeface="Arial" pitchFamily="34" charset="0"/>
              </a:rPr>
              <a:t>par apprentissage </a:t>
            </a:r>
            <a:r>
              <a:rPr lang="fr-FR" altLang="fr-FR" sz="2000">
                <a:latin typeface="Arial" pitchFamily="34" charset="0"/>
                <a:ea typeface="Microsoft YaHei" pitchFamily="34" charset="-122"/>
                <a:cs typeface="Arial" pitchFamily="34" charset="0"/>
              </a:rPr>
              <a:t>;</a:t>
            </a:r>
          </a:p>
          <a:p>
            <a:pPr eaLnBrk="1">
              <a:spcAft>
                <a:spcPts val="600"/>
              </a:spcAft>
            </a:pPr>
            <a:r>
              <a:rPr lang="fr-FR" altLang="fr-FR" sz="2000">
                <a:latin typeface="Arial" pitchFamily="34" charset="0"/>
                <a:ea typeface="Microsoft YaHei" pitchFamily="34" charset="-122"/>
                <a:cs typeface="Arial" pitchFamily="34" charset="0"/>
              </a:rPr>
              <a:t>• </a:t>
            </a:r>
            <a:r>
              <a:rPr lang="fr-FR" altLang="fr-FR" sz="2000" b="1">
                <a:latin typeface="Arial" pitchFamily="34" charset="0"/>
                <a:ea typeface="Microsoft YaHei" pitchFamily="34" charset="-122"/>
                <a:cs typeface="Arial" pitchFamily="34" charset="0"/>
              </a:rPr>
              <a:t>mieux</a:t>
            </a:r>
            <a:r>
              <a:rPr lang="fr-FR" altLang="fr-FR" sz="2000">
                <a:latin typeface="Arial" pitchFamily="34" charset="0"/>
                <a:ea typeface="Microsoft YaHei" pitchFamily="34" charset="-122"/>
                <a:cs typeface="Arial" pitchFamily="34" charset="0"/>
              </a:rPr>
              <a:t> accompagner les lycéens vers la poursuite d’études et une insertion professionnelle durable ;</a:t>
            </a:r>
          </a:p>
          <a:p>
            <a:pPr eaLnBrk="1"/>
            <a:r>
              <a:rPr lang="fr-FR" altLang="fr-FR" sz="2000">
                <a:latin typeface="Arial" pitchFamily="34" charset="0"/>
                <a:ea typeface="Microsoft YaHei" pitchFamily="34" charset="-122"/>
                <a:cs typeface="Arial" pitchFamily="34" charset="0"/>
              </a:rPr>
              <a:t>• </a:t>
            </a:r>
            <a:r>
              <a:rPr lang="fr-FR" altLang="fr-FR" sz="2000" b="1">
                <a:latin typeface="Arial" pitchFamily="34" charset="0"/>
                <a:ea typeface="Microsoft YaHei" pitchFamily="34" charset="-122"/>
                <a:cs typeface="Arial" pitchFamily="34" charset="0"/>
              </a:rPr>
              <a:t>mieux</a:t>
            </a:r>
            <a:r>
              <a:rPr lang="fr-FR" altLang="fr-FR" sz="2000">
                <a:latin typeface="Arial" pitchFamily="34" charset="0"/>
                <a:ea typeface="Microsoft YaHei" pitchFamily="34" charset="-122"/>
                <a:cs typeface="Arial" pitchFamily="34" charset="0"/>
              </a:rPr>
              <a:t> répondre aux </a:t>
            </a:r>
            <a:r>
              <a:rPr lang="fr-FR" altLang="fr-FR" sz="2000">
                <a:solidFill>
                  <a:srgbClr val="FF3333"/>
                </a:solidFill>
                <a:latin typeface="Arial" pitchFamily="34" charset="0"/>
                <a:ea typeface="Microsoft YaHei" pitchFamily="34" charset="-122"/>
                <a:cs typeface="Arial" pitchFamily="34" charset="0"/>
              </a:rPr>
              <a:t>besoins en compétences des adultes</a:t>
            </a:r>
          </a:p>
        </p:txBody>
      </p:sp>
      <p:sp>
        <p:nvSpPr>
          <p:cNvPr id="10251" name="Espace réservé du numéro de diapositive 12"/>
          <p:cNvSpPr>
            <a:spLocks noGrp="1"/>
          </p:cNvSpPr>
          <p:nvPr>
            <p:ph type="sldNum" sz="quarter" idx="12"/>
          </p:nvPr>
        </p:nvSpPr>
        <p:spPr bwMode="auto">
          <a:xfrm>
            <a:off x="9448800" y="0"/>
            <a:ext cx="2743200" cy="365125"/>
          </a:xfrm>
          <a:noFill/>
          <a:ln>
            <a:miter lim="800000"/>
            <a:headEnd/>
            <a:tailEnd/>
          </a:ln>
        </p:spPr>
        <p:txBody>
          <a:bodyPr/>
          <a:lstStyle/>
          <a:p>
            <a:pPr algn="r"/>
            <a:fld id="{F2DF010C-7130-4703-8936-2A1BBCAF67F9}" type="slidenum">
              <a:rPr lang="fr-FR" altLang="fr-FR"/>
              <a:pPr algn="r"/>
              <a:t>4</a:t>
            </a:fld>
            <a:endParaRPr lang="fr-FR" altLang="fr-F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86019"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86020"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09C3CAA1-0623-43E5-946A-33505768261C}"/>
              </a:ext>
            </a:extLst>
          </p:cNvPr>
          <p:cNvSpPr txBox="1"/>
          <p:nvPr/>
        </p:nvSpPr>
        <p:spPr>
          <a:xfrm>
            <a:off x="1154113" y="20462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EF9738C0-3141-44F7-ABF0-024F8A6CD17F}"/>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0" name="ZoneTexte 9">
            <a:extLst>
              <a:ext uri="{FF2B5EF4-FFF2-40B4-BE49-F238E27FC236}">
                <a16:creationId xmlns:a16="http://schemas.microsoft.com/office/drawing/2014/main" id="{E35EE27C-1480-47DA-94B2-85F354C62022}"/>
              </a:ext>
            </a:extLst>
          </p:cNvPr>
          <p:cNvSpPr txBox="1"/>
          <p:nvPr/>
        </p:nvSpPr>
        <p:spPr>
          <a:xfrm>
            <a:off x="1631950" y="3644900"/>
            <a:ext cx="8859838" cy="1296988"/>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Des enseignements généraux </a:t>
            </a:r>
            <a:r>
              <a:rPr lang="fr-FR" sz="2400" b="1" dirty="0" err="1">
                <a:solidFill>
                  <a:srgbClr val="7030A0"/>
                </a:solidFill>
                <a:latin typeface="Arial" pitchFamily="18"/>
                <a:ea typeface="Microsoft YaHei" pitchFamily="2"/>
                <a:cs typeface="Arial" pitchFamily="2"/>
              </a:rPr>
              <a:t>contextualisés</a:t>
            </a:r>
            <a:endParaRPr lang="fr-FR" sz="2400" b="1" dirty="0">
              <a:solidFill>
                <a:srgbClr val="7030A0"/>
              </a:solidFill>
              <a:latin typeface="Arial" pitchFamily="18"/>
              <a:ea typeface="Microsoft YaHei" pitchFamily="2"/>
              <a:cs typeface="Arial" pitchFamily="2"/>
            </a:endParaRPr>
          </a:p>
          <a:p>
            <a:pPr algn="ct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et mieux articulés avec les enseignements professionnels</a:t>
            </a:r>
          </a:p>
          <a:p>
            <a:pPr algn="ct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grâce à de la </a:t>
            </a:r>
            <a:r>
              <a:rPr lang="fr-FR" sz="2400" b="1" dirty="0" err="1">
                <a:solidFill>
                  <a:srgbClr val="7030A0"/>
                </a:solidFill>
                <a:latin typeface="Arial" pitchFamily="18"/>
                <a:ea typeface="Microsoft YaHei" pitchFamily="2"/>
                <a:cs typeface="Arial" pitchFamily="2"/>
              </a:rPr>
              <a:t>co</a:t>
            </a:r>
            <a:r>
              <a:rPr lang="fr-FR" sz="2400" b="1" dirty="0">
                <a:solidFill>
                  <a:srgbClr val="7030A0"/>
                </a:solidFill>
                <a:latin typeface="Arial" pitchFamily="18"/>
                <a:ea typeface="Microsoft YaHei" pitchFamily="2"/>
                <a:cs typeface="Arial" pitchFamily="2"/>
              </a:rPr>
              <a:t>-intervention de professeurs</a:t>
            </a:r>
          </a:p>
        </p:txBody>
      </p:sp>
      <p:sp>
        <p:nvSpPr>
          <p:cNvPr id="86024" name="Espace réservé du numéro de diapositive 8"/>
          <p:cNvSpPr>
            <a:spLocks noGrp="1"/>
          </p:cNvSpPr>
          <p:nvPr>
            <p:ph type="sldNum" sz="quarter" idx="12"/>
          </p:nvPr>
        </p:nvSpPr>
        <p:spPr bwMode="auto">
          <a:xfrm>
            <a:off x="9448800" y="0"/>
            <a:ext cx="2743200" cy="365125"/>
          </a:xfrm>
          <a:noFill/>
          <a:ln>
            <a:miter lim="800000"/>
            <a:headEnd/>
            <a:tailEnd/>
          </a:ln>
        </p:spPr>
        <p:txBody>
          <a:bodyPr/>
          <a:lstStyle/>
          <a:p>
            <a:pPr algn="r"/>
            <a:fld id="{A5852128-AFE9-4E4D-BDD7-1BDDD8F09429}" type="slidenum">
              <a:rPr lang="fr-FR" altLang="fr-FR"/>
              <a:pPr algn="r"/>
              <a:t>40</a:t>
            </a:fld>
            <a:endParaRPr lang="fr-FR" altLang="fr-F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8806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8806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B48E41D9-6774-4285-83C5-91D5DC9859C2}"/>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B1F4DDA6-D787-48D0-9E92-7E1607ABDCD5}"/>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CD43A3D4-8D2B-4E4F-ADF3-0213A73D5CA2}"/>
              </a:ext>
            </a:extLst>
          </p:cNvPr>
          <p:cNvSpPr txBox="1"/>
          <p:nvPr/>
        </p:nvSpPr>
        <p:spPr>
          <a:xfrm>
            <a:off x="193675" y="2114550"/>
            <a:ext cx="3455988" cy="78581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Arial" pitchFamily="18"/>
                <a:ea typeface="Microsoft YaHei" pitchFamily="2"/>
                <a:cs typeface="Arial" pitchFamily="2"/>
              </a:rPr>
              <a:t>NOS CRITIQUES</a:t>
            </a:r>
          </a:p>
        </p:txBody>
      </p:sp>
      <p:sp>
        <p:nvSpPr>
          <p:cNvPr id="9" name="ZoneTexte 8">
            <a:extLst>
              <a:ext uri="{FF2B5EF4-FFF2-40B4-BE49-F238E27FC236}">
                <a16:creationId xmlns:a16="http://schemas.microsoft.com/office/drawing/2014/main" id="{C4E5F161-0AF4-4B0D-BBFD-AEA6F4C8684B}"/>
              </a:ext>
            </a:extLst>
          </p:cNvPr>
          <p:cNvSpPr txBox="1"/>
          <p:nvPr/>
        </p:nvSpPr>
        <p:spPr>
          <a:xfrm>
            <a:off x="1035050" y="2871788"/>
            <a:ext cx="9782175" cy="268605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solidFill>
                  <a:srgbClr val="FF0000"/>
                </a:solidFill>
                <a:latin typeface="Arial" pitchFamily="34"/>
                <a:ea typeface="Calibri" pitchFamily="34"/>
                <a:cs typeface="Arial" pitchFamily="34"/>
              </a:rPr>
              <a:t>Les PLP n’ont pas attendu cette réforme pour </a:t>
            </a:r>
            <a:r>
              <a:rPr lang="fr-FR" sz="2200" dirty="0" err="1">
                <a:solidFill>
                  <a:srgbClr val="FF0000"/>
                </a:solidFill>
                <a:latin typeface="Arial" pitchFamily="34"/>
                <a:ea typeface="Calibri" pitchFamily="34"/>
                <a:cs typeface="Arial" pitchFamily="34"/>
              </a:rPr>
              <a:t>contextualiser</a:t>
            </a:r>
            <a:r>
              <a:rPr lang="fr-FR" sz="2200" dirty="0">
                <a:solidFill>
                  <a:srgbClr val="FF0000"/>
                </a:solidFill>
                <a:latin typeface="Arial" pitchFamily="34"/>
                <a:ea typeface="Calibri" pitchFamily="34"/>
                <a:cs typeface="Arial" pitchFamily="34"/>
              </a:rPr>
              <a:t> !</a:t>
            </a: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L'ensemble des disciplines est mis à contribution, en perdant des heures d'enseignement, pour financer des dispositifs qui n'ont jamais fait leurs preuves, y compris pour renforcer l'accompagnement personnalisé.</a:t>
            </a: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r>
              <a:rPr lang="fr-FR" sz="2200" dirty="0">
                <a:solidFill>
                  <a:srgbClr val="FF0000"/>
                </a:solidFill>
                <a:latin typeface="Arial" pitchFamily="34"/>
                <a:ea typeface="Calibri" pitchFamily="34"/>
                <a:cs typeface="Arial" pitchFamily="34"/>
              </a:rPr>
              <a:t>Aucune garantie d’un complément horaire dédié : utilisation du volume complémentaire professeur habituel </a:t>
            </a:r>
          </a:p>
        </p:txBody>
      </p:sp>
      <p:sp>
        <p:nvSpPr>
          <p:cNvPr id="10" name="ZoneTexte 9">
            <a:extLst>
              <a:ext uri="{FF2B5EF4-FFF2-40B4-BE49-F238E27FC236}">
                <a16:creationId xmlns:a16="http://schemas.microsoft.com/office/drawing/2014/main" id="{9FC3985F-77EF-40B3-AA87-814C23B7ED97}"/>
              </a:ext>
            </a:extLst>
          </p:cNvPr>
          <p:cNvSpPr txBox="1"/>
          <p:nvPr/>
        </p:nvSpPr>
        <p:spPr>
          <a:xfrm>
            <a:off x="188913" y="863600"/>
            <a:ext cx="11474450" cy="1036638"/>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Des enseignements généraux contextualisés</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et mieux articulés avec les enseignements professionnels</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grâce à de la </a:t>
            </a:r>
            <a:r>
              <a:rPr lang="fr-FR" sz="2400" b="1" dirty="0" err="1">
                <a:solidFill>
                  <a:srgbClr val="7030A0"/>
                </a:solidFill>
                <a:latin typeface="Arial" pitchFamily="18"/>
                <a:ea typeface="Microsoft YaHei" pitchFamily="2"/>
                <a:cs typeface="Arial" pitchFamily="2"/>
              </a:rPr>
              <a:t>co</a:t>
            </a:r>
            <a:r>
              <a:rPr lang="fr-FR" sz="2400" b="1" dirty="0">
                <a:solidFill>
                  <a:srgbClr val="7030A0"/>
                </a:solidFill>
                <a:latin typeface="Arial" pitchFamily="18"/>
                <a:ea typeface="Microsoft YaHei" pitchFamily="2"/>
                <a:cs typeface="Arial" pitchFamily="2"/>
              </a:rPr>
              <a:t>-intervention de professeurs</a:t>
            </a:r>
          </a:p>
        </p:txBody>
      </p:sp>
      <p:sp>
        <p:nvSpPr>
          <p:cNvPr id="88074"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5FBE0026-64AF-48E7-A7DC-72D7054F4ECE}" type="slidenum">
              <a:rPr lang="fr-FR" altLang="fr-FR"/>
              <a:pPr algn="r"/>
              <a:t>41</a:t>
            </a:fld>
            <a:endParaRPr lang="fr-FR" altLang="fr-F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90115"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90116"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60A246F0-7A3A-4154-966E-B6E29C0EA86B}"/>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D779CA87-8F15-484A-8207-92A197238F7E}"/>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85609504-DA5F-4999-AB6D-161B11B0B457}"/>
              </a:ext>
            </a:extLst>
          </p:cNvPr>
          <p:cNvSpPr txBox="1"/>
          <p:nvPr/>
        </p:nvSpPr>
        <p:spPr>
          <a:xfrm>
            <a:off x="188913" y="2200275"/>
            <a:ext cx="3455987" cy="7842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CRITIQUES</a:t>
            </a:r>
          </a:p>
        </p:txBody>
      </p:sp>
      <p:sp>
        <p:nvSpPr>
          <p:cNvPr id="9" name="ZoneTexte 8">
            <a:extLst>
              <a:ext uri="{FF2B5EF4-FFF2-40B4-BE49-F238E27FC236}">
                <a16:creationId xmlns:a16="http://schemas.microsoft.com/office/drawing/2014/main" id="{2D34C6D3-BEFA-4C99-A712-EE4AD6C26ED5}"/>
              </a:ext>
            </a:extLst>
          </p:cNvPr>
          <p:cNvSpPr txBox="1"/>
          <p:nvPr/>
        </p:nvSpPr>
        <p:spPr>
          <a:xfrm>
            <a:off x="1047750" y="2897188"/>
            <a:ext cx="10377488" cy="3011487"/>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latin typeface="Arial" pitchFamily="34"/>
                <a:ea typeface="Calibri" pitchFamily="34"/>
                <a:cs typeface="Arial" pitchFamily="34"/>
              </a:rPr>
              <a:t>Aucun choix ou liberté pédagogique n'est laissé aux équipes pour bâtir leur </a:t>
            </a:r>
            <a:r>
              <a:rPr lang="fr-FR" sz="2200" dirty="0" err="1">
                <a:latin typeface="Arial" pitchFamily="34"/>
                <a:ea typeface="Calibri" pitchFamily="34"/>
                <a:cs typeface="Arial" pitchFamily="34"/>
              </a:rPr>
              <a:t>co</a:t>
            </a:r>
            <a:r>
              <a:rPr lang="fr-FR" sz="2200" dirty="0">
                <a:latin typeface="Arial" pitchFamily="34"/>
                <a:ea typeface="Calibri" pitchFamily="34"/>
                <a:cs typeface="Arial" pitchFamily="34"/>
              </a:rPr>
              <a:t>-intervention, ce sont les emplois du temps qui en décideront et non les besoins ou projets pédagogiques.</a:t>
            </a: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r>
              <a:rPr lang="fr-FR" sz="2200" dirty="0">
                <a:solidFill>
                  <a:srgbClr val="FF0000"/>
                </a:solidFill>
                <a:latin typeface="Arial" pitchFamily="34"/>
                <a:ea typeface="Calibri" pitchFamily="34"/>
                <a:cs typeface="Arial" pitchFamily="34"/>
              </a:rPr>
              <a:t>Pas de programme mais un document d’accompagnement « Comment faire ? » : injonction pédagogique</a:t>
            </a: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Disciplines imposées : Français et Maths/Sciences  </a:t>
            </a:r>
            <a:r>
              <a:rPr lang="fr-FR" sz="1400" dirty="0">
                <a:latin typeface="Arial" pitchFamily="34"/>
                <a:ea typeface="Calibri" pitchFamily="34"/>
                <a:cs typeface="Arial" pitchFamily="34"/>
              </a:rPr>
              <a:t>(sans les sciences en CAP)</a:t>
            </a: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Frein à la </a:t>
            </a:r>
            <a:r>
              <a:rPr lang="fr-FR" sz="2200" dirty="0" err="1">
                <a:latin typeface="Arial" pitchFamily="34"/>
                <a:ea typeface="Calibri" pitchFamily="34"/>
                <a:cs typeface="Arial" pitchFamily="34"/>
              </a:rPr>
              <a:t>co</a:t>
            </a:r>
            <a:r>
              <a:rPr lang="fr-FR" sz="2200" dirty="0">
                <a:latin typeface="Arial" pitchFamily="34"/>
                <a:ea typeface="Calibri" pitchFamily="34"/>
                <a:cs typeface="Arial" pitchFamily="34"/>
              </a:rPr>
              <a:t>-intervention existante avec d’autres autres disciplines.</a:t>
            </a:r>
          </a:p>
        </p:txBody>
      </p:sp>
      <p:sp>
        <p:nvSpPr>
          <p:cNvPr id="10" name="ZoneTexte 9">
            <a:extLst>
              <a:ext uri="{FF2B5EF4-FFF2-40B4-BE49-F238E27FC236}">
                <a16:creationId xmlns:a16="http://schemas.microsoft.com/office/drawing/2014/main" id="{9CE006D5-2645-4497-BC10-29F0B5F3D604}"/>
              </a:ext>
            </a:extLst>
          </p:cNvPr>
          <p:cNvSpPr txBox="1"/>
          <p:nvPr/>
        </p:nvSpPr>
        <p:spPr>
          <a:xfrm>
            <a:off x="188913" y="863600"/>
            <a:ext cx="11474450" cy="1036638"/>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Des enseignements généraux contextualisés</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et mieux articulés avec les enseignements professionnels</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grâce à de la </a:t>
            </a:r>
            <a:r>
              <a:rPr lang="fr-FR" sz="2400" b="1" dirty="0" err="1">
                <a:solidFill>
                  <a:srgbClr val="7030A0"/>
                </a:solidFill>
                <a:latin typeface="Arial" pitchFamily="18"/>
                <a:ea typeface="Microsoft YaHei" pitchFamily="2"/>
                <a:cs typeface="Arial" pitchFamily="2"/>
              </a:rPr>
              <a:t>co</a:t>
            </a:r>
            <a:r>
              <a:rPr lang="fr-FR" sz="2400" b="1" dirty="0">
                <a:solidFill>
                  <a:srgbClr val="7030A0"/>
                </a:solidFill>
                <a:latin typeface="Arial" pitchFamily="18"/>
                <a:ea typeface="Microsoft YaHei" pitchFamily="2"/>
                <a:cs typeface="Arial" pitchFamily="2"/>
              </a:rPr>
              <a:t>-intervention de professeurs</a:t>
            </a:r>
          </a:p>
        </p:txBody>
      </p:sp>
      <p:sp>
        <p:nvSpPr>
          <p:cNvPr id="90122"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9DAFA1BF-EEAC-4B2C-AB23-DF65061C5994}" type="slidenum">
              <a:rPr lang="fr-FR" altLang="fr-FR"/>
              <a:pPr algn="r"/>
              <a:t>42</a:t>
            </a:fld>
            <a:endParaRPr lang="fr-FR" altLang="fr-F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92163"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92164"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47A47762-9088-4E19-8B24-0F205E1A76EC}"/>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49BDFDEF-FB55-4228-B5E2-93972C472BE3}"/>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AEBA4C63-027A-4AE7-B0EC-C37498BA0043}"/>
              </a:ext>
            </a:extLst>
          </p:cNvPr>
          <p:cNvSpPr txBox="1"/>
          <p:nvPr/>
        </p:nvSpPr>
        <p:spPr>
          <a:xfrm>
            <a:off x="215900" y="2235200"/>
            <a:ext cx="3455988" cy="78581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Arial" pitchFamily="18"/>
                <a:ea typeface="Microsoft YaHei" pitchFamily="2"/>
                <a:cs typeface="Arial" pitchFamily="2"/>
              </a:rPr>
              <a:t>NOS CRITIQUES</a:t>
            </a:r>
          </a:p>
        </p:txBody>
      </p:sp>
      <p:sp>
        <p:nvSpPr>
          <p:cNvPr id="9" name="ZoneTexte 8"/>
          <p:cNvSpPr txBox="1">
            <a:spLocks noChangeArrowheads="1"/>
          </p:cNvSpPr>
          <p:nvPr/>
        </p:nvSpPr>
        <p:spPr bwMode="auto">
          <a:xfrm>
            <a:off x="1187450" y="2967038"/>
            <a:ext cx="9504363" cy="2338387"/>
          </a:xfrm>
          <a:prstGeom prst="rect">
            <a:avLst/>
          </a:prstGeom>
          <a:noFill/>
          <a:ln w="9525">
            <a:noFill/>
            <a:miter lim="800000"/>
            <a:headEnd/>
            <a:tailEnd/>
          </a:ln>
        </p:spPr>
        <p:txBody>
          <a:bodyPr lIns="90000" tIns="45000" rIns="90000" bIns="45000">
            <a:spAutoFit/>
          </a:bodyPr>
          <a:lstStyle/>
          <a:p>
            <a:pPr eaLnBrk="1">
              <a:buSzPct val="45000"/>
              <a:buFont typeface="StarSymbol"/>
              <a:buNone/>
            </a:pPr>
            <a:r>
              <a:rPr lang="fr-FR" altLang="fr-FR" sz="2200">
                <a:latin typeface="Arial" pitchFamily="34" charset="0"/>
                <a:ea typeface="Microsoft YaHei" pitchFamily="34" charset="-122"/>
                <a:cs typeface="Arial" pitchFamily="34" charset="0"/>
              </a:rPr>
              <a:t>Les Enseignements Généraux sont mis au service des Enseignements Professionnels dans une vision purement utilitariste.</a:t>
            </a:r>
          </a:p>
          <a:p>
            <a:pPr eaLnBrk="1">
              <a:buSzPct val="45000"/>
              <a:buFont typeface="StarSymbol"/>
              <a:buNone/>
            </a:pPr>
            <a:endParaRPr lang="fr-FR" altLang="fr-FR" sz="1200">
              <a:latin typeface="Arial" pitchFamily="34" charset="0"/>
              <a:ea typeface="Microsoft YaHei" pitchFamily="34" charset="-122"/>
              <a:cs typeface="Arial" pitchFamily="34" charset="0"/>
            </a:endParaRPr>
          </a:p>
          <a:p>
            <a:pPr eaLnBrk="1">
              <a:buSzPct val="45000"/>
              <a:buFont typeface="StarSymbol"/>
              <a:buNone/>
            </a:pPr>
            <a:endParaRPr lang="fr-FR" altLang="fr-FR" sz="1200">
              <a:latin typeface="Arial" pitchFamily="34" charset="0"/>
              <a:ea typeface="Microsoft YaHei" pitchFamily="34" charset="-122"/>
              <a:cs typeface="Arial" pitchFamily="34" charset="0"/>
            </a:endParaRPr>
          </a:p>
          <a:p>
            <a:pPr eaLnBrk="1">
              <a:buSzPct val="45000"/>
              <a:buFont typeface="StarSymbol"/>
              <a:buNone/>
            </a:pPr>
            <a:endParaRPr lang="fr-FR" altLang="fr-FR" sz="1200">
              <a:latin typeface="Arial" pitchFamily="34" charset="0"/>
              <a:ea typeface="Microsoft YaHei" pitchFamily="34" charset="-122"/>
              <a:cs typeface="Arial" pitchFamily="34" charset="0"/>
            </a:endParaRPr>
          </a:p>
          <a:p>
            <a:pPr eaLnBrk="1">
              <a:buSzPct val="45000"/>
              <a:buFont typeface="StarSymbol"/>
              <a:buNone/>
            </a:pPr>
            <a:r>
              <a:rPr lang="fr-FR" altLang="fr-FR" sz="2200">
                <a:latin typeface="Arial" pitchFamily="34" charset="0"/>
                <a:ea typeface="Microsoft YaHei" pitchFamily="34" charset="-122"/>
                <a:cs typeface="Arial" pitchFamily="34" charset="0"/>
              </a:rPr>
              <a:t>Un enseignement en co-intervention nécessite un temps de préparation commun entre les enseignant∙es concerné∙es engendrant une charge de travail supplémentaire.</a:t>
            </a:r>
          </a:p>
        </p:txBody>
      </p:sp>
      <p:sp>
        <p:nvSpPr>
          <p:cNvPr id="10" name="ZoneTexte 9">
            <a:extLst>
              <a:ext uri="{FF2B5EF4-FFF2-40B4-BE49-F238E27FC236}">
                <a16:creationId xmlns:a16="http://schemas.microsoft.com/office/drawing/2014/main" id="{AA844B11-393D-4650-A34F-E99D473BB1C5}"/>
              </a:ext>
            </a:extLst>
          </p:cNvPr>
          <p:cNvSpPr txBox="1"/>
          <p:nvPr/>
        </p:nvSpPr>
        <p:spPr>
          <a:xfrm>
            <a:off x="188913" y="863600"/>
            <a:ext cx="11474450" cy="1036638"/>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Des enseignements généraux contextualisés</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et mieux articulés avec les enseignements professionnels</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grâce à de la </a:t>
            </a:r>
            <a:r>
              <a:rPr lang="fr-FR" sz="2400" b="1" dirty="0" err="1">
                <a:solidFill>
                  <a:srgbClr val="7030A0"/>
                </a:solidFill>
                <a:latin typeface="Arial" pitchFamily="18"/>
                <a:ea typeface="Microsoft YaHei" pitchFamily="2"/>
                <a:cs typeface="Arial" pitchFamily="2"/>
              </a:rPr>
              <a:t>co</a:t>
            </a:r>
            <a:r>
              <a:rPr lang="fr-FR" sz="2400" b="1" dirty="0">
                <a:solidFill>
                  <a:srgbClr val="7030A0"/>
                </a:solidFill>
                <a:latin typeface="Arial" pitchFamily="18"/>
                <a:ea typeface="Microsoft YaHei" pitchFamily="2"/>
                <a:cs typeface="Arial" pitchFamily="2"/>
              </a:rPr>
              <a:t>-intervention de professeurs</a:t>
            </a:r>
          </a:p>
        </p:txBody>
      </p:sp>
      <p:sp>
        <p:nvSpPr>
          <p:cNvPr id="92170"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1569D42E-DF3A-4B1E-B645-700B33759529}" type="slidenum">
              <a:rPr lang="fr-FR" altLang="fr-FR"/>
              <a:pPr algn="r"/>
              <a:t>43</a:t>
            </a:fld>
            <a:endParaRPr lang="fr-FR" altLang="fr-F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94211"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94212"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77F408C0-4C91-42BA-AE3B-0ABA2FE605A0}"/>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FE4A64AB-8B9A-4C03-9A7F-BC3E17C281AD}"/>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A111C3EA-F85A-46A7-A795-2DF76D95481D}"/>
              </a:ext>
            </a:extLst>
          </p:cNvPr>
          <p:cNvSpPr txBox="1"/>
          <p:nvPr/>
        </p:nvSpPr>
        <p:spPr>
          <a:xfrm>
            <a:off x="203200" y="1928813"/>
            <a:ext cx="3455988" cy="7858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PROPOSITIONS</a:t>
            </a:r>
          </a:p>
        </p:txBody>
      </p:sp>
      <p:sp>
        <p:nvSpPr>
          <p:cNvPr id="9" name="ZoneTexte 8">
            <a:extLst>
              <a:ext uri="{FF2B5EF4-FFF2-40B4-BE49-F238E27FC236}">
                <a16:creationId xmlns:a16="http://schemas.microsoft.com/office/drawing/2014/main" id="{F7197FEB-1EA2-479B-A859-308D199E18DE}"/>
              </a:ext>
            </a:extLst>
          </p:cNvPr>
          <p:cNvSpPr txBox="1"/>
          <p:nvPr/>
        </p:nvSpPr>
        <p:spPr>
          <a:xfrm>
            <a:off x="1487488" y="2562225"/>
            <a:ext cx="9721850" cy="300990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latin typeface="Arial" pitchFamily="34"/>
                <a:ea typeface="Calibri" pitchFamily="34"/>
                <a:cs typeface="Arial" pitchFamily="34"/>
              </a:rPr>
              <a:t>Les enseignements généraux n'ont pas seulement une vocation utilitariste. Ils permettent la </a:t>
            </a:r>
            <a:r>
              <a:rPr lang="fr-FR" sz="2200" b="1" dirty="0">
                <a:latin typeface="Arial" pitchFamily="34"/>
                <a:ea typeface="Calibri" pitchFamily="34"/>
                <a:cs typeface="Arial" pitchFamily="34"/>
              </a:rPr>
              <a:t>construction d'une culture commune </a:t>
            </a:r>
            <a:r>
              <a:rPr lang="fr-FR" sz="2200" dirty="0">
                <a:latin typeface="Arial" pitchFamily="34"/>
                <a:ea typeface="Calibri" pitchFamily="34"/>
                <a:cs typeface="Arial" pitchFamily="34"/>
              </a:rPr>
              <a:t>aux 3 voies du lycées. Ils donnent aux diplômes délivrés par l'EN une autre dimension englobant </a:t>
            </a:r>
            <a:r>
              <a:rPr lang="fr-FR" sz="2200" b="1" dirty="0">
                <a:latin typeface="Arial" pitchFamily="34"/>
                <a:ea typeface="Calibri" pitchFamily="34"/>
                <a:cs typeface="Arial" pitchFamily="34"/>
              </a:rPr>
              <a:t>citoyenneté et libre arbitre.</a:t>
            </a: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Pour fonctionner, la </a:t>
            </a:r>
            <a:r>
              <a:rPr lang="fr-FR" sz="2200" dirty="0" err="1">
                <a:latin typeface="Arial" pitchFamily="34"/>
                <a:ea typeface="Calibri" pitchFamily="34"/>
                <a:cs typeface="Arial" pitchFamily="34"/>
              </a:rPr>
              <a:t>co</a:t>
            </a:r>
            <a:r>
              <a:rPr lang="fr-FR" sz="2200" dirty="0">
                <a:latin typeface="Arial" pitchFamily="34"/>
                <a:ea typeface="Calibri" pitchFamily="34"/>
                <a:cs typeface="Arial" pitchFamily="34"/>
              </a:rPr>
              <a:t>-intervention, comme tout projet, doit </a:t>
            </a:r>
            <a:r>
              <a:rPr lang="fr-FR" sz="2200" b="1" dirty="0">
                <a:latin typeface="Arial" pitchFamily="34"/>
                <a:ea typeface="Calibri" pitchFamily="34"/>
                <a:cs typeface="Arial" pitchFamily="34"/>
              </a:rPr>
              <a:t>venir des enseignants eux-mêmes</a:t>
            </a:r>
            <a:r>
              <a:rPr lang="fr-FR" sz="2200" dirty="0">
                <a:latin typeface="Arial" pitchFamily="34"/>
                <a:ea typeface="Calibri" pitchFamily="34"/>
                <a:cs typeface="Arial" pitchFamily="34"/>
              </a:rPr>
              <a:t>, sur la base de programmes et référentiels permettant de faire des liens entre les disciplines et </a:t>
            </a:r>
            <a:r>
              <a:rPr lang="fr-FR" sz="2200" b="1" dirty="0">
                <a:latin typeface="Arial" pitchFamily="34"/>
                <a:ea typeface="Calibri" pitchFamily="34"/>
                <a:cs typeface="Arial" pitchFamily="34"/>
              </a:rPr>
              <a:t>non être imposés par la hiérarchie et l'organisation matérielle</a:t>
            </a:r>
            <a:r>
              <a:rPr lang="fr-FR" sz="2200" dirty="0">
                <a:latin typeface="Arial" pitchFamily="34"/>
                <a:ea typeface="Calibri" pitchFamily="34"/>
                <a:cs typeface="Arial" pitchFamily="34"/>
              </a:rPr>
              <a:t> des emplois du temps.</a:t>
            </a:r>
          </a:p>
        </p:txBody>
      </p:sp>
      <p:sp>
        <p:nvSpPr>
          <p:cNvPr id="10" name="ZoneTexte 9">
            <a:extLst>
              <a:ext uri="{FF2B5EF4-FFF2-40B4-BE49-F238E27FC236}">
                <a16:creationId xmlns:a16="http://schemas.microsoft.com/office/drawing/2014/main" id="{370F7AF6-898E-4E9F-B50B-23AC19DD091A}"/>
              </a:ext>
            </a:extLst>
          </p:cNvPr>
          <p:cNvSpPr txBox="1"/>
          <p:nvPr/>
        </p:nvSpPr>
        <p:spPr>
          <a:xfrm>
            <a:off x="215900" y="792163"/>
            <a:ext cx="11425238" cy="1131887"/>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Des enseignements généraux contextualisés</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et mieux articulés avec les enseignements professionnels</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grâce à de la </a:t>
            </a:r>
            <a:r>
              <a:rPr lang="fr-FR" sz="2400" b="1" dirty="0" err="1">
                <a:solidFill>
                  <a:srgbClr val="7030A0"/>
                </a:solidFill>
                <a:latin typeface="Arial" pitchFamily="18"/>
                <a:ea typeface="Microsoft YaHei" pitchFamily="2"/>
                <a:cs typeface="Arial" pitchFamily="2"/>
              </a:rPr>
              <a:t>co</a:t>
            </a:r>
            <a:r>
              <a:rPr lang="fr-FR" sz="2400" b="1" dirty="0">
                <a:solidFill>
                  <a:srgbClr val="7030A0"/>
                </a:solidFill>
                <a:latin typeface="Arial" pitchFamily="18"/>
                <a:ea typeface="Microsoft YaHei" pitchFamily="2"/>
                <a:cs typeface="Arial" pitchFamily="2"/>
              </a:rPr>
              <a:t>-intervention de professeurs</a:t>
            </a:r>
          </a:p>
        </p:txBody>
      </p:sp>
      <p:sp>
        <p:nvSpPr>
          <p:cNvPr id="94218"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0FDE6895-A43E-4C7E-AAFB-31D79B179968}" type="slidenum">
              <a:rPr lang="fr-FR" altLang="fr-FR"/>
              <a:pPr algn="r"/>
              <a:t>44</a:t>
            </a:fld>
            <a:endParaRPr lang="fr-FR" altLang="fr-F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96259"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96260"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19C3FED4-25ED-4EDC-8EBA-13B9B00C0368}"/>
              </a:ext>
            </a:extLst>
          </p:cNvPr>
          <p:cNvSpPr txBox="1"/>
          <p:nvPr/>
        </p:nvSpPr>
        <p:spPr>
          <a:xfrm>
            <a:off x="998538" y="21478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E317D24F-8063-4389-9ED4-81FF7AC86674}"/>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0" name="ZoneTexte 9">
            <a:extLst>
              <a:ext uri="{FF2B5EF4-FFF2-40B4-BE49-F238E27FC236}">
                <a16:creationId xmlns:a16="http://schemas.microsoft.com/office/drawing/2014/main" id="{BA4D0542-E6E9-49EA-92E1-85054C30DFE8}"/>
              </a:ext>
            </a:extLst>
          </p:cNvPr>
          <p:cNvSpPr txBox="1"/>
          <p:nvPr/>
        </p:nvSpPr>
        <p:spPr>
          <a:xfrm>
            <a:off x="1797050" y="3644900"/>
            <a:ext cx="8597900" cy="1089025"/>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En classe de terminale,</a:t>
            </a:r>
          </a:p>
          <a:p>
            <a:pPr algn="ct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le choix offert entre un module d'insertion professionnelle</a:t>
            </a:r>
          </a:p>
          <a:p>
            <a:pPr algn="ct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et un module poursuite d'étude pour préparer l'avenir</a:t>
            </a:r>
          </a:p>
        </p:txBody>
      </p:sp>
      <p:sp>
        <p:nvSpPr>
          <p:cNvPr id="96264" name="Espace réservé du numéro de diapositive 8"/>
          <p:cNvSpPr>
            <a:spLocks noGrp="1"/>
          </p:cNvSpPr>
          <p:nvPr>
            <p:ph type="sldNum" sz="quarter" idx="12"/>
          </p:nvPr>
        </p:nvSpPr>
        <p:spPr bwMode="auto">
          <a:xfrm>
            <a:off x="9448800" y="0"/>
            <a:ext cx="2743200" cy="365125"/>
          </a:xfrm>
          <a:noFill/>
          <a:ln>
            <a:miter lim="800000"/>
            <a:headEnd/>
            <a:tailEnd/>
          </a:ln>
        </p:spPr>
        <p:txBody>
          <a:bodyPr/>
          <a:lstStyle/>
          <a:p>
            <a:pPr algn="r"/>
            <a:fld id="{AE1D2EDB-CF0B-418E-9AEA-671915EC84F6}" type="slidenum">
              <a:rPr lang="fr-FR" altLang="fr-FR"/>
              <a:pPr algn="r"/>
              <a:t>45</a:t>
            </a:fld>
            <a:endParaRPr lang="fr-FR" altLang="fr-F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9830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9830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16355F7D-D02A-49B0-B9E4-C86153753857}"/>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6C734AB9-48E1-456F-9F1A-770EF36A5EEF}"/>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F1F034E0-7441-407C-A527-F059E6682C24}"/>
              </a:ext>
            </a:extLst>
          </p:cNvPr>
          <p:cNvSpPr txBox="1"/>
          <p:nvPr/>
        </p:nvSpPr>
        <p:spPr>
          <a:xfrm>
            <a:off x="215900" y="1793875"/>
            <a:ext cx="3455988" cy="78581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CRITIQUES</a:t>
            </a:r>
          </a:p>
        </p:txBody>
      </p:sp>
      <p:sp>
        <p:nvSpPr>
          <p:cNvPr id="9" name="ZoneTexte 8">
            <a:extLst>
              <a:ext uri="{FF2B5EF4-FFF2-40B4-BE49-F238E27FC236}">
                <a16:creationId xmlns:a16="http://schemas.microsoft.com/office/drawing/2014/main" id="{A05B2D50-AA8A-4C80-8A83-20BABB101F49}"/>
              </a:ext>
            </a:extLst>
          </p:cNvPr>
          <p:cNvSpPr txBox="1"/>
          <p:nvPr/>
        </p:nvSpPr>
        <p:spPr>
          <a:xfrm>
            <a:off x="839788" y="2470150"/>
            <a:ext cx="10512425" cy="3335338"/>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Institutionnalisation du tri social des élèves : </a:t>
            </a: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 un module pour les élèves "adaptés" au système qui auront le droit de tenter de poursuivre ;</a:t>
            </a: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 un modèle pour les élèves en difficultés, qu'on pousse très vite vers la sortie.</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Abandon pur et simple de la double finalité des diplômes : </a:t>
            </a: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cette mesure est une arme de dissuasion face aux velléités de poursuite d'études des élèves de la voie pro</a:t>
            </a: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Attaque du Statut des PLP concernant le suivi des PFMP.</a:t>
            </a:r>
          </a:p>
        </p:txBody>
      </p:sp>
      <p:sp>
        <p:nvSpPr>
          <p:cNvPr id="10" name="ZoneTexte 9">
            <a:extLst>
              <a:ext uri="{FF2B5EF4-FFF2-40B4-BE49-F238E27FC236}">
                <a16:creationId xmlns:a16="http://schemas.microsoft.com/office/drawing/2014/main" id="{1D502947-A4A1-4A51-9A34-171FC4E91701}"/>
              </a:ext>
            </a:extLst>
          </p:cNvPr>
          <p:cNvSpPr txBox="1"/>
          <p:nvPr/>
        </p:nvSpPr>
        <p:spPr>
          <a:xfrm>
            <a:off x="220663" y="757238"/>
            <a:ext cx="11447462" cy="1089025"/>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En classe de terminale,</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le choix offert entre un module d'insertion professionnelle</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et un module poursuite d'étude pour préparer l'avenir</a:t>
            </a:r>
          </a:p>
        </p:txBody>
      </p:sp>
      <p:sp>
        <p:nvSpPr>
          <p:cNvPr id="98314"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442E68AC-DB44-49FD-82A7-D1821C6B96F6}" type="slidenum">
              <a:rPr lang="fr-FR" altLang="fr-FR"/>
              <a:pPr algn="r"/>
              <a:t>46</a:t>
            </a:fld>
            <a:endParaRPr lang="fr-FR" altLang="fr-F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00355"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00356"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5DD3E71B-C65A-4632-A5C7-DF06A50F46DF}"/>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4E28A9F9-6138-4FBD-B991-B9567E3CBC05}"/>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F39D328B-C4A9-4009-AE69-1C29FB7FA5A5}"/>
              </a:ext>
            </a:extLst>
          </p:cNvPr>
          <p:cNvSpPr txBox="1"/>
          <p:nvPr/>
        </p:nvSpPr>
        <p:spPr>
          <a:xfrm>
            <a:off x="215900" y="1793875"/>
            <a:ext cx="3455988" cy="78581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PROPOSITIONS</a:t>
            </a:r>
          </a:p>
        </p:txBody>
      </p:sp>
      <p:sp>
        <p:nvSpPr>
          <p:cNvPr id="9" name="ZoneTexte 8">
            <a:extLst>
              <a:ext uri="{FF2B5EF4-FFF2-40B4-BE49-F238E27FC236}">
                <a16:creationId xmlns:a16="http://schemas.microsoft.com/office/drawing/2014/main" id="{C1F5CE94-D9B2-4993-8433-4F4C1AC965AF}"/>
              </a:ext>
            </a:extLst>
          </p:cNvPr>
          <p:cNvSpPr txBox="1"/>
          <p:nvPr/>
        </p:nvSpPr>
        <p:spPr>
          <a:xfrm>
            <a:off x="1608138" y="2190750"/>
            <a:ext cx="9721850" cy="3686175"/>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latin typeface="Arial" pitchFamily="34"/>
                <a:ea typeface="Calibri" pitchFamily="34"/>
                <a:cs typeface="Arial" pitchFamily="34"/>
              </a:rPr>
              <a:t>Pour réussir dans le Supérieur, les élève de la voie pro ont besoin de </a:t>
            </a:r>
            <a:r>
              <a:rPr lang="fr-FR" sz="2200" b="1" dirty="0">
                <a:latin typeface="Arial" pitchFamily="34"/>
                <a:ea typeface="Calibri" pitchFamily="34"/>
                <a:cs typeface="Arial" pitchFamily="34"/>
              </a:rPr>
              <a:t>programmes et référentiels ambitieux, </a:t>
            </a:r>
            <a:r>
              <a:rPr lang="fr-FR" sz="2200" dirty="0">
                <a:latin typeface="Arial" pitchFamily="34"/>
                <a:ea typeface="Calibri" pitchFamily="34"/>
                <a:cs typeface="Arial" pitchFamily="34"/>
              </a:rPr>
              <a:t>tant pour leur adaptabilité à différents postes de travail que pour leur donner toutes les chances nécessaires à des poursuites fructueuses.</a:t>
            </a: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Ces programmes et référentiels doivent être délivrés dans le cadre de </a:t>
            </a:r>
            <a:r>
              <a:rPr lang="fr-FR" sz="2200" b="1" dirty="0">
                <a:latin typeface="Arial" pitchFamily="34"/>
                <a:ea typeface="Calibri" pitchFamily="34"/>
                <a:cs typeface="Arial" pitchFamily="34"/>
              </a:rPr>
              <a:t>cursus en 4 ans</a:t>
            </a:r>
            <a:r>
              <a:rPr lang="fr-FR" sz="2200" dirty="0">
                <a:latin typeface="Arial" pitchFamily="34"/>
                <a:ea typeface="Calibri" pitchFamily="34"/>
                <a:cs typeface="Arial" pitchFamily="34"/>
              </a:rPr>
              <a:t>.</a:t>
            </a: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r>
              <a:rPr lang="fr-FR" sz="2200" b="1" dirty="0">
                <a:latin typeface="Arial" pitchFamily="34"/>
                <a:ea typeface="Calibri" pitchFamily="34"/>
                <a:cs typeface="Arial" pitchFamily="34"/>
              </a:rPr>
              <a:t>Accroître considérablement le nombre de places en BTS </a:t>
            </a:r>
            <a:r>
              <a:rPr lang="fr-FR" sz="2200" dirty="0">
                <a:latin typeface="Arial" pitchFamily="34"/>
                <a:ea typeface="Calibri" pitchFamily="34"/>
                <a:cs typeface="Arial" pitchFamily="34"/>
              </a:rPr>
              <a:t>:</a:t>
            </a: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les mesures prises en ce sens par le gouvernement restant anecdotiques par rapport au nombre d'élèves potentiellement concernés. </a:t>
            </a:r>
          </a:p>
        </p:txBody>
      </p:sp>
      <p:sp>
        <p:nvSpPr>
          <p:cNvPr id="10" name="ZoneTexte 9">
            <a:extLst>
              <a:ext uri="{FF2B5EF4-FFF2-40B4-BE49-F238E27FC236}">
                <a16:creationId xmlns:a16="http://schemas.microsoft.com/office/drawing/2014/main" id="{E26FDEF1-BECE-4223-89FE-A843D4059C94}"/>
              </a:ext>
            </a:extLst>
          </p:cNvPr>
          <p:cNvSpPr txBox="1"/>
          <p:nvPr/>
        </p:nvSpPr>
        <p:spPr>
          <a:xfrm>
            <a:off x="215900" y="762000"/>
            <a:ext cx="11447463" cy="115570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En classe de terminale,</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le choix offert entre un module d'insertion professionnelle</a:t>
            </a:r>
          </a:p>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et un module poursuite d'étude pour préparer l'avenir</a:t>
            </a:r>
          </a:p>
        </p:txBody>
      </p:sp>
      <p:sp>
        <p:nvSpPr>
          <p:cNvPr id="100362"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9669F424-1936-4C58-8842-7576CA589D51}" type="slidenum">
              <a:rPr lang="fr-FR" altLang="fr-FR"/>
              <a:pPr algn="r"/>
              <a:t>47</a:t>
            </a:fld>
            <a:endParaRPr lang="fr-FR" altLang="fr-F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02403"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02404"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4BDDDE76-27AA-4A43-8267-FFF90290A318}"/>
              </a:ext>
            </a:extLst>
          </p:cNvPr>
          <p:cNvSpPr txBox="1"/>
          <p:nvPr/>
        </p:nvSpPr>
        <p:spPr>
          <a:xfrm>
            <a:off x="911225" y="20462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610E3B2F-B7A7-4C5E-9459-4A2654364566}"/>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0" name="ZoneTexte 9">
            <a:extLst>
              <a:ext uri="{FF2B5EF4-FFF2-40B4-BE49-F238E27FC236}">
                <a16:creationId xmlns:a16="http://schemas.microsoft.com/office/drawing/2014/main" id="{B87E6F33-0F7C-4032-8C17-5F252D0ABB6A}"/>
              </a:ext>
            </a:extLst>
          </p:cNvPr>
          <p:cNvSpPr txBox="1"/>
          <p:nvPr/>
        </p:nvSpPr>
        <p:spPr>
          <a:xfrm>
            <a:off x="2171700" y="3933825"/>
            <a:ext cx="7537450" cy="869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Réalisation d'un Chef d'Œuvre présenté au Bac Pro</a:t>
            </a:r>
          </a:p>
        </p:txBody>
      </p:sp>
      <p:sp>
        <p:nvSpPr>
          <p:cNvPr id="102408" name="Espace réservé du numéro de diapositive 8"/>
          <p:cNvSpPr>
            <a:spLocks noGrp="1"/>
          </p:cNvSpPr>
          <p:nvPr>
            <p:ph type="sldNum" sz="quarter" idx="12"/>
          </p:nvPr>
        </p:nvSpPr>
        <p:spPr bwMode="auto">
          <a:xfrm>
            <a:off x="9448800" y="0"/>
            <a:ext cx="2743200" cy="365125"/>
          </a:xfrm>
          <a:noFill/>
          <a:ln>
            <a:miter lim="800000"/>
            <a:headEnd/>
            <a:tailEnd/>
          </a:ln>
        </p:spPr>
        <p:txBody>
          <a:bodyPr/>
          <a:lstStyle/>
          <a:p>
            <a:pPr algn="r"/>
            <a:fld id="{0CAD82E3-8A7D-4914-A8D0-5E5F9638D6FC}" type="slidenum">
              <a:rPr lang="fr-FR" altLang="fr-FR"/>
              <a:pPr algn="r"/>
              <a:t>48</a:t>
            </a:fld>
            <a:endParaRPr lang="fr-FR" altLang="fr-F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0"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04451"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04452"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2461129C-6E2B-4314-99C5-757247CFF4B2}"/>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45C7526E-62AC-4D5C-8C25-E1C04EE3A3D1}"/>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3D3EF957-9C61-440C-A6E0-E86A6DECCAC8}"/>
              </a:ext>
            </a:extLst>
          </p:cNvPr>
          <p:cNvSpPr txBox="1"/>
          <p:nvPr/>
        </p:nvSpPr>
        <p:spPr>
          <a:xfrm>
            <a:off x="215900" y="1522413"/>
            <a:ext cx="3455988" cy="7858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Arial" pitchFamily="18"/>
                <a:ea typeface="Microsoft YaHei" pitchFamily="2"/>
                <a:cs typeface="Arial" pitchFamily="2"/>
              </a:rPr>
              <a:t>NOS CRITIQUES</a:t>
            </a:r>
          </a:p>
        </p:txBody>
      </p:sp>
      <p:sp>
        <p:nvSpPr>
          <p:cNvPr id="9" name="ZoneTexte 8">
            <a:extLst>
              <a:ext uri="{FF2B5EF4-FFF2-40B4-BE49-F238E27FC236}">
                <a16:creationId xmlns:a16="http://schemas.microsoft.com/office/drawing/2014/main" id="{09E73AFC-02B2-4E90-A58F-C21A848270C8}"/>
              </a:ext>
            </a:extLst>
          </p:cNvPr>
          <p:cNvSpPr txBox="1"/>
          <p:nvPr/>
        </p:nvSpPr>
        <p:spPr>
          <a:xfrm>
            <a:off x="766763" y="2222500"/>
            <a:ext cx="10153650" cy="333375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dirty="0">
                <a:latin typeface="Arial" pitchFamily="34"/>
                <a:ea typeface="Calibri" pitchFamily="34"/>
                <a:cs typeface="Arial" pitchFamily="34"/>
              </a:rPr>
              <a:t>Beaucoup de questions restent à régler sur ce chef d'œuvre : notamment sur les modalités pratiques de réalisation et le financement nécessaire.</a:t>
            </a: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Qu'est-ce qu'un Chef d'œuvre pour les élèves de Conduite routière, de logistique, de vente ou de GA ?</a:t>
            </a: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SNUEP-FSU : Il n'est pas question de renier les apports réels de la démarche pédagogique dite "de projet" que nous PLP mettons déjà en œuvre quotidiennement et dont nous sommes les précurseurs dans l’École.</a:t>
            </a:r>
          </a:p>
        </p:txBody>
      </p:sp>
      <p:sp>
        <p:nvSpPr>
          <p:cNvPr id="10" name="ZoneTexte 9">
            <a:extLst>
              <a:ext uri="{FF2B5EF4-FFF2-40B4-BE49-F238E27FC236}">
                <a16:creationId xmlns:a16="http://schemas.microsoft.com/office/drawing/2014/main" id="{1DA75618-36BB-4B66-B43F-F207E6154852}"/>
              </a:ext>
            </a:extLst>
          </p:cNvPr>
          <p:cNvSpPr txBox="1"/>
          <p:nvPr/>
        </p:nvSpPr>
        <p:spPr>
          <a:xfrm>
            <a:off x="215900" y="930275"/>
            <a:ext cx="11425238" cy="869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Réalisation d'un Chef d'Œuvre présenté au Bac Pro</a:t>
            </a:r>
          </a:p>
        </p:txBody>
      </p:sp>
      <p:sp>
        <p:nvSpPr>
          <p:cNvPr id="104458"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FD7C5021-85AA-4790-9FB6-546904ABFC19}" type="slidenum">
              <a:rPr lang="fr-FR" altLang="fr-FR"/>
              <a:pPr algn="r"/>
              <a:t>49</a:t>
            </a:fld>
            <a:endParaRPr lang="fr-FR" altLang="fr-F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2291"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2292"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DB368A2A-5730-4EC0-83E1-B4FC0A635A8F}"/>
              </a:ext>
            </a:extLst>
          </p:cNvPr>
          <p:cNvSpPr txBox="1"/>
          <p:nvPr/>
        </p:nvSpPr>
        <p:spPr>
          <a:xfrm>
            <a:off x="134938" y="179388"/>
            <a:ext cx="66325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UNE TRANSFORMATION NECESSAIRE ?</a:t>
            </a:r>
          </a:p>
        </p:txBody>
      </p:sp>
      <p:sp>
        <p:nvSpPr>
          <p:cNvPr id="6" name="ZoneTexte 5">
            <a:extLst>
              <a:ext uri="{FF2B5EF4-FFF2-40B4-BE49-F238E27FC236}">
                <a16:creationId xmlns:a16="http://schemas.microsoft.com/office/drawing/2014/main" id="{8ADEC3FA-ADBC-442E-81C1-38E29DC2236E}"/>
              </a:ext>
            </a:extLst>
          </p:cNvPr>
          <p:cNvSpPr txBox="1"/>
          <p:nvPr/>
        </p:nvSpPr>
        <p:spPr>
          <a:xfrm>
            <a:off x="339725" y="1225550"/>
            <a:ext cx="7215188" cy="78581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Arial" pitchFamily="18"/>
                <a:ea typeface="Microsoft YaHei" pitchFamily="2"/>
                <a:cs typeface="Arial" pitchFamily="2"/>
              </a:rPr>
              <a:t>Dans un contexte de reforme de l'apprentissage</a:t>
            </a:r>
          </a:p>
          <a:p>
            <a:pPr eaLnBrk="1" fontAlgn="auto">
              <a:spcBef>
                <a:spcPts val="0"/>
              </a:spcBef>
              <a:spcAft>
                <a:spcPts val="0"/>
              </a:spcAft>
              <a:buFont typeface="StarSymbol"/>
              <a:buNone/>
              <a:defRPr/>
            </a:pPr>
            <a:r>
              <a:rPr lang="fr-FR" sz="2400" b="1" dirty="0">
                <a:latin typeface="Arial" pitchFamily="18"/>
                <a:ea typeface="Microsoft YaHei" pitchFamily="2"/>
                <a:cs typeface="Arial" pitchFamily="2"/>
              </a:rPr>
              <a:t>et de celle de la formation professionnelle ...</a:t>
            </a:r>
          </a:p>
        </p:txBody>
      </p:sp>
      <p:sp>
        <p:nvSpPr>
          <p:cNvPr id="7" name="ZoneTexte 6">
            <a:extLst>
              <a:ext uri="{FF2B5EF4-FFF2-40B4-BE49-F238E27FC236}">
                <a16:creationId xmlns:a16="http://schemas.microsoft.com/office/drawing/2014/main" id="{8466A38D-EABC-495D-A728-4CA5446500B0}"/>
              </a:ext>
            </a:extLst>
          </p:cNvPr>
          <p:cNvSpPr txBox="1"/>
          <p:nvPr/>
        </p:nvSpPr>
        <p:spPr>
          <a:xfrm>
            <a:off x="7751763" y="1779588"/>
            <a:ext cx="3216275" cy="43815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Arial" pitchFamily="18"/>
                <a:ea typeface="Microsoft YaHei" pitchFamily="2"/>
                <a:cs typeface="Arial" pitchFamily="2"/>
              </a:rPr>
              <a:t>Un tout cohérent</a:t>
            </a:r>
          </a:p>
        </p:txBody>
      </p:sp>
      <p:sp>
        <p:nvSpPr>
          <p:cNvPr id="8" name="Rectangle 7">
            <a:extLst>
              <a:ext uri="{FF2B5EF4-FFF2-40B4-BE49-F238E27FC236}">
                <a16:creationId xmlns:a16="http://schemas.microsoft.com/office/drawing/2014/main" id="{F1D08020-807A-401F-B158-A68BB0DC570E}"/>
              </a:ext>
            </a:extLst>
          </p:cNvPr>
          <p:cNvSpPr/>
          <p:nvPr/>
        </p:nvSpPr>
        <p:spPr>
          <a:xfrm>
            <a:off x="215900" y="647700"/>
            <a:ext cx="11447463" cy="144463"/>
          </a:xfrm>
          <a:prstGeom prst="rect">
            <a:avLst/>
          </a:prstGeom>
          <a:solidFill>
            <a:srgbClr val="0066CC"/>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0" name="ZoneTexte 9">
            <a:extLst>
              <a:ext uri="{FF2B5EF4-FFF2-40B4-BE49-F238E27FC236}">
                <a16:creationId xmlns:a16="http://schemas.microsoft.com/office/drawing/2014/main" id="{86253FEE-2F71-4963-8799-EAF34DA5EF9D}"/>
              </a:ext>
            </a:extLst>
          </p:cNvPr>
          <p:cNvSpPr txBox="1"/>
          <p:nvPr/>
        </p:nvSpPr>
        <p:spPr>
          <a:xfrm>
            <a:off x="695325" y="2314575"/>
            <a:ext cx="10968038" cy="3170238"/>
          </a:xfrm>
          <a:prstGeom prst="rect">
            <a:avLst/>
          </a:prstGeom>
          <a:noFill/>
        </p:spPr>
        <p:txBody>
          <a:bodyPr>
            <a:spAutoFit/>
          </a:bodyPr>
          <a:lstStyle/>
          <a:p>
            <a:pPr eaLnBrk="1" fontAlgn="auto">
              <a:spcBef>
                <a:spcPts val="0"/>
              </a:spcBef>
              <a:spcAft>
                <a:spcPts val="0"/>
              </a:spcAft>
              <a:defRPr/>
            </a:pPr>
            <a:r>
              <a:rPr lang="fr-FR" sz="2000" dirty="0">
                <a:latin typeface="Arial" pitchFamily="18"/>
                <a:ea typeface="Microsoft YaHei" pitchFamily="2"/>
                <a:cs typeface="Arial" pitchFamily="2"/>
              </a:rPr>
              <a:t>• Développement et valorisation de l'apprentissage</a:t>
            </a:r>
          </a:p>
          <a:p>
            <a:pPr eaLnBrk="1" fontAlgn="auto">
              <a:spcBef>
                <a:spcPts val="0"/>
              </a:spcBef>
              <a:spcAft>
                <a:spcPts val="0"/>
              </a:spcAft>
              <a:defRPr/>
            </a:pPr>
            <a:endParaRPr lang="fr-FR" sz="1050" dirty="0">
              <a:latin typeface="Arial" pitchFamily="18"/>
              <a:ea typeface="Microsoft YaHei" pitchFamily="2"/>
              <a:cs typeface="Arial" pitchFamily="2"/>
            </a:endParaRPr>
          </a:p>
          <a:p>
            <a:pPr eaLnBrk="1" fontAlgn="auto">
              <a:spcBef>
                <a:spcPts val="0"/>
              </a:spcBef>
              <a:spcAft>
                <a:spcPts val="0"/>
              </a:spcAft>
              <a:defRPr/>
            </a:pPr>
            <a:r>
              <a:rPr lang="fr-FR" sz="2000" dirty="0">
                <a:latin typeface="Arial" pitchFamily="18"/>
                <a:ea typeface="Microsoft YaHei" pitchFamily="2"/>
                <a:cs typeface="Arial" pitchFamily="2"/>
              </a:rPr>
              <a:t>• Priorité à l'insertion professionnelle, limitation des poursuite d'étude pour les bacheliers professionnels.</a:t>
            </a:r>
          </a:p>
          <a:p>
            <a:pPr eaLnBrk="1" fontAlgn="auto">
              <a:spcBef>
                <a:spcPts val="0"/>
              </a:spcBef>
              <a:spcAft>
                <a:spcPts val="0"/>
              </a:spcAft>
              <a:defRPr/>
            </a:pPr>
            <a:endParaRPr lang="fr-FR" sz="1050" dirty="0">
              <a:latin typeface="Arial" pitchFamily="18"/>
              <a:ea typeface="Microsoft YaHei" pitchFamily="2"/>
              <a:cs typeface="Arial" pitchFamily="2"/>
            </a:endParaRPr>
          </a:p>
          <a:p>
            <a:pPr eaLnBrk="1" fontAlgn="auto">
              <a:spcBef>
                <a:spcPts val="0"/>
              </a:spcBef>
              <a:spcAft>
                <a:spcPts val="0"/>
              </a:spcAft>
              <a:defRPr/>
            </a:pPr>
            <a:r>
              <a:rPr lang="fr-FR" sz="2000" dirty="0">
                <a:latin typeface="Arial" pitchFamily="18"/>
                <a:ea typeface="Microsoft YaHei" pitchFamily="2"/>
                <a:cs typeface="Arial" pitchFamily="2"/>
              </a:rPr>
              <a:t>• Transfert des compétences des régions et des contenus de formation aux branches professionnelles.</a:t>
            </a:r>
          </a:p>
          <a:p>
            <a:pPr eaLnBrk="1" fontAlgn="auto">
              <a:spcBef>
                <a:spcPts val="0"/>
              </a:spcBef>
              <a:spcAft>
                <a:spcPts val="0"/>
              </a:spcAft>
              <a:defRPr/>
            </a:pPr>
            <a:endParaRPr lang="fr-FR" sz="1050" dirty="0">
              <a:latin typeface="Arial" pitchFamily="18"/>
              <a:ea typeface="Microsoft YaHei" pitchFamily="2"/>
              <a:cs typeface="Arial" pitchFamily="2"/>
            </a:endParaRPr>
          </a:p>
          <a:p>
            <a:pPr eaLnBrk="1" fontAlgn="auto">
              <a:spcBef>
                <a:spcPts val="0"/>
              </a:spcBef>
              <a:spcAft>
                <a:spcPts val="0"/>
              </a:spcAft>
              <a:defRPr/>
            </a:pPr>
            <a:r>
              <a:rPr lang="fr-FR" dirty="0">
                <a:latin typeface="Arial" pitchFamily="18"/>
                <a:ea typeface="Microsoft YaHei" pitchFamily="2"/>
                <a:cs typeface="Arial" pitchFamily="2"/>
              </a:rPr>
              <a:t>• </a:t>
            </a:r>
            <a:r>
              <a:rPr lang="fr-FR" sz="2000" dirty="0" err="1">
                <a:latin typeface="Arial" pitchFamily="18"/>
                <a:ea typeface="Microsoft YaHei" pitchFamily="2"/>
                <a:cs typeface="Arial" pitchFamily="2"/>
              </a:rPr>
              <a:t>Dé-professionalisation</a:t>
            </a:r>
            <a:r>
              <a:rPr lang="fr-FR" sz="2000" dirty="0">
                <a:latin typeface="Arial" pitchFamily="18"/>
                <a:ea typeface="Microsoft YaHei" pitchFamily="2"/>
                <a:cs typeface="Arial" pitchFamily="2"/>
              </a:rPr>
              <a:t> ( </a:t>
            </a:r>
            <a:r>
              <a:rPr lang="fr-FR" sz="2000" dirty="0" err="1">
                <a:latin typeface="Arial" pitchFamily="18"/>
                <a:ea typeface="Microsoft YaHei" pitchFamily="2"/>
                <a:cs typeface="Arial" pitchFamily="2"/>
              </a:rPr>
              <a:t>dé-spécialisation</a:t>
            </a:r>
            <a:r>
              <a:rPr lang="fr-FR" sz="2000" dirty="0">
                <a:latin typeface="Arial" pitchFamily="18"/>
                <a:ea typeface="Microsoft YaHei" pitchFamily="2"/>
                <a:cs typeface="Arial" pitchFamily="2"/>
              </a:rPr>
              <a:t> ) des formations initiales sous statut scolaire.</a:t>
            </a:r>
          </a:p>
          <a:p>
            <a:pPr eaLnBrk="1" fontAlgn="auto">
              <a:spcBef>
                <a:spcPts val="0"/>
              </a:spcBef>
              <a:spcAft>
                <a:spcPts val="0"/>
              </a:spcAft>
              <a:defRPr/>
            </a:pPr>
            <a:endParaRPr lang="fr-FR" sz="1050" dirty="0">
              <a:latin typeface="Arial" pitchFamily="18"/>
              <a:ea typeface="Microsoft YaHei" pitchFamily="2"/>
              <a:cs typeface="Arial" pitchFamily="2"/>
            </a:endParaRPr>
          </a:p>
          <a:p>
            <a:pPr eaLnBrk="1" fontAlgn="auto">
              <a:spcBef>
                <a:spcPts val="0"/>
              </a:spcBef>
              <a:spcAft>
                <a:spcPts val="0"/>
              </a:spcAft>
              <a:defRPr/>
            </a:pPr>
            <a:r>
              <a:rPr lang="fr-FR" sz="2000" dirty="0">
                <a:latin typeface="Arial" pitchFamily="18"/>
                <a:ea typeface="Microsoft YaHei" pitchFamily="2"/>
                <a:cs typeface="Arial" pitchFamily="2"/>
              </a:rPr>
              <a:t>• Réduction des dépenses publiques et diminution du nombre de fonctionnaires ...</a:t>
            </a:r>
          </a:p>
          <a:p>
            <a:pPr eaLnBrk="1" fontAlgn="auto" hangingPunct="1">
              <a:spcBef>
                <a:spcPts val="0"/>
              </a:spcBef>
              <a:spcAft>
                <a:spcPts val="0"/>
              </a:spcAft>
              <a:defRPr/>
            </a:pPr>
            <a:endParaRPr lang="fr-FR" dirty="0">
              <a:latin typeface="+mn-lt"/>
            </a:endParaRPr>
          </a:p>
        </p:txBody>
      </p:sp>
      <p:sp>
        <p:nvSpPr>
          <p:cNvPr id="12298" name="Espace réservé du numéro de diapositive 12"/>
          <p:cNvSpPr>
            <a:spLocks noGrp="1"/>
          </p:cNvSpPr>
          <p:nvPr>
            <p:ph type="sldNum" sz="quarter" idx="12"/>
          </p:nvPr>
        </p:nvSpPr>
        <p:spPr bwMode="auto">
          <a:xfrm>
            <a:off x="9448800" y="0"/>
            <a:ext cx="2743200" cy="365125"/>
          </a:xfrm>
          <a:noFill/>
          <a:ln>
            <a:miter lim="800000"/>
            <a:headEnd/>
            <a:tailEnd/>
          </a:ln>
        </p:spPr>
        <p:txBody>
          <a:bodyPr/>
          <a:lstStyle/>
          <a:p>
            <a:pPr algn="r"/>
            <a:fld id="{C68BBA88-3F28-450A-8B5B-976E41F780AA}" type="slidenum">
              <a:rPr lang="fr-FR" altLang="fr-FR"/>
              <a:pPr algn="r"/>
              <a:t>5</a:t>
            </a:fld>
            <a:endParaRPr lang="fr-FR" altLang="fr-F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06499"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06500"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13084658-A506-439A-A30E-01313CC636E9}"/>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74C3CFB8-A16D-4AC8-8F9A-C5DE5FDB698F}"/>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72D84BB2-0BFC-4C99-B592-8532AC79702A}"/>
              </a:ext>
            </a:extLst>
          </p:cNvPr>
          <p:cNvSpPr txBox="1"/>
          <p:nvPr/>
        </p:nvSpPr>
        <p:spPr>
          <a:xfrm>
            <a:off x="215900" y="1522413"/>
            <a:ext cx="3455988" cy="7858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Arial" pitchFamily="18"/>
                <a:ea typeface="Microsoft YaHei" pitchFamily="2"/>
                <a:cs typeface="Arial" pitchFamily="2"/>
              </a:rPr>
              <a:t>NOS CRITIQUES</a:t>
            </a:r>
          </a:p>
        </p:txBody>
      </p:sp>
      <p:sp>
        <p:nvSpPr>
          <p:cNvPr id="9" name="ZoneTexte 8"/>
          <p:cNvSpPr txBox="1">
            <a:spLocks noChangeArrowheads="1"/>
          </p:cNvSpPr>
          <p:nvPr/>
        </p:nvSpPr>
        <p:spPr bwMode="auto">
          <a:xfrm>
            <a:off x="708025" y="2393950"/>
            <a:ext cx="10440988" cy="2686050"/>
          </a:xfrm>
          <a:prstGeom prst="rect">
            <a:avLst/>
          </a:prstGeom>
          <a:noFill/>
          <a:ln w="9525">
            <a:noFill/>
            <a:miter lim="800000"/>
            <a:headEnd/>
            <a:tailEnd/>
          </a:ln>
        </p:spPr>
        <p:txBody>
          <a:bodyPr lIns="90000" tIns="45000" rIns="90000" bIns="45000">
            <a:spAutoFit/>
          </a:bodyPr>
          <a:lstStyle/>
          <a:p>
            <a:pPr eaLnBrk="1">
              <a:buSzPct val="45000"/>
              <a:buFont typeface="StarSymbol"/>
              <a:buNone/>
            </a:pPr>
            <a:r>
              <a:rPr lang="fr-FR" altLang="fr-FR" sz="2200">
                <a:latin typeface="Arial" pitchFamily="34" charset="0"/>
                <a:ea typeface="Microsoft YaHei" pitchFamily="34" charset="-122"/>
                <a:cs typeface="Arial" pitchFamily="34" charset="0"/>
              </a:rPr>
              <a:t>Cette démarche pédagogique n'est pas la seule et unique susceptible de fonctionner auprès de nos élèves. </a:t>
            </a:r>
          </a:p>
          <a:p>
            <a:pPr eaLnBrk="1">
              <a:buSzPct val="45000"/>
              <a:buFont typeface="StarSymbol"/>
              <a:buNone/>
            </a:pPr>
            <a:endParaRPr lang="fr-FR" altLang="fr-FR" sz="2200">
              <a:latin typeface="Arial" pitchFamily="34" charset="0"/>
              <a:ea typeface="Microsoft YaHei" pitchFamily="34" charset="-122"/>
              <a:cs typeface="Arial" pitchFamily="34" charset="0"/>
            </a:endParaRPr>
          </a:p>
          <a:p>
            <a:pPr eaLnBrk="1">
              <a:buSzPct val="45000"/>
              <a:buFont typeface="StarSymbol"/>
              <a:buNone/>
            </a:pPr>
            <a:endParaRPr lang="fr-FR" altLang="fr-FR" sz="2200">
              <a:latin typeface="Arial" pitchFamily="34" charset="0"/>
              <a:ea typeface="Microsoft YaHei" pitchFamily="34" charset="-122"/>
              <a:cs typeface="Arial" pitchFamily="34" charset="0"/>
            </a:endParaRPr>
          </a:p>
          <a:p>
            <a:pPr eaLnBrk="1">
              <a:buSzPct val="45000"/>
              <a:buFont typeface="StarSymbol"/>
              <a:buNone/>
            </a:pPr>
            <a:r>
              <a:rPr lang="fr-FR" altLang="fr-FR" sz="2200" b="1">
                <a:latin typeface="Arial" pitchFamily="34" charset="0"/>
                <a:ea typeface="Microsoft YaHei" pitchFamily="34" charset="-122"/>
                <a:cs typeface="Arial" pitchFamily="34" charset="0"/>
              </a:rPr>
              <a:t>Systématiser une démarche pédagogique </a:t>
            </a:r>
            <a:r>
              <a:rPr lang="fr-FR" altLang="fr-FR" sz="2200">
                <a:latin typeface="Arial" pitchFamily="34" charset="0"/>
                <a:ea typeface="Microsoft YaHei" pitchFamily="34" charset="-122"/>
                <a:cs typeface="Arial" pitchFamily="34" charset="0"/>
              </a:rPr>
              <a:t>plutôt que de laisser les enseignant∙es, concepteurs de leurs enseignements, les adapter à leur public, au gré des groupes classes et en fonction de leur ressenti, </a:t>
            </a:r>
            <a:r>
              <a:rPr lang="fr-FR" altLang="fr-FR" sz="2200" b="1">
                <a:latin typeface="Arial" pitchFamily="34" charset="0"/>
                <a:ea typeface="Microsoft YaHei" pitchFamily="34" charset="-122"/>
                <a:cs typeface="Arial" pitchFamily="34" charset="0"/>
              </a:rPr>
              <a:t>relève davantage de l'injonction et de l'entrave à la liberté pédagogique.</a:t>
            </a:r>
          </a:p>
        </p:txBody>
      </p:sp>
      <p:sp>
        <p:nvSpPr>
          <p:cNvPr id="10" name="ZoneTexte 9">
            <a:extLst>
              <a:ext uri="{FF2B5EF4-FFF2-40B4-BE49-F238E27FC236}">
                <a16:creationId xmlns:a16="http://schemas.microsoft.com/office/drawing/2014/main" id="{A666CA68-2A41-42E1-9A2A-5F85DD298198}"/>
              </a:ext>
            </a:extLst>
          </p:cNvPr>
          <p:cNvSpPr txBox="1"/>
          <p:nvPr/>
        </p:nvSpPr>
        <p:spPr>
          <a:xfrm>
            <a:off x="215900" y="930275"/>
            <a:ext cx="11425238" cy="869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Réalisation d'un Chef d'Œuvre présenté au Bac Pro</a:t>
            </a:r>
          </a:p>
        </p:txBody>
      </p:sp>
      <p:sp>
        <p:nvSpPr>
          <p:cNvPr id="106506"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6DF3B234-6450-44DD-B0C3-00576D8FAFC7}" type="slidenum">
              <a:rPr lang="fr-FR" altLang="fr-FR"/>
              <a:pPr algn="r"/>
              <a:t>50</a:t>
            </a:fld>
            <a:endParaRPr lang="fr-FR" altLang="fr-F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0854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0854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ACEAB5AD-A493-451D-AFA0-7F065B63DC90}"/>
              </a:ext>
            </a:extLst>
          </p:cNvPr>
          <p:cNvSpPr txBox="1"/>
          <p:nvPr/>
        </p:nvSpPr>
        <p:spPr>
          <a:xfrm>
            <a:off x="134938" y="179388"/>
            <a:ext cx="9883775"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LEVIERS POUR RENFORCER LA VOIE PROFESSIONNELLE ?</a:t>
            </a:r>
          </a:p>
        </p:txBody>
      </p:sp>
      <p:sp>
        <p:nvSpPr>
          <p:cNvPr id="6" name="Rectangle 5">
            <a:extLst>
              <a:ext uri="{FF2B5EF4-FFF2-40B4-BE49-F238E27FC236}">
                <a16:creationId xmlns:a16="http://schemas.microsoft.com/office/drawing/2014/main" id="{9622CF43-B1E3-481E-BAF4-7B64A1DA4F33}"/>
              </a:ext>
            </a:extLst>
          </p:cNvPr>
          <p:cNvSpPr/>
          <p:nvPr/>
        </p:nvSpPr>
        <p:spPr>
          <a:xfrm>
            <a:off x="215900" y="647700"/>
            <a:ext cx="11447463" cy="144463"/>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B2C4A4DC-1616-4988-9A51-71FFAB616110}"/>
              </a:ext>
            </a:extLst>
          </p:cNvPr>
          <p:cNvSpPr txBox="1"/>
          <p:nvPr/>
        </p:nvSpPr>
        <p:spPr>
          <a:xfrm>
            <a:off x="215900" y="1793875"/>
            <a:ext cx="3455988" cy="78581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itchFamily="18"/>
                <a:ea typeface="Microsoft YaHei" pitchFamily="2"/>
                <a:cs typeface="Arial" pitchFamily="2"/>
              </a:rPr>
              <a:t>NOS PROPOSITIONS</a:t>
            </a:r>
          </a:p>
        </p:txBody>
      </p:sp>
      <p:sp>
        <p:nvSpPr>
          <p:cNvPr id="108552" name="ZoneTexte 8"/>
          <p:cNvSpPr txBox="1">
            <a:spLocks noChangeArrowheads="1"/>
          </p:cNvSpPr>
          <p:nvPr/>
        </p:nvSpPr>
        <p:spPr bwMode="auto">
          <a:xfrm>
            <a:off x="1019175" y="2386013"/>
            <a:ext cx="10153650" cy="2360612"/>
          </a:xfrm>
          <a:prstGeom prst="rect">
            <a:avLst/>
          </a:prstGeom>
          <a:noFill/>
          <a:ln w="9525">
            <a:noFill/>
            <a:miter lim="800000"/>
            <a:headEnd/>
            <a:tailEnd/>
          </a:ln>
        </p:spPr>
        <p:txBody>
          <a:bodyPr lIns="90000" tIns="45000" rIns="90000" bIns="45000">
            <a:spAutoFit/>
          </a:bodyPr>
          <a:lstStyle/>
          <a:p>
            <a:pPr algn="just" eaLnBrk="1">
              <a:buSzPct val="45000"/>
              <a:buFont typeface="StarSymbol"/>
              <a:buNone/>
            </a:pPr>
            <a:endParaRPr lang="fr-FR" altLang="fr-FR" sz="2200">
              <a:latin typeface="Arial" pitchFamily="34" charset="0"/>
              <a:ea typeface="Microsoft YaHei" pitchFamily="34" charset="-122"/>
              <a:cs typeface="Arial" pitchFamily="34" charset="0"/>
            </a:endParaRPr>
          </a:p>
          <a:p>
            <a:pPr eaLnBrk="1">
              <a:buSzPct val="45000"/>
              <a:buFont typeface="StarSymbol"/>
              <a:buNone/>
            </a:pPr>
            <a:r>
              <a:rPr lang="fr-FR" altLang="fr-FR" sz="2200">
                <a:latin typeface="Arial" pitchFamily="34" charset="0"/>
                <a:ea typeface="Microsoft YaHei" pitchFamily="34" charset="-122"/>
                <a:cs typeface="Arial" pitchFamily="34" charset="0"/>
              </a:rPr>
              <a:t>Revenir à des </a:t>
            </a:r>
            <a:r>
              <a:rPr lang="fr-FR" altLang="fr-FR" sz="2200" b="1">
                <a:latin typeface="Arial" pitchFamily="34" charset="0"/>
                <a:ea typeface="Microsoft YaHei" pitchFamily="34" charset="-122"/>
                <a:cs typeface="Arial" pitchFamily="34" charset="0"/>
              </a:rPr>
              <a:t>épreuves ponctuelles terminales </a:t>
            </a:r>
            <a:r>
              <a:rPr lang="fr-FR" altLang="fr-FR" sz="2200">
                <a:latin typeface="Arial" pitchFamily="34" charset="0"/>
                <a:ea typeface="Microsoft YaHei" pitchFamily="34" charset="-122"/>
                <a:cs typeface="Arial" pitchFamily="34" charset="0"/>
              </a:rPr>
              <a:t>moins subjectives</a:t>
            </a:r>
          </a:p>
          <a:p>
            <a:pPr eaLnBrk="1">
              <a:buSzPct val="45000"/>
              <a:buFont typeface="StarSymbol"/>
              <a:buNone/>
            </a:pPr>
            <a:endParaRPr lang="fr-FR" altLang="fr-FR" sz="2200">
              <a:latin typeface="Arial" pitchFamily="34" charset="0"/>
              <a:ea typeface="Microsoft YaHei" pitchFamily="34" charset="-122"/>
              <a:cs typeface="Arial" pitchFamily="34" charset="0"/>
            </a:endParaRPr>
          </a:p>
          <a:p>
            <a:pPr eaLnBrk="1">
              <a:buSzPct val="45000"/>
              <a:buFont typeface="StarSymbol"/>
              <a:buNone/>
            </a:pPr>
            <a:endParaRPr lang="fr-FR" altLang="fr-FR" sz="2200">
              <a:latin typeface="Arial" pitchFamily="34" charset="0"/>
              <a:ea typeface="Microsoft YaHei" pitchFamily="34" charset="-122"/>
              <a:cs typeface="Arial" pitchFamily="34" charset="0"/>
            </a:endParaRPr>
          </a:p>
          <a:p>
            <a:pPr eaLnBrk="1">
              <a:buSzPct val="45000"/>
              <a:buFont typeface="StarSymbol"/>
              <a:buNone/>
            </a:pPr>
            <a:r>
              <a:rPr lang="fr-FR" altLang="fr-FR" sz="2200">
                <a:latin typeface="Arial" pitchFamily="34" charset="0"/>
                <a:ea typeface="Microsoft YaHei" pitchFamily="34" charset="-122"/>
                <a:cs typeface="Arial" pitchFamily="34" charset="0"/>
              </a:rPr>
              <a:t>Favoriser la mise en place de toute méthode pédagogique </a:t>
            </a:r>
            <a:r>
              <a:rPr lang="fr-FR" altLang="fr-FR" sz="2200" b="1">
                <a:latin typeface="Arial" pitchFamily="34" charset="0"/>
                <a:ea typeface="Microsoft YaHei" pitchFamily="34" charset="-122"/>
                <a:cs typeface="Arial" pitchFamily="34" charset="0"/>
              </a:rPr>
              <a:t>selon le choix et le libre arbitre des enseignant∙es</a:t>
            </a:r>
          </a:p>
          <a:p>
            <a:pPr eaLnBrk="1">
              <a:buSzPct val="45000"/>
              <a:buFont typeface="StarSymbol"/>
              <a:buNone/>
            </a:pPr>
            <a:r>
              <a:rPr lang="fr-FR" altLang="fr-FR" sz="2200">
                <a:latin typeface="Arial" pitchFamily="34" charset="0"/>
                <a:ea typeface="Microsoft YaHei" pitchFamily="34" charset="-122"/>
                <a:cs typeface="Arial" pitchFamily="34" charset="0"/>
              </a:rPr>
              <a:t> </a:t>
            </a:r>
          </a:p>
        </p:txBody>
      </p:sp>
      <p:sp>
        <p:nvSpPr>
          <p:cNvPr id="10" name="ZoneTexte 9">
            <a:extLst>
              <a:ext uri="{FF2B5EF4-FFF2-40B4-BE49-F238E27FC236}">
                <a16:creationId xmlns:a16="http://schemas.microsoft.com/office/drawing/2014/main" id="{9BB96E66-D003-410A-A495-AF0FEBD38C12}"/>
              </a:ext>
            </a:extLst>
          </p:cNvPr>
          <p:cNvSpPr txBox="1"/>
          <p:nvPr/>
        </p:nvSpPr>
        <p:spPr>
          <a:xfrm>
            <a:off x="215900" y="930275"/>
            <a:ext cx="11425238" cy="869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7030A0"/>
                </a:solidFill>
                <a:latin typeface="Arial" pitchFamily="18"/>
                <a:ea typeface="Microsoft YaHei" pitchFamily="2"/>
                <a:cs typeface="Arial" pitchFamily="2"/>
              </a:rPr>
              <a:t>Réalisation d'un Chef d'Œuvre présenté au Bac Pro</a:t>
            </a:r>
          </a:p>
        </p:txBody>
      </p:sp>
      <p:sp>
        <p:nvSpPr>
          <p:cNvPr id="108554"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DF5AD023-A21B-4037-9DA3-9C4731EE3FF0}" type="slidenum">
              <a:rPr lang="fr-FR" altLang="fr-FR"/>
              <a:pPr algn="r"/>
              <a:t>51</a:t>
            </a:fld>
            <a:endParaRPr lang="fr-FR" altLang="fr-F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4"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10595"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10596"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FF787994-F8D8-442D-BAB4-93C8EFEEBF53}"/>
              </a:ext>
            </a:extLst>
          </p:cNvPr>
          <p:cNvSpPr txBox="1"/>
          <p:nvPr/>
        </p:nvSpPr>
        <p:spPr>
          <a:xfrm>
            <a:off x="2744788" y="2833688"/>
            <a:ext cx="6702425" cy="12414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1" fontAlgn="auto">
              <a:spcBef>
                <a:spcPts val="0"/>
              </a:spcBef>
              <a:spcAft>
                <a:spcPts val="0"/>
              </a:spcAft>
              <a:buFont typeface="StarSymbol"/>
              <a:buNone/>
              <a:defRPr/>
            </a:pPr>
            <a:r>
              <a:rPr lang="fr-FR" sz="2600" b="1" dirty="0">
                <a:latin typeface="Arial" pitchFamily="18"/>
                <a:ea typeface="Microsoft YaHei" pitchFamily="2"/>
                <a:cs typeface="Arial" pitchFamily="2"/>
              </a:rPr>
              <a:t>GRILLES HORAIRES</a:t>
            </a:r>
          </a:p>
          <a:p>
            <a:pPr algn="ctr" eaLnBrk="1" fontAlgn="auto">
              <a:spcBef>
                <a:spcPts val="0"/>
              </a:spcBef>
              <a:spcAft>
                <a:spcPts val="0"/>
              </a:spcAft>
              <a:buFont typeface="StarSymbol"/>
              <a:buNone/>
              <a:defRPr/>
            </a:pPr>
            <a:endParaRPr lang="fr-FR" sz="2600" b="1" dirty="0">
              <a:latin typeface="Arial" pitchFamily="18"/>
              <a:ea typeface="Microsoft YaHei" pitchFamily="2"/>
              <a:cs typeface="Arial" pitchFamily="2"/>
            </a:endParaRPr>
          </a:p>
          <a:p>
            <a:pPr algn="ctr" eaLnBrk="1" fontAlgn="auto">
              <a:spcBef>
                <a:spcPts val="0"/>
              </a:spcBef>
              <a:spcAft>
                <a:spcPts val="0"/>
              </a:spcAft>
              <a:buFont typeface="StarSymbol"/>
              <a:buNone/>
              <a:defRPr/>
            </a:pPr>
            <a:r>
              <a:rPr lang="fr-FR" sz="2600" b="1" dirty="0">
                <a:latin typeface="Arial" pitchFamily="18"/>
                <a:ea typeface="Microsoft YaHei" pitchFamily="2"/>
                <a:cs typeface="Arial" pitchFamily="2"/>
              </a:rPr>
              <a:t>Moins d’école pour les plus en difficultés</a:t>
            </a:r>
          </a:p>
        </p:txBody>
      </p:sp>
      <p:sp>
        <p:nvSpPr>
          <p:cNvPr id="6" name="Rectangle 5">
            <a:extLst>
              <a:ext uri="{FF2B5EF4-FFF2-40B4-BE49-F238E27FC236}">
                <a16:creationId xmlns:a16="http://schemas.microsoft.com/office/drawing/2014/main" id="{DB231281-F5F2-4A31-AA77-EEF167B3B925}"/>
              </a:ext>
            </a:extLst>
          </p:cNvPr>
          <p:cNvSpPr/>
          <p:nvPr/>
        </p:nvSpPr>
        <p:spPr>
          <a:xfrm>
            <a:off x="215900" y="647700"/>
            <a:ext cx="11447463" cy="144463"/>
          </a:xfrm>
          <a:prstGeom prst="rect">
            <a:avLst/>
          </a:prstGeom>
          <a:solidFill>
            <a:srgbClr val="CC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10599" name="Espace réservé du numéro de diapositive 7"/>
          <p:cNvSpPr>
            <a:spLocks noGrp="1"/>
          </p:cNvSpPr>
          <p:nvPr>
            <p:ph type="sldNum" sz="quarter" idx="12"/>
          </p:nvPr>
        </p:nvSpPr>
        <p:spPr bwMode="auto">
          <a:xfrm>
            <a:off x="9448800" y="0"/>
            <a:ext cx="2743200" cy="365125"/>
          </a:xfrm>
          <a:noFill/>
          <a:ln>
            <a:miter lim="800000"/>
            <a:headEnd/>
            <a:tailEnd/>
          </a:ln>
        </p:spPr>
        <p:txBody>
          <a:bodyPr/>
          <a:lstStyle/>
          <a:p>
            <a:pPr algn="r"/>
            <a:fld id="{E85729A0-E4CE-4C18-B51F-3832C33C5C9D}" type="slidenum">
              <a:rPr lang="fr-FR" altLang="fr-FR"/>
              <a:pPr algn="r"/>
              <a:t>52</a:t>
            </a:fld>
            <a:endParaRPr lang="fr-FR" altLang="fr-FR"/>
          </a:p>
        </p:txBody>
      </p:sp>
    </p:spTree>
    <p:extLst>
      <p:ext uri="{BB962C8B-B14F-4D97-AF65-F5344CB8AC3E}">
        <p14:creationId xmlns:p14="http://schemas.microsoft.com/office/powerpoint/2010/main" val="3673912937"/>
      </p:ext>
    </p:extLst>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2"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12643"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12644"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560800F4-EE00-402B-B6E4-6D116C9FCC9F}"/>
              </a:ext>
            </a:extLst>
          </p:cNvPr>
          <p:cNvSpPr txBox="1"/>
          <p:nvPr/>
        </p:nvSpPr>
        <p:spPr>
          <a:xfrm>
            <a:off x="134938" y="179388"/>
            <a:ext cx="10296525"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GRILLES HORAIRES : Moins d’école pour les plus en difficultés</a:t>
            </a:r>
          </a:p>
        </p:txBody>
      </p:sp>
      <p:sp>
        <p:nvSpPr>
          <p:cNvPr id="6" name="Rectangle 5">
            <a:extLst>
              <a:ext uri="{FF2B5EF4-FFF2-40B4-BE49-F238E27FC236}">
                <a16:creationId xmlns:a16="http://schemas.microsoft.com/office/drawing/2014/main" id="{4FB5D604-1EE7-4596-8924-708817CF8B84}"/>
              </a:ext>
            </a:extLst>
          </p:cNvPr>
          <p:cNvSpPr/>
          <p:nvPr/>
        </p:nvSpPr>
        <p:spPr>
          <a:xfrm>
            <a:off x="215900" y="647700"/>
            <a:ext cx="11447463" cy="144463"/>
          </a:xfrm>
          <a:prstGeom prst="rect">
            <a:avLst/>
          </a:prstGeom>
          <a:solidFill>
            <a:srgbClr val="CC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00046650-0960-4CD5-A86A-C0A9BF692449}"/>
              </a:ext>
            </a:extLst>
          </p:cNvPr>
          <p:cNvSpPr txBox="1"/>
          <p:nvPr/>
        </p:nvSpPr>
        <p:spPr>
          <a:xfrm>
            <a:off x="3503613" y="3429000"/>
            <a:ext cx="5184775" cy="504825"/>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Nouvelle grille unique de Bac Pro</a:t>
            </a:r>
          </a:p>
        </p:txBody>
      </p:sp>
      <p:sp>
        <p:nvSpPr>
          <p:cNvPr id="112648" name="Espace réservé du numéro de diapositive 9"/>
          <p:cNvSpPr>
            <a:spLocks noGrp="1"/>
          </p:cNvSpPr>
          <p:nvPr>
            <p:ph type="sldNum" sz="quarter" idx="12"/>
          </p:nvPr>
        </p:nvSpPr>
        <p:spPr bwMode="auto">
          <a:xfrm>
            <a:off x="9448800" y="0"/>
            <a:ext cx="2743200" cy="365125"/>
          </a:xfrm>
          <a:noFill/>
          <a:ln>
            <a:miter lim="800000"/>
            <a:headEnd/>
            <a:tailEnd/>
          </a:ln>
        </p:spPr>
        <p:txBody>
          <a:bodyPr/>
          <a:lstStyle/>
          <a:p>
            <a:pPr algn="r"/>
            <a:fld id="{F4535407-B7AA-44C8-A3A9-0BE9CD30A3F4}" type="slidenum">
              <a:rPr lang="fr-FR" altLang="fr-FR"/>
              <a:pPr algn="r"/>
              <a:t>53</a:t>
            </a:fld>
            <a:endParaRPr lang="fr-FR" altLang="fr-FR"/>
          </a:p>
        </p:txBody>
      </p:sp>
    </p:spTree>
    <p:extLst>
      <p:ext uri="{BB962C8B-B14F-4D97-AF65-F5344CB8AC3E}">
        <p14:creationId xmlns:p14="http://schemas.microsoft.com/office/powerpoint/2010/main" val="1261761790"/>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90"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14691"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14692"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F40F4EF0-EF58-4F65-9235-510D9C4D69E8}"/>
              </a:ext>
            </a:extLst>
          </p:cNvPr>
          <p:cNvSpPr txBox="1"/>
          <p:nvPr/>
        </p:nvSpPr>
        <p:spPr>
          <a:xfrm>
            <a:off x="134938" y="179388"/>
            <a:ext cx="10296525"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GRILLES HORAIRES : Moins d’école pour les plus en difficultés</a:t>
            </a:r>
          </a:p>
        </p:txBody>
      </p:sp>
      <p:sp>
        <p:nvSpPr>
          <p:cNvPr id="6" name="Rectangle 5">
            <a:extLst>
              <a:ext uri="{FF2B5EF4-FFF2-40B4-BE49-F238E27FC236}">
                <a16:creationId xmlns:a16="http://schemas.microsoft.com/office/drawing/2014/main" id="{B8B7E626-0B87-43C1-94B9-195EBFD5C12F}"/>
              </a:ext>
            </a:extLst>
          </p:cNvPr>
          <p:cNvSpPr/>
          <p:nvPr/>
        </p:nvSpPr>
        <p:spPr>
          <a:xfrm>
            <a:off x="215900" y="647700"/>
            <a:ext cx="11447463" cy="144463"/>
          </a:xfrm>
          <a:prstGeom prst="rect">
            <a:avLst/>
          </a:prstGeom>
          <a:solidFill>
            <a:srgbClr val="CC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7" name="ZoneTexte 6">
            <a:extLst>
              <a:ext uri="{FF2B5EF4-FFF2-40B4-BE49-F238E27FC236}">
                <a16:creationId xmlns:a16="http://schemas.microsoft.com/office/drawing/2014/main" id="{7C0E5F40-66E7-4510-9A5F-F9313AF897EC}"/>
              </a:ext>
            </a:extLst>
          </p:cNvPr>
          <p:cNvSpPr txBox="1"/>
          <p:nvPr/>
        </p:nvSpPr>
        <p:spPr>
          <a:xfrm>
            <a:off x="215900" y="1182688"/>
            <a:ext cx="7199313" cy="8096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u="sng">
                <a:latin typeface="Calibri" pitchFamily="18"/>
                <a:ea typeface="Calibri" pitchFamily="34"/>
                <a:cs typeface="Arial" pitchFamily="2"/>
              </a:rPr>
              <a:t>Enseignements professionnels  : 1260 heures</a:t>
            </a:r>
          </a:p>
          <a:p>
            <a:pPr algn="just" eaLnBrk="1" fontAlgn="auto">
              <a:spcBef>
                <a:spcPts val="0"/>
              </a:spcBef>
              <a:spcAft>
                <a:spcPts val="0"/>
              </a:spcAft>
              <a:buFont typeface="StarSymbol"/>
              <a:buNone/>
              <a:defRPr/>
            </a:pPr>
            <a:endParaRPr lang="fr-FR" sz="2400" b="1">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F875314B-A03A-4ACD-BFD4-667CB3C8DFEF}"/>
              </a:ext>
            </a:extLst>
          </p:cNvPr>
          <p:cNvSpPr txBox="1"/>
          <p:nvPr/>
        </p:nvSpPr>
        <p:spPr>
          <a:xfrm>
            <a:off x="263525" y="1628800"/>
            <a:ext cx="11928475" cy="1217919"/>
          </a:xfrm>
          <a:prstGeom prst="rect">
            <a:avLst/>
          </a:prstGeom>
          <a:noFill/>
          <a:ln>
            <a:noFill/>
          </a:ln>
        </p:spPr>
        <p:txBody>
          <a:bodyPr wrap="squar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600"/>
              </a:spcAft>
              <a:buFont typeface="StarSymbol"/>
              <a:buNone/>
              <a:defRPr/>
            </a:pPr>
            <a:r>
              <a:rPr lang="fr-FR" sz="2200" dirty="0">
                <a:latin typeface="Arial" pitchFamily="34"/>
                <a:ea typeface="Calibri" pitchFamily="34"/>
                <a:cs typeface="Arial" pitchFamily="34"/>
              </a:rPr>
              <a:t>Le volume est en </a:t>
            </a:r>
            <a:r>
              <a:rPr lang="fr-FR" sz="2200" b="1" dirty="0">
                <a:latin typeface="Arial" pitchFamily="34"/>
                <a:ea typeface="Calibri" pitchFamily="34"/>
                <a:cs typeface="Arial" pitchFamily="34"/>
              </a:rPr>
              <a:t>diminution de 60 heures</a:t>
            </a:r>
            <a:r>
              <a:rPr lang="fr-FR" sz="2200" dirty="0">
                <a:latin typeface="Arial" pitchFamily="34"/>
                <a:ea typeface="Calibri" pitchFamily="34"/>
                <a:cs typeface="Arial" pitchFamily="34"/>
              </a:rPr>
              <a:t> (-4,5 %) sur les 3 ans.</a:t>
            </a:r>
          </a:p>
          <a:p>
            <a:pPr eaLnBrk="1" fontAlgn="auto">
              <a:spcBef>
                <a:spcPts val="0"/>
              </a:spcBef>
              <a:spcAft>
                <a:spcPts val="600"/>
              </a:spcAft>
              <a:buFont typeface="StarSymbol"/>
              <a:buNone/>
              <a:defRPr/>
            </a:pPr>
            <a:r>
              <a:rPr lang="fr-FR" sz="2200" dirty="0">
                <a:latin typeface="Arial" pitchFamily="34"/>
                <a:ea typeface="Calibri" pitchFamily="34"/>
                <a:cs typeface="Arial" pitchFamily="34"/>
              </a:rPr>
              <a:t>PSE : 84 h		Eco-Droit / Eco-gestion : 84 h		Réalisation chef d’œuvre : 108 h</a:t>
            </a: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Co-intervention : Français 71 h – Maths-sciences 57 h </a:t>
            </a:r>
          </a:p>
        </p:txBody>
      </p:sp>
      <p:sp>
        <p:nvSpPr>
          <p:cNvPr id="9" name="ZoneTexte 8">
            <a:extLst>
              <a:ext uri="{FF2B5EF4-FFF2-40B4-BE49-F238E27FC236}">
                <a16:creationId xmlns:a16="http://schemas.microsoft.com/office/drawing/2014/main" id="{7938333F-0E25-4C6C-B23B-9FF90BE25111}"/>
              </a:ext>
            </a:extLst>
          </p:cNvPr>
          <p:cNvSpPr txBox="1"/>
          <p:nvPr/>
        </p:nvSpPr>
        <p:spPr>
          <a:xfrm>
            <a:off x="215900" y="930275"/>
            <a:ext cx="11425238" cy="869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Nouvelle grille unique de Bac Pro</a:t>
            </a:r>
          </a:p>
        </p:txBody>
      </p:sp>
      <p:sp>
        <p:nvSpPr>
          <p:cNvPr id="10" name="ZoneTexte 9">
            <a:extLst>
              <a:ext uri="{FF2B5EF4-FFF2-40B4-BE49-F238E27FC236}">
                <a16:creationId xmlns:a16="http://schemas.microsoft.com/office/drawing/2014/main" id="{6A5CA8E9-A52F-4A17-A52B-F204B4F5392A}"/>
              </a:ext>
            </a:extLst>
          </p:cNvPr>
          <p:cNvSpPr txBox="1"/>
          <p:nvPr/>
        </p:nvSpPr>
        <p:spPr>
          <a:xfrm>
            <a:off x="263352" y="2852936"/>
            <a:ext cx="5217880" cy="820438"/>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u="sng" dirty="0">
                <a:latin typeface="Calibri" pitchFamily="18"/>
                <a:ea typeface="Calibri" pitchFamily="34"/>
                <a:cs typeface="Arial" pitchFamily="2"/>
              </a:rPr>
              <a:t>Enseignements généraux  : 1094 heures</a:t>
            </a:r>
          </a:p>
          <a:p>
            <a:pPr algn="just" eaLnBrk="1" fontAlgn="auto">
              <a:spcBef>
                <a:spcPts val="0"/>
              </a:spcBef>
              <a:spcAft>
                <a:spcPts val="0"/>
              </a:spcAft>
              <a:buFont typeface="StarSymbol"/>
              <a:buNone/>
              <a:defRPr/>
            </a:pPr>
            <a:endParaRPr lang="fr-FR" sz="2400" b="1" dirty="0">
              <a:latin typeface="Arial" pitchFamily="18"/>
              <a:ea typeface="Microsoft YaHei" pitchFamily="2"/>
              <a:cs typeface="Arial" pitchFamily="2"/>
            </a:endParaRPr>
          </a:p>
        </p:txBody>
      </p:sp>
      <p:sp>
        <p:nvSpPr>
          <p:cNvPr id="114700" name="Espace réservé du numéro de diapositive 12"/>
          <p:cNvSpPr>
            <a:spLocks noGrp="1"/>
          </p:cNvSpPr>
          <p:nvPr>
            <p:ph type="sldNum" sz="quarter" idx="12"/>
          </p:nvPr>
        </p:nvSpPr>
        <p:spPr bwMode="auto">
          <a:xfrm>
            <a:off x="9448800" y="0"/>
            <a:ext cx="2743200" cy="365125"/>
          </a:xfrm>
          <a:noFill/>
          <a:ln>
            <a:miter lim="800000"/>
            <a:headEnd/>
            <a:tailEnd/>
          </a:ln>
        </p:spPr>
        <p:txBody>
          <a:bodyPr/>
          <a:lstStyle/>
          <a:p>
            <a:pPr algn="r"/>
            <a:fld id="{29431806-8B10-46B2-9B4B-23FC2443B39F}" type="slidenum">
              <a:rPr lang="fr-FR" altLang="fr-FR"/>
              <a:pPr algn="r"/>
              <a:t>54</a:t>
            </a:fld>
            <a:endParaRPr lang="fr-FR" altLang="fr-FR"/>
          </a:p>
        </p:txBody>
      </p:sp>
      <p:graphicFrame>
        <p:nvGraphicFramePr>
          <p:cNvPr id="13" name="Tableau 12"/>
          <p:cNvGraphicFramePr>
            <a:graphicFrameLocks noGrp="1"/>
          </p:cNvGraphicFramePr>
          <p:nvPr/>
        </p:nvGraphicFramePr>
        <p:xfrm>
          <a:off x="479376" y="3356992"/>
          <a:ext cx="11161240" cy="2753360"/>
        </p:xfrm>
        <a:graphic>
          <a:graphicData uri="http://schemas.openxmlformats.org/drawingml/2006/table">
            <a:tbl>
              <a:tblPr/>
              <a:tblGrid>
                <a:gridCol w="2162125">
                  <a:extLst>
                    <a:ext uri="{9D8B030D-6E8A-4147-A177-3AD203B41FA5}">
                      <a16:colId xmlns:a16="http://schemas.microsoft.com/office/drawing/2014/main" val="20000"/>
                    </a:ext>
                  </a:extLst>
                </a:gridCol>
                <a:gridCol w="1619689">
                  <a:extLst>
                    <a:ext uri="{9D8B030D-6E8A-4147-A177-3AD203B41FA5}">
                      <a16:colId xmlns:a16="http://schemas.microsoft.com/office/drawing/2014/main" val="20001"/>
                    </a:ext>
                  </a:extLst>
                </a:gridCol>
                <a:gridCol w="4502098">
                  <a:extLst>
                    <a:ext uri="{9D8B030D-6E8A-4147-A177-3AD203B41FA5}">
                      <a16:colId xmlns:a16="http://schemas.microsoft.com/office/drawing/2014/main" val="20002"/>
                    </a:ext>
                  </a:extLst>
                </a:gridCol>
                <a:gridCol w="2877328">
                  <a:extLst>
                    <a:ext uri="{9D8B030D-6E8A-4147-A177-3AD203B41FA5}">
                      <a16:colId xmlns:a16="http://schemas.microsoft.com/office/drawing/2014/main" val="20003"/>
                    </a:ext>
                  </a:extLst>
                </a:gridCol>
              </a:tblGrid>
              <a:tr h="342038">
                <a:tc>
                  <a:txBody>
                    <a:bodyPr/>
                    <a:lstStyle/>
                    <a:p>
                      <a:pPr>
                        <a:spcAft>
                          <a:spcPts val="0"/>
                        </a:spcAft>
                      </a:pPr>
                      <a:endParaRPr lang="fr-FR" sz="1800" kern="150">
                        <a:latin typeface="Calibri"/>
                        <a:ea typeface="SimSun"/>
                        <a:cs typeface="Calibr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Volume actuel</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Projet annoncé le 28 mai 2018</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Différence (sur 3 ans)</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2038">
                <a:tc>
                  <a:txBody>
                    <a:bodyPr/>
                    <a:lstStyle/>
                    <a:p>
                      <a:pPr>
                        <a:spcAft>
                          <a:spcPts val="0"/>
                        </a:spcAft>
                      </a:pPr>
                      <a:r>
                        <a:rPr lang="fr-FR" sz="1800" kern="150">
                          <a:latin typeface="Calibri"/>
                          <a:ea typeface="SimSun"/>
                          <a:cs typeface="Calibri"/>
                        </a:rPr>
                        <a:t>Français / HG / EC</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380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267 + 71 co-intervention = 338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- 42 h soit - 11 %</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2038">
                <a:tc>
                  <a:txBody>
                    <a:bodyPr/>
                    <a:lstStyle/>
                    <a:p>
                      <a:pPr>
                        <a:spcAft>
                          <a:spcPts val="0"/>
                        </a:spcAft>
                      </a:pPr>
                      <a:r>
                        <a:rPr lang="fr-FR" sz="1800" kern="150">
                          <a:latin typeface="Calibri"/>
                          <a:ea typeface="SimSun"/>
                          <a:cs typeface="Calibri"/>
                        </a:rPr>
                        <a:t>Maths </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181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140 + 57 co-intervention = 197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+ 18 h soit + 10 %</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2038">
                <a:tc>
                  <a:txBody>
                    <a:bodyPr/>
                    <a:lstStyle/>
                    <a:p>
                      <a:pPr>
                        <a:spcAft>
                          <a:spcPts val="0"/>
                        </a:spcAft>
                      </a:pPr>
                      <a:r>
                        <a:rPr lang="fr-FR" sz="1800" kern="150">
                          <a:latin typeface="Calibri"/>
                          <a:ea typeface="SimSun"/>
                          <a:cs typeface="Calibri"/>
                        </a:rPr>
                        <a:t>LV1</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181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168 heures</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- 13 h soit - 7 %</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2038">
                <a:tc>
                  <a:txBody>
                    <a:bodyPr/>
                    <a:lstStyle/>
                    <a:p>
                      <a:pPr>
                        <a:spcAft>
                          <a:spcPts val="0"/>
                        </a:spcAft>
                      </a:pPr>
                      <a:r>
                        <a:rPr lang="fr-FR" sz="1800" kern="150">
                          <a:latin typeface="Calibri"/>
                          <a:ea typeface="SimSun"/>
                          <a:cs typeface="Calibri"/>
                        </a:rPr>
                        <a:t>LV2 ou sciences</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168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126 heures</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- 42 h soit - 25 %</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2038">
                <a:tc>
                  <a:txBody>
                    <a:bodyPr/>
                    <a:lstStyle/>
                    <a:p>
                      <a:pPr>
                        <a:spcAft>
                          <a:spcPts val="0"/>
                        </a:spcAft>
                      </a:pPr>
                      <a:r>
                        <a:rPr lang="fr-FR" sz="1800" kern="150">
                          <a:latin typeface="Calibri"/>
                          <a:ea typeface="SimSun"/>
                          <a:cs typeface="Calibri"/>
                        </a:rPr>
                        <a:t>Arts Appliqués</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84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84 heures</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identique</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2038">
                <a:tc>
                  <a:txBody>
                    <a:bodyPr/>
                    <a:lstStyle/>
                    <a:p>
                      <a:pPr>
                        <a:spcAft>
                          <a:spcPts val="0"/>
                        </a:spcAft>
                      </a:pPr>
                      <a:r>
                        <a:rPr lang="fr-FR" sz="1800" kern="150">
                          <a:latin typeface="Calibri"/>
                          <a:ea typeface="SimSun"/>
                          <a:cs typeface="Calibri"/>
                        </a:rPr>
                        <a:t>EPS</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224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210 heures</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14 h soit – 6,25 %</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2038">
                <a:tc>
                  <a:txBody>
                    <a:bodyPr/>
                    <a:lstStyle/>
                    <a:p>
                      <a:pPr>
                        <a:spcAft>
                          <a:spcPts val="0"/>
                        </a:spcAft>
                      </a:pPr>
                      <a:endParaRPr lang="fr-FR" sz="1800" kern="150">
                        <a:latin typeface="Calibri"/>
                        <a:ea typeface="SimSun"/>
                        <a:cs typeface="Calibr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1218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1123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b="1" kern="150" dirty="0">
                          <a:latin typeface="Calibri"/>
                          <a:ea typeface="SimSun"/>
                          <a:cs typeface="Calibri"/>
                        </a:rPr>
                        <a:t>- 95 h soit – 7,8 %</a:t>
                      </a:r>
                      <a:endParaRPr lang="fr-FR" sz="1800" kern="150" dirty="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502992852"/>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3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16739"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16740"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48E5B76F-5752-45B8-9A39-94CF7BB5F102}"/>
              </a:ext>
            </a:extLst>
          </p:cNvPr>
          <p:cNvSpPr txBox="1"/>
          <p:nvPr/>
        </p:nvSpPr>
        <p:spPr>
          <a:xfrm>
            <a:off x="134938" y="179388"/>
            <a:ext cx="10296525"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GRILLES HORAIRES : Moins d’école pour les plus en difficultés</a:t>
            </a:r>
          </a:p>
        </p:txBody>
      </p:sp>
      <p:sp>
        <p:nvSpPr>
          <p:cNvPr id="6" name="Rectangle 5">
            <a:extLst>
              <a:ext uri="{FF2B5EF4-FFF2-40B4-BE49-F238E27FC236}">
                <a16:creationId xmlns:a16="http://schemas.microsoft.com/office/drawing/2014/main" id="{8E78ABDE-3978-4D1E-9C22-55130969C777}"/>
              </a:ext>
            </a:extLst>
          </p:cNvPr>
          <p:cNvSpPr/>
          <p:nvPr/>
        </p:nvSpPr>
        <p:spPr>
          <a:xfrm>
            <a:off x="215900" y="647700"/>
            <a:ext cx="11447463" cy="144463"/>
          </a:xfrm>
          <a:prstGeom prst="rect">
            <a:avLst/>
          </a:prstGeom>
          <a:solidFill>
            <a:srgbClr val="CC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7" name="ZoneTexte 6">
            <a:extLst>
              <a:ext uri="{FF2B5EF4-FFF2-40B4-BE49-F238E27FC236}">
                <a16:creationId xmlns:a16="http://schemas.microsoft.com/office/drawing/2014/main" id="{D5B40AEA-9A06-4F7E-8658-30EAB639ED55}"/>
              </a:ext>
            </a:extLst>
          </p:cNvPr>
          <p:cNvSpPr txBox="1"/>
          <p:nvPr/>
        </p:nvSpPr>
        <p:spPr>
          <a:xfrm>
            <a:off x="219328" y="793750"/>
            <a:ext cx="4927600" cy="4667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defRPr/>
            </a:pPr>
            <a:r>
              <a:rPr lang="fr-FR" sz="2400" b="1" u="sng" dirty="0"/>
              <a:t>Volume horaire hebdomadaire élève</a:t>
            </a:r>
            <a:endParaRPr lang="fr-FR" sz="2400" dirty="0"/>
          </a:p>
        </p:txBody>
      </p:sp>
      <p:sp>
        <p:nvSpPr>
          <p:cNvPr id="9" name="ZoneTexte 8">
            <a:extLst>
              <a:ext uri="{FF2B5EF4-FFF2-40B4-BE49-F238E27FC236}">
                <a16:creationId xmlns:a16="http://schemas.microsoft.com/office/drawing/2014/main" id="{AA4A3C8C-85C3-4B1E-BB81-8C83016A20C3}"/>
              </a:ext>
            </a:extLst>
          </p:cNvPr>
          <p:cNvSpPr txBox="1"/>
          <p:nvPr/>
        </p:nvSpPr>
        <p:spPr>
          <a:xfrm>
            <a:off x="6614242" y="816387"/>
            <a:ext cx="5040313" cy="869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Nouvelle grille unique de Bac Pro</a:t>
            </a:r>
          </a:p>
        </p:txBody>
      </p:sp>
      <p:graphicFrame>
        <p:nvGraphicFramePr>
          <p:cNvPr id="10" name="Tableau 9">
            <a:extLst>
              <a:ext uri="{FF2B5EF4-FFF2-40B4-BE49-F238E27FC236}">
                <a16:creationId xmlns:a16="http://schemas.microsoft.com/office/drawing/2014/main" id="{77E75ADE-C78E-4884-8079-5B75E0C9E2F4}"/>
              </a:ext>
            </a:extLst>
          </p:cNvPr>
          <p:cNvGraphicFramePr>
            <a:graphicFrameLocks noGrp="1"/>
          </p:cNvGraphicFramePr>
          <p:nvPr>
            <p:extLst/>
          </p:nvPr>
        </p:nvGraphicFramePr>
        <p:xfrm>
          <a:off x="321688" y="1278450"/>
          <a:ext cx="7848600" cy="5082466"/>
        </p:xfrm>
        <a:graphic>
          <a:graphicData uri="http://schemas.openxmlformats.org/drawingml/2006/table">
            <a:tbl>
              <a:tblPr/>
              <a:tblGrid>
                <a:gridCol w="4248324">
                  <a:extLst>
                    <a:ext uri="{9D8B030D-6E8A-4147-A177-3AD203B41FA5}">
                      <a16:colId xmlns:a16="http://schemas.microsoft.com/office/drawing/2014/main" val="20000"/>
                    </a:ext>
                  </a:extLst>
                </a:gridCol>
                <a:gridCol w="1224094">
                  <a:extLst>
                    <a:ext uri="{9D8B030D-6E8A-4147-A177-3AD203B41FA5}">
                      <a16:colId xmlns:a16="http://schemas.microsoft.com/office/drawing/2014/main" val="20001"/>
                    </a:ext>
                  </a:extLst>
                </a:gridCol>
                <a:gridCol w="1152088">
                  <a:extLst>
                    <a:ext uri="{9D8B030D-6E8A-4147-A177-3AD203B41FA5}">
                      <a16:colId xmlns:a16="http://schemas.microsoft.com/office/drawing/2014/main" val="20002"/>
                    </a:ext>
                  </a:extLst>
                </a:gridCol>
                <a:gridCol w="1224094">
                  <a:extLst>
                    <a:ext uri="{9D8B030D-6E8A-4147-A177-3AD203B41FA5}">
                      <a16:colId xmlns:a16="http://schemas.microsoft.com/office/drawing/2014/main" val="20003"/>
                    </a:ext>
                  </a:extLst>
                </a:gridCol>
              </a:tblGrid>
              <a:tr h="287933">
                <a:tc>
                  <a:txBody>
                    <a:bodyPr/>
                    <a:lstStyle/>
                    <a:p>
                      <a:pPr>
                        <a:spcAft>
                          <a:spcPts val="0"/>
                        </a:spcAft>
                      </a:pPr>
                      <a:endParaRPr lang="fr-FR" sz="1600" kern="150" dirty="0">
                        <a:latin typeface="Calibri"/>
                        <a:ea typeface="SimSun"/>
                        <a:cs typeface="Calibri"/>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b="1" kern="150" dirty="0">
                          <a:latin typeface="Calibri"/>
                          <a:ea typeface="SimSun"/>
                          <a:cs typeface="Calibri"/>
                        </a:rPr>
                        <a:t>2</a:t>
                      </a:r>
                      <a:r>
                        <a:rPr lang="fr-FR" sz="1600" b="1" kern="150" baseline="30000" dirty="0">
                          <a:latin typeface="Calibri"/>
                          <a:ea typeface="SimSun"/>
                          <a:cs typeface="Calibri"/>
                        </a:rPr>
                        <a:t>de</a:t>
                      </a:r>
                      <a:r>
                        <a:rPr lang="fr-FR" sz="1600" b="1" kern="150" dirty="0">
                          <a:latin typeface="Calibri"/>
                          <a:ea typeface="SimSun"/>
                          <a:cs typeface="Calibri"/>
                        </a:rPr>
                        <a:t> pro</a:t>
                      </a:r>
                      <a:r>
                        <a:rPr lang="fr-FR" sz="1600" kern="150" dirty="0">
                          <a:latin typeface="Calibri"/>
                          <a:ea typeface="SimSun"/>
                          <a:cs typeface="Calibri"/>
                        </a:rPr>
                        <a:t> </a:t>
                      </a:r>
                      <a:endParaRPr lang="fr-FR" sz="1600" kern="150" dirty="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b="1" kern="150" dirty="0">
                          <a:latin typeface="Calibri"/>
                          <a:ea typeface="SimSun"/>
                          <a:cs typeface="Calibri"/>
                        </a:rPr>
                        <a:t>1</a:t>
                      </a:r>
                      <a:r>
                        <a:rPr lang="fr-FR" sz="1600" b="1" kern="150" baseline="30000" dirty="0">
                          <a:latin typeface="Calibri"/>
                          <a:ea typeface="SimSun"/>
                          <a:cs typeface="Calibri"/>
                        </a:rPr>
                        <a:t>ère</a:t>
                      </a:r>
                      <a:r>
                        <a:rPr lang="fr-FR" sz="1600" b="1" kern="150" dirty="0">
                          <a:latin typeface="Calibri"/>
                          <a:ea typeface="SimSun"/>
                          <a:cs typeface="Calibri"/>
                        </a:rPr>
                        <a:t> pro</a:t>
                      </a:r>
                      <a:endParaRPr lang="fr-FR" sz="1600" kern="150" dirty="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b="1" kern="150" dirty="0" err="1">
                          <a:latin typeface="Calibri"/>
                          <a:ea typeface="SimSun"/>
                          <a:cs typeface="Calibri"/>
                        </a:rPr>
                        <a:t>T</a:t>
                      </a:r>
                      <a:r>
                        <a:rPr lang="fr-FR" sz="1600" b="1" kern="150" baseline="30000" dirty="0" err="1">
                          <a:latin typeface="Calibri"/>
                          <a:ea typeface="SimSun"/>
                          <a:cs typeface="Calibri"/>
                        </a:rPr>
                        <a:t>le</a:t>
                      </a:r>
                      <a:r>
                        <a:rPr lang="fr-FR" sz="1600" kern="150" dirty="0">
                          <a:latin typeface="Calibri"/>
                          <a:ea typeface="SimSun"/>
                          <a:cs typeface="Calibri"/>
                        </a:rPr>
                        <a:t> </a:t>
                      </a:r>
                      <a:r>
                        <a:rPr lang="fr-FR" sz="1600" b="1" kern="150" dirty="0">
                          <a:latin typeface="Calibri"/>
                          <a:ea typeface="SimSun"/>
                          <a:cs typeface="Calibri"/>
                        </a:rPr>
                        <a:t>pro</a:t>
                      </a:r>
                      <a:endParaRPr lang="fr-FR" sz="1600" kern="150" dirty="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4686">
                <a:tc>
                  <a:txBody>
                    <a:bodyPr/>
                    <a:lstStyle/>
                    <a:p>
                      <a:pPr algn="r">
                        <a:spcAft>
                          <a:spcPts val="0"/>
                        </a:spcAft>
                      </a:pPr>
                      <a:r>
                        <a:rPr lang="fr-FR" sz="1600" kern="150" dirty="0">
                          <a:latin typeface="Calibri"/>
                          <a:ea typeface="SimSun"/>
                          <a:cs typeface="Calibri"/>
                        </a:rPr>
                        <a:t>Disciplines Professionnelles </a:t>
                      </a:r>
                      <a:endParaRPr lang="fr-FR" sz="1600" kern="150" dirty="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latin typeface="Calibri"/>
                          <a:ea typeface="SimSun"/>
                          <a:cs typeface="Calibri"/>
                        </a:rPr>
                        <a:t>11</a:t>
                      </a:r>
                      <a:endParaRPr lang="fr-FR" sz="1600" kern="150" dirty="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latin typeface="Calibri"/>
                          <a:ea typeface="SimSun"/>
                          <a:cs typeface="Calibri"/>
                        </a:rPr>
                        <a:t>9,5</a:t>
                      </a:r>
                      <a:endParaRPr lang="fr-FR" sz="1600" kern="150" dirty="0">
                        <a:latin typeface="Times New Roman"/>
                        <a:ea typeface="SimSun"/>
                        <a:cs typeface="Arial"/>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latin typeface="Calibri"/>
                          <a:ea typeface="SimSun"/>
                          <a:cs typeface="Calibri"/>
                        </a:rPr>
                        <a:t>10</a:t>
                      </a:r>
                      <a:endParaRPr lang="fr-FR" sz="1600" kern="150" dirty="0">
                        <a:latin typeface="Times New Roman"/>
                        <a:ea typeface="SimSun"/>
                        <a:cs typeface="Arial"/>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8519">
                <a:tc>
                  <a:txBody>
                    <a:bodyPr/>
                    <a:lstStyle/>
                    <a:p>
                      <a:pPr algn="r">
                        <a:spcAft>
                          <a:spcPts val="0"/>
                        </a:spcAft>
                      </a:pPr>
                      <a:r>
                        <a:rPr lang="fr-FR" sz="1600" dirty="0">
                          <a:solidFill>
                            <a:schemeClr val="tx1"/>
                          </a:solidFill>
                          <a:effectLst/>
                          <a:latin typeface="+mn-lt"/>
                          <a:ea typeface="+mn-ea"/>
                          <a:cs typeface="+mn-cs"/>
                        </a:rPr>
                        <a:t>Co-intervention Professionnel-Français</a:t>
                      </a:r>
                      <a:endParaRPr lang="fr-FR" sz="1600" kern="150" dirty="0">
                        <a:latin typeface="+mn-lt"/>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effectLst/>
                          <a:latin typeface="Calibri" panose="020F0502020204030204" pitchFamily="34" charset="0"/>
                          <a:ea typeface="SimSun" panose="02010600030101010101" pitchFamily="2" charset="-122"/>
                          <a:cs typeface="Arial" panose="020B0604020202020204" pitchFamily="34" charset="0"/>
                        </a:rPr>
                        <a:t>1</a:t>
                      </a:r>
                      <a:endParaRPr lang="fr-FR" sz="1600" kern="150" dirty="0">
                        <a:effectLst/>
                        <a:latin typeface="Times New Roman" panose="02020603050405020304" pitchFamily="18" charset="0"/>
                        <a:ea typeface="SimSun" panose="02010600030101010101" pitchFamily="2" charset="-122"/>
                        <a:cs typeface="Arial" panose="020B0604020202020204" pitchFamily="34" charset="0"/>
                      </a:endParaRPr>
                    </a:p>
                  </a:txBody>
                  <a:tcPr marL="34925" marR="34925" marT="34925" marB="349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effectLst/>
                          <a:latin typeface="Calibri" panose="020F0502020204030204" pitchFamily="34" charset="0"/>
                          <a:ea typeface="SimSun" panose="02010600030101010101" pitchFamily="2" charset="-122"/>
                          <a:cs typeface="Arial" panose="020B0604020202020204" pitchFamily="34" charset="0"/>
                        </a:rPr>
                        <a:t>1</a:t>
                      </a:r>
                      <a:endParaRPr lang="fr-FR" sz="1600" kern="150">
                        <a:effectLst/>
                        <a:latin typeface="Times New Roman" panose="02020603050405020304" pitchFamily="18" charset="0"/>
                        <a:ea typeface="SimSun" panose="02010600030101010101" pitchFamily="2" charset="-122"/>
                        <a:cs typeface="Arial" panose="020B0604020202020204" pitchFamily="34"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effectLst/>
                          <a:latin typeface="Calibri" panose="020F0502020204030204" pitchFamily="34" charset="0"/>
                          <a:ea typeface="SimSun" panose="02010600030101010101" pitchFamily="2" charset="-122"/>
                          <a:cs typeface="Arial" panose="020B0604020202020204" pitchFamily="34" charset="0"/>
                        </a:rPr>
                        <a:t>0,5</a:t>
                      </a:r>
                      <a:endParaRPr lang="fr-FR" sz="1600" kern="150">
                        <a:effectLst/>
                        <a:latin typeface="Times New Roman" panose="02020603050405020304" pitchFamily="18" charset="0"/>
                        <a:ea typeface="SimSun" panose="02010600030101010101" pitchFamily="2" charset="-122"/>
                        <a:cs typeface="Arial" panose="020B0604020202020204" pitchFamily="34"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8579992"/>
                  </a:ext>
                </a:extLst>
              </a:tr>
              <a:tr h="344199">
                <a:tc>
                  <a:txBody>
                    <a:bodyPr/>
                    <a:lstStyle/>
                    <a:p>
                      <a:pPr algn="r">
                        <a:spcAft>
                          <a:spcPts val="0"/>
                        </a:spcAft>
                      </a:pPr>
                      <a:r>
                        <a:rPr lang="fr-FR" sz="1600" dirty="0">
                          <a:solidFill>
                            <a:schemeClr val="tx1"/>
                          </a:solidFill>
                          <a:effectLst/>
                          <a:latin typeface="+mn-lt"/>
                          <a:ea typeface="+mn-ea"/>
                          <a:cs typeface="+mn-cs"/>
                        </a:rPr>
                        <a:t>Co-intervention Professionnel-Maths-sciences</a:t>
                      </a:r>
                      <a:endParaRPr lang="fr-FR" sz="1600" kern="150" dirty="0">
                        <a:latin typeface="+mn-lt"/>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effectLst/>
                          <a:latin typeface="Calibri" panose="020F0502020204030204" pitchFamily="34" charset="0"/>
                          <a:ea typeface="SimSun" panose="02010600030101010101" pitchFamily="2" charset="-122"/>
                          <a:cs typeface="Arial" panose="020B0604020202020204" pitchFamily="34" charset="0"/>
                        </a:rPr>
                        <a:t>1</a:t>
                      </a:r>
                      <a:endParaRPr lang="fr-FR" sz="1600" kern="150">
                        <a:effectLst/>
                        <a:latin typeface="Times New Roman" panose="02020603050405020304" pitchFamily="18" charset="0"/>
                        <a:ea typeface="SimSun" panose="02010600030101010101" pitchFamily="2" charset="-122"/>
                        <a:cs typeface="Arial" panose="020B0604020202020204" pitchFamily="34" charset="0"/>
                      </a:endParaRPr>
                    </a:p>
                  </a:txBody>
                  <a:tcPr marL="34925" marR="34925" marT="34925" marB="349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effectLst/>
                          <a:latin typeface="Calibri" panose="020F0502020204030204" pitchFamily="34" charset="0"/>
                          <a:ea typeface="SimSun" panose="02010600030101010101" pitchFamily="2" charset="-122"/>
                          <a:cs typeface="Arial" panose="020B0604020202020204" pitchFamily="34" charset="0"/>
                        </a:rPr>
                        <a:t>0,5</a:t>
                      </a:r>
                      <a:endParaRPr lang="fr-FR" sz="1600" kern="150">
                        <a:effectLst/>
                        <a:latin typeface="Times New Roman" panose="02020603050405020304" pitchFamily="18" charset="0"/>
                        <a:ea typeface="SimSun" panose="02010600030101010101" pitchFamily="2" charset="-122"/>
                        <a:cs typeface="Arial" panose="020B0604020202020204" pitchFamily="34"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effectLst/>
                          <a:latin typeface="Calibri" panose="020F0502020204030204" pitchFamily="34" charset="0"/>
                          <a:ea typeface="SimSun" panose="02010600030101010101" pitchFamily="2" charset="-122"/>
                          <a:cs typeface="Arial" panose="020B0604020202020204" pitchFamily="34" charset="0"/>
                        </a:rPr>
                        <a:t>0,5</a:t>
                      </a:r>
                      <a:endParaRPr lang="fr-FR" sz="1600" kern="150">
                        <a:effectLst/>
                        <a:latin typeface="Times New Roman" panose="02020603050405020304" pitchFamily="18" charset="0"/>
                        <a:ea typeface="SimSun" panose="02010600030101010101" pitchFamily="2" charset="-122"/>
                        <a:cs typeface="Arial" panose="020B0604020202020204" pitchFamily="34"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89612"/>
                  </a:ext>
                </a:extLst>
              </a:tr>
              <a:tr h="344199">
                <a:tc>
                  <a:txBody>
                    <a:bodyPr/>
                    <a:lstStyle/>
                    <a:p>
                      <a:pPr algn="r">
                        <a:spcAft>
                          <a:spcPts val="0"/>
                        </a:spcAft>
                      </a:pPr>
                      <a:r>
                        <a:rPr lang="fr-FR" sz="1600" kern="150" dirty="0">
                          <a:effectLst/>
                          <a:latin typeface="+mn-lt"/>
                          <a:ea typeface="SimSun" panose="02010600030101010101" pitchFamily="2" charset="-122"/>
                          <a:cs typeface="Arial" panose="020B0604020202020204" pitchFamily="34" charset="0"/>
                        </a:rPr>
                        <a:t>Réalisation Chef d’œuvre (pluridisciplinaire)</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effectLst/>
                          <a:latin typeface="Calibri" panose="020F0502020204030204" pitchFamily="34" charset="0"/>
                          <a:ea typeface="SimSun" panose="02010600030101010101" pitchFamily="2" charset="-122"/>
                          <a:cs typeface="Arial" panose="020B0604020202020204" pitchFamily="34" charset="0"/>
                        </a:rPr>
                        <a:t>-</a:t>
                      </a:r>
                      <a:endParaRPr lang="fr-FR" sz="1600" kern="150">
                        <a:effectLst/>
                        <a:latin typeface="Times New Roman" panose="02020603050405020304" pitchFamily="18" charset="0"/>
                        <a:ea typeface="SimSun" panose="02010600030101010101" pitchFamily="2" charset="-122"/>
                        <a:cs typeface="Arial" panose="020B0604020202020204" pitchFamily="34" charset="0"/>
                      </a:endParaRPr>
                    </a:p>
                  </a:txBody>
                  <a:tcPr marL="34925" marR="34925" marT="34925" marB="349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effectLst/>
                          <a:latin typeface="Calibri" panose="020F0502020204030204" pitchFamily="34" charset="0"/>
                          <a:ea typeface="SimSun" panose="02010600030101010101" pitchFamily="2" charset="-122"/>
                          <a:cs typeface="Arial" panose="020B0604020202020204" pitchFamily="34" charset="0"/>
                        </a:rPr>
                        <a:t>2</a:t>
                      </a:r>
                      <a:endParaRPr lang="fr-FR" sz="1600" kern="150">
                        <a:effectLst/>
                        <a:latin typeface="Times New Roman" panose="02020603050405020304" pitchFamily="18" charset="0"/>
                        <a:ea typeface="SimSun" panose="02010600030101010101" pitchFamily="2" charset="-122"/>
                        <a:cs typeface="Arial" panose="020B0604020202020204" pitchFamily="34"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effectLst/>
                          <a:latin typeface="Calibri" panose="020F0502020204030204" pitchFamily="34" charset="0"/>
                          <a:ea typeface="SimSun" panose="02010600030101010101" pitchFamily="2" charset="-122"/>
                          <a:cs typeface="Arial" panose="020B0604020202020204" pitchFamily="34" charset="0"/>
                        </a:rPr>
                        <a:t>2</a:t>
                      </a:r>
                      <a:endParaRPr lang="fr-FR" sz="1600" kern="150">
                        <a:effectLst/>
                        <a:latin typeface="Times New Roman" panose="02020603050405020304" pitchFamily="18" charset="0"/>
                        <a:ea typeface="SimSun" panose="02010600030101010101" pitchFamily="2" charset="-122"/>
                        <a:cs typeface="Arial" panose="020B0604020202020204" pitchFamily="34"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8430785"/>
                  </a:ext>
                </a:extLst>
              </a:tr>
              <a:tr h="344199">
                <a:tc>
                  <a:txBody>
                    <a:bodyPr/>
                    <a:lstStyle/>
                    <a:p>
                      <a:pPr algn="r">
                        <a:spcAft>
                          <a:spcPts val="0"/>
                        </a:spcAft>
                      </a:pPr>
                      <a:r>
                        <a:rPr lang="fr-FR" sz="1600" kern="150" dirty="0">
                          <a:effectLst/>
                          <a:latin typeface="+mn-lt"/>
                          <a:ea typeface="SimSun" panose="02010600030101010101" pitchFamily="2" charset="-122"/>
                          <a:cs typeface="Arial" panose="020B0604020202020204" pitchFamily="34" charset="0"/>
                        </a:rPr>
                        <a:t>Prévention, Santé, Environnement</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effectLst/>
                          <a:latin typeface="Calibri" panose="020F0502020204030204" pitchFamily="34" charset="0"/>
                          <a:ea typeface="SimSun" panose="02010600030101010101" pitchFamily="2" charset="-122"/>
                          <a:cs typeface="Arial" panose="020B0604020202020204" pitchFamily="34" charset="0"/>
                        </a:rPr>
                        <a:t>1</a:t>
                      </a:r>
                      <a:endParaRPr lang="fr-FR" sz="1600" kern="150">
                        <a:effectLst/>
                        <a:latin typeface="Times New Roman" panose="02020603050405020304" pitchFamily="18" charset="0"/>
                        <a:ea typeface="SimSun" panose="02010600030101010101" pitchFamily="2" charset="-122"/>
                        <a:cs typeface="Arial" panose="020B0604020202020204" pitchFamily="34" charset="0"/>
                      </a:endParaRPr>
                    </a:p>
                  </a:txBody>
                  <a:tcPr marL="34925" marR="34925" marT="34925" marB="349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effectLst/>
                          <a:latin typeface="Calibri" panose="020F0502020204030204" pitchFamily="34" charset="0"/>
                          <a:ea typeface="SimSun" panose="02010600030101010101" pitchFamily="2" charset="-122"/>
                          <a:cs typeface="Arial" panose="020B0604020202020204" pitchFamily="34" charset="0"/>
                        </a:rPr>
                        <a:t>1</a:t>
                      </a:r>
                      <a:endParaRPr lang="fr-FR" sz="1600" kern="150">
                        <a:effectLst/>
                        <a:latin typeface="Times New Roman" panose="02020603050405020304" pitchFamily="18" charset="0"/>
                        <a:ea typeface="SimSun" panose="02010600030101010101" pitchFamily="2" charset="-122"/>
                        <a:cs typeface="Arial" panose="020B0604020202020204" pitchFamily="34"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effectLst/>
                          <a:latin typeface="Calibri" panose="020F0502020204030204" pitchFamily="34" charset="0"/>
                          <a:ea typeface="SimSun" panose="02010600030101010101" pitchFamily="2" charset="-122"/>
                          <a:cs typeface="Arial" panose="020B0604020202020204" pitchFamily="34" charset="0"/>
                        </a:rPr>
                        <a:t>1</a:t>
                      </a:r>
                      <a:endParaRPr lang="fr-FR" sz="1600" kern="150">
                        <a:effectLst/>
                        <a:latin typeface="Times New Roman" panose="02020603050405020304" pitchFamily="18" charset="0"/>
                        <a:ea typeface="SimSun" panose="02010600030101010101" pitchFamily="2" charset="-122"/>
                        <a:cs typeface="Arial" panose="020B0604020202020204" pitchFamily="34"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4482089"/>
                  </a:ext>
                </a:extLst>
              </a:tr>
              <a:tr h="344199">
                <a:tc>
                  <a:txBody>
                    <a:bodyPr/>
                    <a:lstStyle/>
                    <a:p>
                      <a:pPr algn="r">
                        <a:spcAft>
                          <a:spcPts val="0"/>
                        </a:spcAft>
                      </a:pPr>
                      <a:r>
                        <a:rPr lang="fr-FR" sz="1600" kern="150" dirty="0">
                          <a:effectLst/>
                          <a:latin typeface="+mn-lt"/>
                          <a:ea typeface="SimSun" panose="02010600030101010101" pitchFamily="2" charset="-122"/>
                          <a:cs typeface="Arial" panose="020B0604020202020204" pitchFamily="34" charset="0"/>
                        </a:rPr>
                        <a:t>Eco-droit / Eco-gestion</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effectLst/>
                          <a:latin typeface="Calibri" panose="020F0502020204030204" pitchFamily="34" charset="0"/>
                          <a:ea typeface="SimSun" panose="02010600030101010101" pitchFamily="2" charset="-122"/>
                          <a:cs typeface="Arial" panose="020B0604020202020204" pitchFamily="34" charset="0"/>
                        </a:rPr>
                        <a:t>1</a:t>
                      </a:r>
                      <a:endParaRPr lang="fr-FR" sz="1600" kern="150">
                        <a:effectLst/>
                        <a:latin typeface="Times New Roman" panose="02020603050405020304" pitchFamily="18" charset="0"/>
                        <a:ea typeface="SimSun" panose="02010600030101010101" pitchFamily="2" charset="-122"/>
                        <a:cs typeface="Arial" panose="020B0604020202020204" pitchFamily="34" charset="0"/>
                      </a:endParaRPr>
                    </a:p>
                  </a:txBody>
                  <a:tcPr marL="34925" marR="34925" marT="34925" marB="349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effectLst/>
                          <a:latin typeface="Calibri" panose="020F0502020204030204" pitchFamily="34" charset="0"/>
                          <a:ea typeface="SimSun" panose="02010600030101010101" pitchFamily="2" charset="-122"/>
                          <a:cs typeface="Arial" panose="020B0604020202020204" pitchFamily="34" charset="0"/>
                        </a:rPr>
                        <a:t>1</a:t>
                      </a:r>
                      <a:endParaRPr lang="fr-FR" sz="1600" kern="150">
                        <a:effectLst/>
                        <a:latin typeface="Times New Roman" panose="02020603050405020304" pitchFamily="18" charset="0"/>
                        <a:ea typeface="SimSun" panose="02010600030101010101" pitchFamily="2" charset="-122"/>
                        <a:cs typeface="Arial" panose="020B0604020202020204" pitchFamily="34"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effectLst/>
                          <a:latin typeface="Calibri" panose="020F0502020204030204" pitchFamily="34" charset="0"/>
                          <a:ea typeface="SimSun" panose="02010600030101010101" pitchFamily="2" charset="-122"/>
                          <a:cs typeface="Arial" panose="020B0604020202020204" pitchFamily="34" charset="0"/>
                        </a:rPr>
                        <a:t>1</a:t>
                      </a:r>
                      <a:endParaRPr lang="fr-FR" sz="1600" kern="150" dirty="0">
                        <a:effectLst/>
                        <a:latin typeface="Times New Roman" panose="02020603050405020304" pitchFamily="18" charset="0"/>
                        <a:ea typeface="SimSun" panose="02010600030101010101" pitchFamily="2" charset="-122"/>
                        <a:cs typeface="Arial" panose="020B0604020202020204" pitchFamily="34"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4150894"/>
                  </a:ext>
                </a:extLst>
              </a:tr>
              <a:tr h="344199">
                <a:tc>
                  <a:txBody>
                    <a:bodyPr/>
                    <a:lstStyle/>
                    <a:p>
                      <a:pPr algn="r">
                        <a:spcAft>
                          <a:spcPts val="0"/>
                        </a:spcAft>
                      </a:pPr>
                      <a:r>
                        <a:rPr lang="fr-FR" sz="1600" kern="150" dirty="0">
                          <a:latin typeface="Calibri"/>
                          <a:ea typeface="SimSun"/>
                          <a:cs typeface="Calibri"/>
                        </a:rPr>
                        <a:t>Français / HG / EMC</a:t>
                      </a:r>
                      <a:endParaRPr lang="fr-FR" sz="1600" kern="150" dirty="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latin typeface="Calibri"/>
                          <a:ea typeface="SimSun"/>
                          <a:cs typeface="Calibri"/>
                        </a:rPr>
                        <a:t>3,5</a:t>
                      </a:r>
                      <a:endParaRPr lang="fr-FR" sz="1600" kern="15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latin typeface="Calibri"/>
                          <a:ea typeface="SimSun"/>
                          <a:cs typeface="Calibri"/>
                        </a:rPr>
                        <a:t>3</a:t>
                      </a:r>
                      <a:endParaRPr lang="fr-FR" sz="1600" kern="150" dirty="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latin typeface="Calibri"/>
                          <a:ea typeface="SimSun"/>
                          <a:cs typeface="Calibri"/>
                        </a:rPr>
                        <a:t>3</a:t>
                      </a:r>
                      <a:endParaRPr lang="fr-FR" sz="1600" kern="15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4199">
                <a:tc>
                  <a:txBody>
                    <a:bodyPr/>
                    <a:lstStyle/>
                    <a:p>
                      <a:pPr algn="r">
                        <a:spcAft>
                          <a:spcPts val="0"/>
                        </a:spcAft>
                      </a:pPr>
                      <a:r>
                        <a:rPr lang="fr-FR" sz="1600" kern="150" dirty="0">
                          <a:latin typeface="Calibri"/>
                          <a:ea typeface="SimSun"/>
                          <a:cs typeface="Calibri"/>
                        </a:rPr>
                        <a:t>Mathématiques</a:t>
                      </a:r>
                      <a:endParaRPr lang="fr-FR" sz="1600" kern="150" dirty="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latin typeface="Calibri"/>
                          <a:ea typeface="SimSun"/>
                          <a:cs typeface="Calibri"/>
                        </a:rPr>
                        <a:t>1,5</a:t>
                      </a:r>
                      <a:endParaRPr lang="fr-FR" sz="1600" kern="15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latin typeface="Calibri"/>
                          <a:ea typeface="SimSun"/>
                          <a:cs typeface="Calibri"/>
                        </a:rPr>
                        <a:t>2</a:t>
                      </a:r>
                      <a:endParaRPr lang="fr-FR" sz="1600" kern="150" dirty="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latin typeface="Calibri"/>
                          <a:ea typeface="SimSun"/>
                          <a:cs typeface="Calibri"/>
                        </a:rPr>
                        <a:t>1,5</a:t>
                      </a:r>
                      <a:endParaRPr lang="fr-FR" sz="1600" kern="15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4199">
                <a:tc>
                  <a:txBody>
                    <a:bodyPr/>
                    <a:lstStyle/>
                    <a:p>
                      <a:pPr algn="r">
                        <a:spcAft>
                          <a:spcPts val="0"/>
                        </a:spcAft>
                      </a:pPr>
                      <a:r>
                        <a:rPr lang="fr-FR" sz="1600" kern="150" dirty="0">
                          <a:latin typeface="Calibri"/>
                          <a:ea typeface="SimSun"/>
                          <a:cs typeface="Calibri"/>
                        </a:rPr>
                        <a:t>LV1</a:t>
                      </a:r>
                      <a:endParaRPr lang="fr-FR" sz="1600" kern="150" dirty="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latin typeface="Calibri"/>
                          <a:ea typeface="SimSun"/>
                          <a:cs typeface="Calibri"/>
                        </a:rPr>
                        <a:t>2</a:t>
                      </a:r>
                      <a:endParaRPr lang="fr-FR" sz="1600" kern="15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latin typeface="Calibri"/>
                          <a:ea typeface="SimSun"/>
                          <a:cs typeface="Calibri"/>
                        </a:rPr>
                        <a:t>2</a:t>
                      </a:r>
                      <a:endParaRPr lang="fr-FR" sz="1600" kern="150" dirty="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latin typeface="Calibri"/>
                          <a:ea typeface="SimSun"/>
                          <a:cs typeface="Calibri"/>
                        </a:rPr>
                        <a:t>2</a:t>
                      </a:r>
                      <a:endParaRPr lang="fr-FR" sz="1600" kern="15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4199">
                <a:tc>
                  <a:txBody>
                    <a:bodyPr/>
                    <a:lstStyle/>
                    <a:p>
                      <a:pPr algn="r">
                        <a:spcAft>
                          <a:spcPts val="0"/>
                        </a:spcAft>
                      </a:pPr>
                      <a:r>
                        <a:rPr lang="fr-FR" sz="1600" kern="150" dirty="0">
                          <a:latin typeface="Calibri"/>
                          <a:ea typeface="SimSun"/>
                          <a:cs typeface="Calibri"/>
                        </a:rPr>
                        <a:t>Sciences ou LV2</a:t>
                      </a:r>
                      <a:endParaRPr lang="fr-FR" sz="1600" kern="150" dirty="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latin typeface="Calibri"/>
                          <a:ea typeface="SimSun"/>
                          <a:cs typeface="Calibri"/>
                        </a:rPr>
                        <a:t>1,5</a:t>
                      </a:r>
                      <a:endParaRPr lang="fr-FR" sz="1600" kern="150" dirty="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latin typeface="Calibri"/>
                          <a:ea typeface="SimSun"/>
                          <a:cs typeface="Calibri"/>
                        </a:rPr>
                        <a:t>1,5</a:t>
                      </a:r>
                      <a:endParaRPr lang="fr-FR" sz="1600" kern="150" dirty="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latin typeface="Calibri"/>
                          <a:ea typeface="SimSun"/>
                          <a:cs typeface="Calibri"/>
                        </a:rPr>
                        <a:t>1,5</a:t>
                      </a:r>
                      <a:endParaRPr lang="fr-FR" sz="1600" kern="150" dirty="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4199">
                <a:tc>
                  <a:txBody>
                    <a:bodyPr/>
                    <a:lstStyle/>
                    <a:p>
                      <a:pPr algn="r">
                        <a:spcAft>
                          <a:spcPts val="0"/>
                        </a:spcAft>
                      </a:pPr>
                      <a:r>
                        <a:rPr lang="fr-FR" sz="1600" kern="150" dirty="0">
                          <a:latin typeface="Calibri"/>
                          <a:ea typeface="SimSun"/>
                          <a:cs typeface="Calibri"/>
                        </a:rPr>
                        <a:t>Arts Appliqués</a:t>
                      </a:r>
                      <a:endParaRPr lang="fr-FR" sz="1600" kern="150" dirty="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latin typeface="Calibri"/>
                          <a:ea typeface="SimSun"/>
                          <a:cs typeface="Calibri"/>
                        </a:rPr>
                        <a:t>1</a:t>
                      </a:r>
                      <a:endParaRPr lang="fr-FR" sz="1600" kern="15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latin typeface="Calibri"/>
                          <a:ea typeface="SimSun"/>
                          <a:cs typeface="Calibri"/>
                        </a:rPr>
                        <a:t>1</a:t>
                      </a:r>
                      <a:endParaRPr lang="fr-FR" sz="1600" kern="150" dirty="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latin typeface="Calibri"/>
                          <a:ea typeface="SimSun"/>
                          <a:cs typeface="Calibri"/>
                        </a:rPr>
                        <a:t>1</a:t>
                      </a:r>
                      <a:endParaRPr lang="fr-FR" sz="1600" kern="150" dirty="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4199">
                <a:tc>
                  <a:txBody>
                    <a:bodyPr/>
                    <a:lstStyle/>
                    <a:p>
                      <a:pPr algn="r">
                        <a:spcAft>
                          <a:spcPts val="0"/>
                        </a:spcAft>
                      </a:pPr>
                      <a:r>
                        <a:rPr lang="fr-FR" sz="1600" kern="150" dirty="0">
                          <a:latin typeface="Calibri"/>
                          <a:ea typeface="SimSun"/>
                          <a:cs typeface="Calibri"/>
                        </a:rPr>
                        <a:t>EPS</a:t>
                      </a:r>
                      <a:endParaRPr lang="fr-FR" sz="1600" kern="150" dirty="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latin typeface="Calibri"/>
                          <a:ea typeface="SimSun"/>
                          <a:cs typeface="Calibri"/>
                        </a:rPr>
                        <a:t>2,5</a:t>
                      </a:r>
                      <a:endParaRPr lang="fr-FR" sz="1600" kern="15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a:latin typeface="Calibri"/>
                          <a:ea typeface="SimSun"/>
                          <a:cs typeface="Calibri"/>
                        </a:rPr>
                        <a:t>2,5</a:t>
                      </a:r>
                      <a:endParaRPr lang="fr-FR" sz="1600" kern="15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latin typeface="Calibri"/>
                          <a:ea typeface="SimSun"/>
                          <a:cs typeface="Calibri"/>
                        </a:rPr>
                        <a:t>2,5</a:t>
                      </a:r>
                      <a:endParaRPr lang="fr-FR" sz="1600" kern="150" dirty="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44199">
                <a:tc>
                  <a:txBody>
                    <a:bodyPr/>
                    <a:lstStyle/>
                    <a:p>
                      <a:pPr algn="r">
                        <a:spcAft>
                          <a:spcPts val="0"/>
                        </a:spcAft>
                      </a:pPr>
                      <a:r>
                        <a:rPr lang="fr-FR" sz="1600" kern="150" dirty="0">
                          <a:latin typeface="Calibri"/>
                          <a:ea typeface="SimSun"/>
                          <a:cs typeface="Calibri"/>
                        </a:rPr>
                        <a:t>Consolidation, AP, Préparation à l’orientation</a:t>
                      </a:r>
                      <a:endParaRPr lang="fr-FR" sz="1600" kern="150" dirty="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latin typeface="Calibri"/>
                          <a:ea typeface="SimSun"/>
                          <a:cs typeface="Calibri"/>
                        </a:rPr>
                        <a:t>3</a:t>
                      </a:r>
                      <a:endParaRPr lang="fr-FR" sz="1600" kern="150" dirty="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latin typeface="Calibri"/>
                          <a:ea typeface="SimSun"/>
                          <a:cs typeface="Calibri"/>
                        </a:rPr>
                        <a:t>3</a:t>
                      </a:r>
                      <a:endParaRPr lang="fr-FR" sz="1600" kern="150" dirty="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kern="150" dirty="0">
                          <a:latin typeface="Calibri"/>
                          <a:ea typeface="SimSun"/>
                          <a:cs typeface="Calibri"/>
                        </a:rPr>
                        <a:t>3,5</a:t>
                      </a:r>
                      <a:endParaRPr lang="fr-FR" sz="1600" kern="150" dirty="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44199">
                <a:tc>
                  <a:txBody>
                    <a:bodyPr/>
                    <a:lstStyle/>
                    <a:p>
                      <a:pPr algn="r">
                        <a:spcAft>
                          <a:spcPts val="0"/>
                        </a:spcAft>
                      </a:pPr>
                      <a:r>
                        <a:rPr lang="fr-FR" sz="1600" b="1" kern="150" dirty="0">
                          <a:latin typeface="Calibri"/>
                          <a:ea typeface="SimSun"/>
                          <a:cs typeface="Calibri"/>
                        </a:rPr>
                        <a:t>Total</a:t>
                      </a:r>
                      <a:endParaRPr lang="fr-FR" sz="1600" b="1" kern="150" dirty="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b="1" kern="150">
                          <a:latin typeface="Calibri"/>
                          <a:ea typeface="SimSun"/>
                          <a:cs typeface="Calibri"/>
                        </a:rPr>
                        <a:t>30</a:t>
                      </a:r>
                      <a:endParaRPr lang="fr-FR" sz="1600" kern="150">
                        <a:latin typeface="Times New Roman"/>
                        <a:ea typeface="SimSun"/>
                        <a:cs typeface="Arial"/>
                      </a:endParaRPr>
                    </a:p>
                  </a:txBody>
                  <a:tcPr marL="34924" marR="34924" marT="34928" marB="349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b="1" kern="150">
                          <a:latin typeface="Calibri"/>
                          <a:ea typeface="SimSun"/>
                          <a:cs typeface="Calibri"/>
                        </a:rPr>
                        <a:t>30</a:t>
                      </a:r>
                      <a:endParaRPr lang="fr-FR" sz="1600" kern="15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b="1" kern="150" dirty="0">
                          <a:latin typeface="Calibri"/>
                          <a:ea typeface="SimSun"/>
                          <a:cs typeface="Calibri"/>
                        </a:rPr>
                        <a:t>30</a:t>
                      </a:r>
                      <a:endParaRPr lang="fr-FR" sz="1600" kern="150" dirty="0">
                        <a:latin typeface="Times New Roman"/>
                        <a:ea typeface="SimSun"/>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116803" name="ZoneTexte 11"/>
          <p:cNvSpPr txBox="1">
            <a:spLocks noChangeArrowheads="1"/>
          </p:cNvSpPr>
          <p:nvPr/>
        </p:nvSpPr>
        <p:spPr bwMode="auto">
          <a:xfrm>
            <a:off x="8328025" y="1484313"/>
            <a:ext cx="3671888" cy="4524375"/>
          </a:xfrm>
          <a:prstGeom prst="rect">
            <a:avLst/>
          </a:prstGeom>
          <a:noFill/>
          <a:ln w="9525">
            <a:noFill/>
            <a:miter lim="800000"/>
            <a:headEnd/>
            <a:tailEnd/>
          </a:ln>
        </p:spPr>
        <p:txBody>
          <a:bodyPr>
            <a:spAutoFit/>
          </a:bodyPr>
          <a:lstStyle/>
          <a:p>
            <a:r>
              <a:rPr lang="fr-FR" altLang="fr-FR" i="1" dirty="0">
                <a:ea typeface="Microsoft YaHei" pitchFamily="34" charset="-122"/>
                <a:cs typeface="Arial" pitchFamily="34" charset="0"/>
              </a:rPr>
              <a:t>Actuellement : entre 33,5 h et 34,5 h de cours par semaine (dont 2,5 h d’AP). </a:t>
            </a:r>
          </a:p>
          <a:p>
            <a:endParaRPr lang="fr-FR" altLang="fr-FR" sz="1000" b="1" i="1" dirty="0">
              <a:ea typeface="Microsoft YaHei" pitchFamily="34" charset="-122"/>
              <a:cs typeface="Arial" pitchFamily="34" charset="0"/>
            </a:endParaRPr>
          </a:p>
          <a:p>
            <a:r>
              <a:rPr lang="fr-FR" altLang="fr-FR" b="1" u="sng" dirty="0">
                <a:ea typeface="Microsoft YaHei" pitchFamily="34" charset="-122"/>
                <a:cs typeface="Arial" pitchFamily="34" charset="0"/>
              </a:rPr>
              <a:t>Volume complémentaire prof :</a:t>
            </a:r>
          </a:p>
          <a:p>
            <a:r>
              <a:rPr lang="fr-FR" altLang="fr-FR" dirty="0">
                <a:ea typeface="Microsoft YaHei" pitchFamily="34" charset="-122"/>
                <a:cs typeface="Arial" pitchFamily="34" charset="0"/>
              </a:rPr>
              <a:t>13,5 h au lieu de 11,5 h (moyenne)</a:t>
            </a:r>
          </a:p>
          <a:p>
            <a:r>
              <a:rPr lang="fr-FR" altLang="fr-FR" b="1" dirty="0">
                <a:ea typeface="Microsoft YaHei" pitchFamily="34" charset="-122"/>
                <a:cs typeface="Arial" pitchFamily="34" charset="0"/>
              </a:rPr>
              <a:t>MAIS</a:t>
            </a:r>
            <a:r>
              <a:rPr lang="fr-FR" altLang="fr-FR" dirty="0">
                <a:ea typeface="Microsoft YaHei" pitchFamily="34" charset="-122"/>
                <a:cs typeface="Arial" pitchFamily="34" charset="0"/>
              </a:rPr>
              <a:t>  Dispositifs inclus (AP, préparation à l’orientation, </a:t>
            </a:r>
            <a:r>
              <a:rPr lang="fr-FR" altLang="fr-FR" dirty="0" err="1">
                <a:ea typeface="Microsoft YaHei" pitchFamily="34" charset="-122"/>
                <a:cs typeface="Arial" pitchFamily="34" charset="0"/>
              </a:rPr>
              <a:t>co</a:t>
            </a:r>
            <a:r>
              <a:rPr lang="fr-FR" altLang="fr-FR" dirty="0">
                <a:ea typeface="Microsoft YaHei" pitchFamily="34" charset="-122"/>
                <a:cs typeface="Arial" pitchFamily="34" charset="0"/>
              </a:rPr>
              <a:t>-intervention, chef d’</a:t>
            </a:r>
            <a:r>
              <a:rPr lang="fr-FR" altLang="fr-FR" dirty="0" err="1">
                <a:ea typeface="Microsoft YaHei" pitchFamily="34" charset="-122"/>
                <a:cs typeface="Arial" pitchFamily="34" charset="0"/>
              </a:rPr>
              <a:t>oeuvre</a:t>
            </a:r>
            <a:r>
              <a:rPr lang="fr-FR" altLang="fr-FR" dirty="0">
                <a:ea typeface="Microsoft YaHei" pitchFamily="34" charset="-122"/>
                <a:cs typeface="Arial" pitchFamily="34" charset="0"/>
              </a:rPr>
              <a:t>…).</a:t>
            </a:r>
          </a:p>
          <a:p>
            <a:pPr>
              <a:buFont typeface="Symbol" pitchFamily="18" charset="2"/>
              <a:buChar char="Þ"/>
            </a:pPr>
            <a:r>
              <a:rPr lang="fr-FR" altLang="fr-FR" dirty="0">
                <a:ea typeface="Microsoft YaHei" pitchFamily="34" charset="-122"/>
                <a:cs typeface="Arial" pitchFamily="34" charset="0"/>
              </a:rPr>
              <a:t> </a:t>
            </a:r>
            <a:r>
              <a:rPr lang="fr-FR" altLang="fr-FR" b="1" dirty="0">
                <a:ea typeface="Microsoft YaHei" pitchFamily="34" charset="-122"/>
                <a:cs typeface="Arial" pitchFamily="34" charset="0"/>
              </a:rPr>
              <a:t>perte d’au moins 2 h de DHG par division</a:t>
            </a:r>
          </a:p>
          <a:p>
            <a:endParaRPr lang="fr-FR" altLang="fr-FR" dirty="0">
              <a:ea typeface="Microsoft YaHei" pitchFamily="34" charset="-122"/>
              <a:cs typeface="Arial" pitchFamily="34" charset="0"/>
            </a:endParaRPr>
          </a:p>
          <a:p>
            <a:pPr>
              <a:buFont typeface="Symbol" pitchFamily="18" charset="2"/>
              <a:buChar char="Þ"/>
            </a:pPr>
            <a:r>
              <a:rPr lang="fr-FR" altLang="fr-FR" b="1" i="1" dirty="0">
                <a:solidFill>
                  <a:srgbClr val="FF0000"/>
                </a:solidFill>
                <a:ea typeface="Microsoft YaHei" pitchFamily="34" charset="-122"/>
                <a:cs typeface="Arial" pitchFamily="34" charset="0"/>
              </a:rPr>
              <a:t> </a:t>
            </a:r>
            <a:r>
              <a:rPr lang="fr-FR" altLang="fr-FR" i="1" dirty="0">
                <a:solidFill>
                  <a:srgbClr val="FF0000"/>
                </a:solidFill>
                <a:ea typeface="Microsoft YaHei" pitchFamily="34" charset="-122"/>
                <a:cs typeface="Arial" pitchFamily="34" charset="0"/>
              </a:rPr>
              <a:t>La voie professionnelle scolaire participera à la baisse du nombre d’emploi dans la Fonction publique :</a:t>
            </a:r>
          </a:p>
          <a:p>
            <a:pPr algn="ctr"/>
            <a:r>
              <a:rPr lang="fr-FR" altLang="fr-FR" b="1" i="1" dirty="0">
                <a:solidFill>
                  <a:srgbClr val="FF0000"/>
                </a:solidFill>
                <a:ea typeface="Microsoft YaHei" pitchFamily="34" charset="-122"/>
                <a:cs typeface="Arial" pitchFamily="34" charset="0"/>
              </a:rPr>
              <a:t>Équivalent de 2000 postes</a:t>
            </a:r>
          </a:p>
        </p:txBody>
      </p:sp>
      <p:sp>
        <p:nvSpPr>
          <p:cNvPr id="116804" name="Espace réservé du numéro de diapositive 13"/>
          <p:cNvSpPr>
            <a:spLocks noGrp="1"/>
          </p:cNvSpPr>
          <p:nvPr>
            <p:ph type="sldNum" sz="quarter" idx="12"/>
          </p:nvPr>
        </p:nvSpPr>
        <p:spPr bwMode="auto">
          <a:xfrm>
            <a:off x="9448800" y="0"/>
            <a:ext cx="2743200" cy="365125"/>
          </a:xfrm>
          <a:noFill/>
          <a:ln>
            <a:miter lim="800000"/>
            <a:headEnd/>
            <a:tailEnd/>
          </a:ln>
        </p:spPr>
        <p:txBody>
          <a:bodyPr/>
          <a:lstStyle/>
          <a:p>
            <a:pPr algn="r"/>
            <a:fld id="{F96133C5-E4DC-4132-B9AF-47FF410AEA4D}" type="slidenum">
              <a:rPr lang="fr-FR" altLang="fr-FR"/>
              <a:pPr algn="r"/>
              <a:t>55</a:t>
            </a:fld>
            <a:endParaRPr lang="fr-FR" altLang="fr-FR"/>
          </a:p>
        </p:txBody>
      </p:sp>
    </p:spTree>
    <p:extLst>
      <p:ext uri="{BB962C8B-B14F-4D97-AF65-F5344CB8AC3E}">
        <p14:creationId xmlns:p14="http://schemas.microsoft.com/office/powerpoint/2010/main" val="758977085"/>
      </p:ext>
    </p:extLst>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1878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1878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1B4E4E5C-EBA1-438D-AA90-49371B856859}"/>
              </a:ext>
            </a:extLst>
          </p:cNvPr>
          <p:cNvSpPr txBox="1"/>
          <p:nvPr/>
        </p:nvSpPr>
        <p:spPr>
          <a:xfrm>
            <a:off x="134938" y="179388"/>
            <a:ext cx="10296525"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GRILLES HORAIRES : Moins d’école pour les plus en difficultés</a:t>
            </a:r>
          </a:p>
        </p:txBody>
      </p:sp>
      <p:sp>
        <p:nvSpPr>
          <p:cNvPr id="6" name="Rectangle 5">
            <a:extLst>
              <a:ext uri="{FF2B5EF4-FFF2-40B4-BE49-F238E27FC236}">
                <a16:creationId xmlns:a16="http://schemas.microsoft.com/office/drawing/2014/main" id="{F5AE5073-D915-4573-9441-CF44F1CE4EED}"/>
              </a:ext>
            </a:extLst>
          </p:cNvPr>
          <p:cNvSpPr/>
          <p:nvPr/>
        </p:nvSpPr>
        <p:spPr>
          <a:xfrm>
            <a:off x="215900" y="647700"/>
            <a:ext cx="11447463" cy="144463"/>
          </a:xfrm>
          <a:prstGeom prst="rect">
            <a:avLst/>
          </a:prstGeom>
          <a:solidFill>
            <a:srgbClr val="CC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7" name="ZoneTexte 6">
            <a:extLst>
              <a:ext uri="{FF2B5EF4-FFF2-40B4-BE49-F238E27FC236}">
                <a16:creationId xmlns:a16="http://schemas.microsoft.com/office/drawing/2014/main" id="{01C321E7-566B-4869-84CB-D084BE76C538}"/>
              </a:ext>
            </a:extLst>
          </p:cNvPr>
          <p:cNvSpPr txBox="1"/>
          <p:nvPr/>
        </p:nvSpPr>
        <p:spPr>
          <a:xfrm>
            <a:off x="215900" y="1539875"/>
            <a:ext cx="2609850"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Arial" panose="020B0604020202020204" pitchFamily="34" charset="0"/>
                <a:ea typeface="Calibri" pitchFamily="34"/>
                <a:cs typeface="Arial" panose="020B0604020202020204" pitchFamily="34" charset="0"/>
              </a:rPr>
              <a:t>NOS CRITIQUES</a:t>
            </a:r>
          </a:p>
        </p:txBody>
      </p:sp>
      <p:sp>
        <p:nvSpPr>
          <p:cNvPr id="8" name="ZoneTexte 7">
            <a:extLst>
              <a:ext uri="{FF2B5EF4-FFF2-40B4-BE49-F238E27FC236}">
                <a16:creationId xmlns:a16="http://schemas.microsoft.com/office/drawing/2014/main" id="{5CD8370E-1F2F-42EF-9DFC-59E80D1551E2}"/>
              </a:ext>
            </a:extLst>
          </p:cNvPr>
          <p:cNvSpPr txBox="1"/>
          <p:nvPr/>
        </p:nvSpPr>
        <p:spPr>
          <a:xfrm>
            <a:off x="646113" y="2278063"/>
            <a:ext cx="11017250" cy="268605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b="1" dirty="0">
                <a:latin typeface="Arial" pitchFamily="34"/>
                <a:ea typeface="Calibri" pitchFamily="34"/>
                <a:cs typeface="Arial" pitchFamily="34"/>
              </a:rPr>
              <a:t>Diminution de 3,5 h à 4,5 h </a:t>
            </a:r>
            <a:r>
              <a:rPr lang="fr-FR" sz="2200" dirty="0">
                <a:latin typeface="Arial" pitchFamily="34"/>
                <a:ea typeface="Calibri" pitchFamily="34"/>
                <a:cs typeface="Arial" pitchFamily="34"/>
              </a:rPr>
              <a:t>selon les classes et les années. </a:t>
            </a: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Avec une diminution de 13 % du volume d'enseignement pour les élèves en Bac Pro, il faut être naïf ou de mauvaise foi pour penser que cette reforme se fera sans suppression de postes.</a:t>
            </a: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Moins de formation théorique, les possibilités de poursuite d’étude réduites et une insertion professionnelle des jeunes fragilisée.</a:t>
            </a:r>
          </a:p>
        </p:txBody>
      </p:sp>
      <p:sp>
        <p:nvSpPr>
          <p:cNvPr id="9" name="ZoneTexte 8">
            <a:extLst>
              <a:ext uri="{FF2B5EF4-FFF2-40B4-BE49-F238E27FC236}">
                <a16:creationId xmlns:a16="http://schemas.microsoft.com/office/drawing/2014/main" id="{825620A1-3FBD-4FB1-9DD3-A0AAAAE3BE74}"/>
              </a:ext>
            </a:extLst>
          </p:cNvPr>
          <p:cNvSpPr txBox="1"/>
          <p:nvPr/>
        </p:nvSpPr>
        <p:spPr>
          <a:xfrm>
            <a:off x="215900" y="930275"/>
            <a:ext cx="11425238" cy="869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Nouvelle grille unique de Bac Pro</a:t>
            </a:r>
          </a:p>
        </p:txBody>
      </p:sp>
      <p:sp>
        <p:nvSpPr>
          <p:cNvPr id="118794" name="Espace réservé du numéro de diapositive 10"/>
          <p:cNvSpPr>
            <a:spLocks noGrp="1"/>
          </p:cNvSpPr>
          <p:nvPr>
            <p:ph type="sldNum" sz="quarter" idx="12"/>
          </p:nvPr>
        </p:nvSpPr>
        <p:spPr bwMode="auto">
          <a:xfrm>
            <a:off x="9448800" y="0"/>
            <a:ext cx="2743200" cy="365125"/>
          </a:xfrm>
          <a:noFill/>
          <a:ln>
            <a:miter lim="800000"/>
            <a:headEnd/>
            <a:tailEnd/>
          </a:ln>
        </p:spPr>
        <p:txBody>
          <a:bodyPr/>
          <a:lstStyle/>
          <a:p>
            <a:pPr algn="r"/>
            <a:fld id="{7CDAB86E-EA93-44A6-BF97-9750BC2B3ABA}" type="slidenum">
              <a:rPr lang="fr-FR" altLang="fr-FR"/>
              <a:pPr algn="r"/>
              <a:t>56</a:t>
            </a:fld>
            <a:endParaRPr lang="fr-FR" altLang="fr-FR"/>
          </a:p>
        </p:txBody>
      </p:sp>
    </p:spTree>
    <p:extLst>
      <p:ext uri="{BB962C8B-B14F-4D97-AF65-F5344CB8AC3E}">
        <p14:creationId xmlns:p14="http://schemas.microsoft.com/office/powerpoint/2010/main" val="2200965708"/>
      </p:ext>
    </p:extLst>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4"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20835"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20836"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04AEAC1A-7D1E-4CAA-839A-7450548C05A6}"/>
              </a:ext>
            </a:extLst>
          </p:cNvPr>
          <p:cNvSpPr txBox="1"/>
          <p:nvPr/>
        </p:nvSpPr>
        <p:spPr>
          <a:xfrm>
            <a:off x="134938" y="179388"/>
            <a:ext cx="10204450"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GRILLES HORAIRES : Moins d’école pour les plus en difficultés</a:t>
            </a:r>
          </a:p>
        </p:txBody>
      </p:sp>
      <p:sp>
        <p:nvSpPr>
          <p:cNvPr id="6" name="Rectangle 5">
            <a:extLst>
              <a:ext uri="{FF2B5EF4-FFF2-40B4-BE49-F238E27FC236}">
                <a16:creationId xmlns:a16="http://schemas.microsoft.com/office/drawing/2014/main" id="{205E43A9-C46C-4A18-B0C2-CAB1420D9EBA}"/>
              </a:ext>
            </a:extLst>
          </p:cNvPr>
          <p:cNvSpPr/>
          <p:nvPr/>
        </p:nvSpPr>
        <p:spPr>
          <a:xfrm>
            <a:off x="215900" y="647700"/>
            <a:ext cx="11447463" cy="144463"/>
          </a:xfrm>
          <a:prstGeom prst="rect">
            <a:avLst/>
          </a:prstGeom>
          <a:solidFill>
            <a:srgbClr val="CC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7" name="ZoneTexte 6">
            <a:extLst>
              <a:ext uri="{FF2B5EF4-FFF2-40B4-BE49-F238E27FC236}">
                <a16:creationId xmlns:a16="http://schemas.microsoft.com/office/drawing/2014/main" id="{9633C3D2-06CE-4EEA-BB9B-D966FD729D03}"/>
              </a:ext>
            </a:extLst>
          </p:cNvPr>
          <p:cNvSpPr txBox="1"/>
          <p:nvPr/>
        </p:nvSpPr>
        <p:spPr>
          <a:xfrm>
            <a:off x="288925" y="1622425"/>
            <a:ext cx="2611438" cy="8001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a:latin typeface="Arial" panose="020B0604020202020204" pitchFamily="34" charset="0"/>
                <a:ea typeface="Calibri" pitchFamily="34"/>
                <a:cs typeface="Arial" panose="020B0604020202020204" pitchFamily="34" charset="0"/>
              </a:rPr>
              <a:t>NOS CRITIQUES</a:t>
            </a:r>
          </a:p>
          <a:p>
            <a:pPr algn="just" eaLnBrk="1" fontAlgn="auto">
              <a:spcBef>
                <a:spcPts val="0"/>
              </a:spcBef>
              <a:spcAft>
                <a:spcPts val="0"/>
              </a:spcAft>
              <a:buFont typeface="StarSymbol"/>
              <a:buNone/>
              <a:defRPr/>
            </a:pPr>
            <a:endParaRPr lang="fr-FR" sz="2400" b="1">
              <a:latin typeface="Arial" panose="020B0604020202020204" pitchFamily="34" charset="0"/>
              <a:ea typeface="Microsoft YaHei" pitchFamily="2"/>
              <a:cs typeface="Arial" panose="020B0604020202020204" pitchFamily="34" charset="0"/>
            </a:endParaRPr>
          </a:p>
        </p:txBody>
      </p:sp>
      <p:sp>
        <p:nvSpPr>
          <p:cNvPr id="8" name="ZoneTexte 7">
            <a:extLst>
              <a:ext uri="{FF2B5EF4-FFF2-40B4-BE49-F238E27FC236}">
                <a16:creationId xmlns:a16="http://schemas.microsoft.com/office/drawing/2014/main" id="{917EB51A-E7D3-4C54-93FC-149AE66DDFD4}"/>
              </a:ext>
            </a:extLst>
          </p:cNvPr>
          <p:cNvSpPr txBox="1"/>
          <p:nvPr/>
        </p:nvSpPr>
        <p:spPr>
          <a:xfrm>
            <a:off x="927100" y="2505075"/>
            <a:ext cx="10337800" cy="268605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200" b="1" dirty="0">
                <a:latin typeface="Arial" pitchFamily="34"/>
                <a:ea typeface="Calibri" pitchFamily="34"/>
                <a:cs typeface="Arial" pitchFamily="34"/>
              </a:rPr>
              <a:t>Globalisation de certains enseignements </a:t>
            </a:r>
            <a:r>
              <a:rPr lang="fr-FR" sz="2200" dirty="0">
                <a:latin typeface="Arial" pitchFamily="34"/>
                <a:ea typeface="Calibri" pitchFamily="34"/>
                <a:cs typeface="Arial" pitchFamily="34"/>
              </a:rPr>
              <a:t>(PSE et éco-gestion, éco-droit) dans le volume horaire des enseignements professionnels. </a:t>
            </a: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Les causes produisant les mêmes effets, cela débouchera à terme sur des suppressions de postes dans ces disciplines comme cela a été le cas pour la discipline « dessin construction » avec la reforme de 2009</a:t>
            </a: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eaLnBrk="1" fontAlgn="auto">
              <a:spcBef>
                <a:spcPts val="0"/>
              </a:spcBef>
              <a:spcAft>
                <a:spcPts val="0"/>
              </a:spcAft>
              <a:buFont typeface="StarSymbol"/>
              <a:buNone/>
              <a:defRPr/>
            </a:pPr>
            <a:r>
              <a:rPr lang="fr-FR" sz="2200" dirty="0">
                <a:latin typeface="Arial" pitchFamily="34"/>
                <a:ea typeface="Calibri" pitchFamily="34"/>
                <a:cs typeface="Arial" pitchFamily="34"/>
              </a:rPr>
              <a:t>Imposition de pratiques pédagogiques soi-disant innovantes</a:t>
            </a:r>
          </a:p>
        </p:txBody>
      </p:sp>
      <p:sp>
        <p:nvSpPr>
          <p:cNvPr id="9" name="ZoneTexte 8">
            <a:extLst>
              <a:ext uri="{FF2B5EF4-FFF2-40B4-BE49-F238E27FC236}">
                <a16:creationId xmlns:a16="http://schemas.microsoft.com/office/drawing/2014/main" id="{812247D2-1955-4CBF-92E3-36CE46C27F64}"/>
              </a:ext>
            </a:extLst>
          </p:cNvPr>
          <p:cNvSpPr txBox="1"/>
          <p:nvPr/>
        </p:nvSpPr>
        <p:spPr>
          <a:xfrm>
            <a:off x="215900" y="930275"/>
            <a:ext cx="11425238" cy="869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Nouvelle grille unique de Bac Pro</a:t>
            </a:r>
          </a:p>
        </p:txBody>
      </p:sp>
      <p:sp>
        <p:nvSpPr>
          <p:cNvPr id="120842" name="Espace réservé du numéro de diapositive 10"/>
          <p:cNvSpPr>
            <a:spLocks noGrp="1"/>
          </p:cNvSpPr>
          <p:nvPr>
            <p:ph type="sldNum" sz="quarter" idx="12"/>
          </p:nvPr>
        </p:nvSpPr>
        <p:spPr bwMode="auto">
          <a:xfrm>
            <a:off x="9448800" y="0"/>
            <a:ext cx="2743200" cy="365125"/>
          </a:xfrm>
          <a:noFill/>
          <a:ln>
            <a:miter lim="800000"/>
            <a:headEnd/>
            <a:tailEnd/>
          </a:ln>
        </p:spPr>
        <p:txBody>
          <a:bodyPr/>
          <a:lstStyle/>
          <a:p>
            <a:pPr algn="r"/>
            <a:fld id="{E52CDC29-B7E1-442B-970C-F96F3546C556}" type="slidenum">
              <a:rPr lang="fr-FR" altLang="fr-FR"/>
              <a:pPr algn="r"/>
              <a:t>57</a:t>
            </a:fld>
            <a:endParaRPr lang="fr-FR" altLang="fr-FR"/>
          </a:p>
        </p:txBody>
      </p:sp>
    </p:spTree>
    <p:extLst>
      <p:ext uri="{BB962C8B-B14F-4D97-AF65-F5344CB8AC3E}">
        <p14:creationId xmlns:p14="http://schemas.microsoft.com/office/powerpoint/2010/main" val="1936683199"/>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82"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22883"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22884"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697741A8-7FA8-4B08-BFF8-40B0E307C6C2}"/>
              </a:ext>
            </a:extLst>
          </p:cNvPr>
          <p:cNvSpPr txBox="1"/>
          <p:nvPr/>
        </p:nvSpPr>
        <p:spPr>
          <a:xfrm>
            <a:off x="134938" y="179388"/>
            <a:ext cx="10296525"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GRILLES HORAIRES : Moins d’école pour les plus en difficultés</a:t>
            </a:r>
          </a:p>
        </p:txBody>
      </p:sp>
      <p:sp>
        <p:nvSpPr>
          <p:cNvPr id="6" name="Rectangle 5">
            <a:extLst>
              <a:ext uri="{FF2B5EF4-FFF2-40B4-BE49-F238E27FC236}">
                <a16:creationId xmlns:a16="http://schemas.microsoft.com/office/drawing/2014/main" id="{9BF25261-E0CB-4976-8211-36DF862C90EB}"/>
              </a:ext>
            </a:extLst>
          </p:cNvPr>
          <p:cNvSpPr/>
          <p:nvPr/>
        </p:nvSpPr>
        <p:spPr>
          <a:xfrm>
            <a:off x="215900" y="647700"/>
            <a:ext cx="11447463" cy="144463"/>
          </a:xfrm>
          <a:prstGeom prst="rect">
            <a:avLst/>
          </a:prstGeom>
          <a:solidFill>
            <a:srgbClr val="CC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7" name="ZoneTexte 6">
            <a:extLst>
              <a:ext uri="{FF2B5EF4-FFF2-40B4-BE49-F238E27FC236}">
                <a16:creationId xmlns:a16="http://schemas.microsoft.com/office/drawing/2014/main" id="{48A7CA49-3B95-49DE-9617-F7DDE3DEA1F0}"/>
              </a:ext>
            </a:extLst>
          </p:cNvPr>
          <p:cNvSpPr txBox="1"/>
          <p:nvPr/>
        </p:nvSpPr>
        <p:spPr>
          <a:xfrm>
            <a:off x="223838" y="1363663"/>
            <a:ext cx="2740025" cy="820737"/>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Calibri" pitchFamily="18"/>
                <a:ea typeface="Calibri" pitchFamily="34"/>
                <a:cs typeface="Arial" pitchFamily="2"/>
              </a:rPr>
              <a:t>NOS PROPOSITIONS</a:t>
            </a:r>
          </a:p>
          <a:p>
            <a:pPr algn="just" eaLnBrk="1" fontAlgn="auto">
              <a:spcBef>
                <a:spcPts val="0"/>
              </a:spcBef>
              <a:spcAft>
                <a:spcPts val="0"/>
              </a:spcAft>
              <a:buFont typeface="StarSymbol"/>
              <a:buNone/>
              <a:defRPr/>
            </a:pPr>
            <a:endParaRPr lang="fr-FR" sz="2400" b="1" dirty="0">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A981B111-53CA-4B90-A9B0-7296EF7E33BF}"/>
              </a:ext>
            </a:extLst>
          </p:cNvPr>
          <p:cNvSpPr txBox="1"/>
          <p:nvPr/>
        </p:nvSpPr>
        <p:spPr>
          <a:xfrm>
            <a:off x="623888" y="1963738"/>
            <a:ext cx="11017250" cy="3659187"/>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fr-FR" sz="2200" b="1" dirty="0">
                <a:latin typeface="Arial" pitchFamily="34"/>
                <a:ea typeface="Calibri" pitchFamily="34"/>
                <a:cs typeface="Arial" pitchFamily="34"/>
              </a:rPr>
              <a:t>Grilles horaires définies hebdomadairement </a:t>
            </a:r>
            <a:r>
              <a:rPr lang="fr-FR" sz="2200" dirty="0">
                <a:latin typeface="Arial" pitchFamily="34"/>
                <a:ea typeface="Calibri" pitchFamily="34"/>
                <a:cs typeface="Arial" pitchFamily="34"/>
              </a:rPr>
              <a:t>indépendamment du nombre de semaine de PFMP. </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L'ensemble des disciplines doivent être fléchées avec un </a:t>
            </a:r>
            <a:r>
              <a:rPr lang="fr-FR" sz="2200" b="1" dirty="0">
                <a:latin typeface="Arial" pitchFamily="34"/>
                <a:ea typeface="Calibri" pitchFamily="34"/>
                <a:cs typeface="Arial" pitchFamily="34"/>
              </a:rPr>
              <a:t>volume horaire élève dédié</a:t>
            </a:r>
            <a:r>
              <a:rPr lang="fr-FR" sz="2200" dirty="0">
                <a:latin typeface="Arial" pitchFamily="34"/>
                <a:ea typeface="Calibri" pitchFamily="34"/>
                <a:cs typeface="Arial" pitchFamily="34"/>
              </a:rPr>
              <a:t>.</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Seuils de dédoublement : 12 élèves max en groupe, 24 en classe entière.</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b="1" dirty="0">
                <a:latin typeface="Arial" pitchFamily="34"/>
                <a:ea typeface="Calibri" pitchFamily="34"/>
                <a:cs typeface="Arial" pitchFamily="34"/>
              </a:rPr>
              <a:t>Co-intervention sur la base du volontariat </a:t>
            </a:r>
            <a:r>
              <a:rPr lang="fr-FR" sz="2200" dirty="0">
                <a:latin typeface="Arial" pitchFamily="34"/>
                <a:ea typeface="Calibri" pitchFamily="34"/>
                <a:cs typeface="Arial" pitchFamily="34"/>
              </a:rPr>
              <a:t>en fonction des projets des équipes pédagogiques. Ces heures prévues dans le projet ministériel doivent donc être réintégrées en mathématiques et en français et </a:t>
            </a:r>
            <a:r>
              <a:rPr lang="fr-FR" sz="2200" b="1" dirty="0">
                <a:latin typeface="Arial" pitchFamily="34"/>
                <a:ea typeface="Calibri" pitchFamily="34"/>
                <a:cs typeface="Arial" pitchFamily="34"/>
              </a:rPr>
              <a:t>un volume horaire complémentaire </a:t>
            </a:r>
            <a:r>
              <a:rPr lang="fr-FR" sz="2200" dirty="0">
                <a:latin typeface="Arial" pitchFamily="34"/>
                <a:ea typeface="Calibri" pitchFamily="34"/>
                <a:cs typeface="Arial" pitchFamily="34"/>
              </a:rPr>
              <a:t>doit être prévu pour mener ce type d'enseignement.</a:t>
            </a:r>
          </a:p>
        </p:txBody>
      </p:sp>
      <p:sp>
        <p:nvSpPr>
          <p:cNvPr id="9" name="ZoneTexte 8">
            <a:extLst>
              <a:ext uri="{FF2B5EF4-FFF2-40B4-BE49-F238E27FC236}">
                <a16:creationId xmlns:a16="http://schemas.microsoft.com/office/drawing/2014/main" id="{7E67F2B1-E876-4402-B330-36FF3336FD5A}"/>
              </a:ext>
            </a:extLst>
          </p:cNvPr>
          <p:cNvSpPr txBox="1"/>
          <p:nvPr/>
        </p:nvSpPr>
        <p:spPr>
          <a:xfrm>
            <a:off x="7535863" y="930275"/>
            <a:ext cx="4105275" cy="869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a:solidFill>
                  <a:srgbClr val="9933FF"/>
                </a:solidFill>
                <a:latin typeface="Arial" pitchFamily="18"/>
                <a:ea typeface="Microsoft YaHei" pitchFamily="2"/>
                <a:cs typeface="Arial" pitchFamily="2"/>
              </a:rPr>
              <a:t>Nouvelle grille de Bac Pro</a:t>
            </a:r>
          </a:p>
        </p:txBody>
      </p:sp>
      <p:sp>
        <p:nvSpPr>
          <p:cNvPr id="122890" name="Espace réservé du numéro de diapositive 10"/>
          <p:cNvSpPr>
            <a:spLocks noGrp="1"/>
          </p:cNvSpPr>
          <p:nvPr>
            <p:ph type="sldNum" sz="quarter" idx="12"/>
          </p:nvPr>
        </p:nvSpPr>
        <p:spPr bwMode="auto">
          <a:xfrm>
            <a:off x="9448800" y="0"/>
            <a:ext cx="2743200" cy="365125"/>
          </a:xfrm>
          <a:noFill/>
          <a:ln>
            <a:miter lim="800000"/>
            <a:headEnd/>
            <a:tailEnd/>
          </a:ln>
        </p:spPr>
        <p:txBody>
          <a:bodyPr/>
          <a:lstStyle/>
          <a:p>
            <a:pPr algn="r"/>
            <a:fld id="{96CED725-B360-424B-8C51-45C48FE22A00}" type="slidenum">
              <a:rPr lang="fr-FR" altLang="fr-FR"/>
              <a:pPr algn="r"/>
              <a:t>58</a:t>
            </a:fld>
            <a:endParaRPr lang="fr-FR" altLang="fr-FR"/>
          </a:p>
        </p:txBody>
      </p:sp>
    </p:spTree>
    <p:extLst>
      <p:ext uri="{BB962C8B-B14F-4D97-AF65-F5344CB8AC3E}">
        <p14:creationId xmlns:p14="http://schemas.microsoft.com/office/powerpoint/2010/main" val="305206312"/>
      </p:ext>
    </p:extLst>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30"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24931"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24932"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2D1F8C82-3132-47AF-A63C-13E53F0C3ACE}"/>
              </a:ext>
            </a:extLst>
          </p:cNvPr>
          <p:cNvSpPr txBox="1"/>
          <p:nvPr/>
        </p:nvSpPr>
        <p:spPr>
          <a:xfrm>
            <a:off x="134938" y="179388"/>
            <a:ext cx="10296525"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GRILLES HORAIRES : Moins d’école pour les plus en difficultés</a:t>
            </a:r>
          </a:p>
        </p:txBody>
      </p:sp>
      <p:sp>
        <p:nvSpPr>
          <p:cNvPr id="6" name="Rectangle 5">
            <a:extLst>
              <a:ext uri="{FF2B5EF4-FFF2-40B4-BE49-F238E27FC236}">
                <a16:creationId xmlns:a16="http://schemas.microsoft.com/office/drawing/2014/main" id="{E8B3B4C0-FEA2-42EA-B117-3D2B571B3AFE}"/>
              </a:ext>
            </a:extLst>
          </p:cNvPr>
          <p:cNvSpPr/>
          <p:nvPr/>
        </p:nvSpPr>
        <p:spPr>
          <a:xfrm>
            <a:off x="215900" y="647700"/>
            <a:ext cx="11447463" cy="144463"/>
          </a:xfrm>
          <a:prstGeom prst="rect">
            <a:avLst/>
          </a:prstGeom>
          <a:solidFill>
            <a:srgbClr val="CC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7" name="ZoneTexte 6">
            <a:extLst>
              <a:ext uri="{FF2B5EF4-FFF2-40B4-BE49-F238E27FC236}">
                <a16:creationId xmlns:a16="http://schemas.microsoft.com/office/drawing/2014/main" id="{B4BEA81C-FA57-4CD5-BFCD-E4F248C3580E}"/>
              </a:ext>
            </a:extLst>
          </p:cNvPr>
          <p:cNvSpPr txBox="1"/>
          <p:nvPr/>
        </p:nvSpPr>
        <p:spPr>
          <a:xfrm>
            <a:off x="215900" y="1416050"/>
            <a:ext cx="2740025" cy="81915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Calibri" pitchFamily="18"/>
                <a:ea typeface="Calibri" pitchFamily="34"/>
                <a:cs typeface="Arial" pitchFamily="2"/>
              </a:rPr>
              <a:t>NOS PROPOSITIONS</a:t>
            </a:r>
          </a:p>
          <a:p>
            <a:pPr algn="just" eaLnBrk="1" fontAlgn="auto">
              <a:spcBef>
                <a:spcPts val="0"/>
              </a:spcBef>
              <a:spcAft>
                <a:spcPts val="0"/>
              </a:spcAft>
              <a:buFont typeface="StarSymbol"/>
              <a:buNone/>
              <a:defRPr/>
            </a:pPr>
            <a:endParaRPr lang="fr-FR" sz="2400" b="1" dirty="0">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DCCF3E10-174C-4B5F-8BD4-9A8BAA4D4468}"/>
              </a:ext>
            </a:extLst>
          </p:cNvPr>
          <p:cNvSpPr txBox="1"/>
          <p:nvPr/>
        </p:nvSpPr>
        <p:spPr>
          <a:xfrm>
            <a:off x="479425" y="2111375"/>
            <a:ext cx="11017250" cy="3659188"/>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Les heures d'AP réintégrées dans les disciplines pour </a:t>
            </a:r>
            <a:r>
              <a:rPr lang="fr-FR" sz="2200" b="1" dirty="0">
                <a:latin typeface="Arial" pitchFamily="34"/>
                <a:ea typeface="Calibri" pitchFamily="34"/>
                <a:cs typeface="Arial" pitchFamily="34"/>
              </a:rPr>
              <a:t>offrir à minima 2 heures de LV1 et 2 heures de LV2 ou de sciences par semaines</a:t>
            </a:r>
            <a:r>
              <a:rPr lang="fr-FR" sz="2200" dirty="0">
                <a:latin typeface="Arial" pitchFamily="34"/>
                <a:ea typeface="Calibri" pitchFamily="34"/>
                <a:cs typeface="Arial" pitchFamily="34"/>
              </a:rPr>
              <a:t>.</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Volume horaire en Français /HG/ EMC, en enseignement professionnel ou en EPS  abondé pour </a:t>
            </a:r>
            <a:r>
              <a:rPr lang="fr-FR" sz="2200" b="1" dirty="0">
                <a:latin typeface="Arial" pitchFamily="34"/>
                <a:ea typeface="Calibri" pitchFamily="34"/>
                <a:cs typeface="Arial" pitchFamily="34"/>
              </a:rPr>
              <a:t>maintenir le volume hebdomadaire actuel en CAP et en Bac Pro</a:t>
            </a:r>
            <a:r>
              <a:rPr lang="fr-FR" sz="2200" dirty="0">
                <a:latin typeface="Arial" pitchFamily="34"/>
                <a:ea typeface="Calibri" pitchFamily="34"/>
                <a:cs typeface="Arial" pitchFamily="34"/>
              </a:rPr>
              <a:t>. </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Le volume </a:t>
            </a:r>
            <a:r>
              <a:rPr lang="fr-FR" sz="2200" b="1" dirty="0">
                <a:latin typeface="Arial" pitchFamily="34"/>
                <a:ea typeface="Calibri" pitchFamily="34"/>
                <a:cs typeface="Arial" pitchFamily="34"/>
              </a:rPr>
              <a:t>d’Arts Appliqués doit être porté à 2 heures </a:t>
            </a:r>
            <a:r>
              <a:rPr lang="fr-FR" sz="2200" dirty="0">
                <a:latin typeface="Arial" pitchFamily="34"/>
                <a:ea typeface="Calibri" pitchFamily="34"/>
                <a:cs typeface="Arial" pitchFamily="34"/>
              </a:rPr>
              <a:t>pour l'ensemble des élèves.</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L' accompagnement des élèves dans les apprentissages partie intégrante du cours par la mise en place de </a:t>
            </a:r>
            <a:r>
              <a:rPr lang="fr-FR" sz="2200" b="1" dirty="0">
                <a:latin typeface="Arial" pitchFamily="34"/>
                <a:ea typeface="Calibri" pitchFamily="34"/>
                <a:cs typeface="Arial" pitchFamily="34"/>
              </a:rPr>
              <a:t>seuils de dédoublement </a:t>
            </a:r>
            <a:r>
              <a:rPr lang="fr-FR" sz="2200" dirty="0">
                <a:latin typeface="Arial" pitchFamily="34"/>
                <a:ea typeface="Calibri" pitchFamily="34"/>
                <a:cs typeface="Arial" pitchFamily="34"/>
              </a:rPr>
              <a:t>permettant la généralisation du travail à effectif réduit.</a:t>
            </a:r>
          </a:p>
        </p:txBody>
      </p:sp>
      <p:sp>
        <p:nvSpPr>
          <p:cNvPr id="9" name="ZoneTexte 8">
            <a:extLst>
              <a:ext uri="{FF2B5EF4-FFF2-40B4-BE49-F238E27FC236}">
                <a16:creationId xmlns:a16="http://schemas.microsoft.com/office/drawing/2014/main" id="{866E9A4B-B7B6-4475-BA86-F742BD09D292}"/>
              </a:ext>
            </a:extLst>
          </p:cNvPr>
          <p:cNvSpPr txBox="1"/>
          <p:nvPr/>
        </p:nvSpPr>
        <p:spPr>
          <a:xfrm>
            <a:off x="7535863" y="930275"/>
            <a:ext cx="4105275" cy="869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a:solidFill>
                  <a:srgbClr val="9933FF"/>
                </a:solidFill>
                <a:latin typeface="Arial" pitchFamily="18"/>
                <a:ea typeface="Microsoft YaHei" pitchFamily="2"/>
                <a:cs typeface="Arial" pitchFamily="2"/>
              </a:rPr>
              <a:t>Nouvelle grille de Bac Pro</a:t>
            </a:r>
          </a:p>
        </p:txBody>
      </p:sp>
      <p:sp>
        <p:nvSpPr>
          <p:cNvPr id="124938" name="Espace réservé du numéro de diapositive 10"/>
          <p:cNvSpPr>
            <a:spLocks noGrp="1"/>
          </p:cNvSpPr>
          <p:nvPr>
            <p:ph type="sldNum" sz="quarter" idx="12"/>
          </p:nvPr>
        </p:nvSpPr>
        <p:spPr bwMode="auto">
          <a:xfrm>
            <a:off x="9448800" y="0"/>
            <a:ext cx="2743200" cy="365125"/>
          </a:xfrm>
          <a:noFill/>
          <a:ln>
            <a:miter lim="800000"/>
            <a:headEnd/>
            <a:tailEnd/>
          </a:ln>
        </p:spPr>
        <p:txBody>
          <a:bodyPr/>
          <a:lstStyle/>
          <a:p>
            <a:pPr algn="r"/>
            <a:fld id="{8D31D971-0040-42C4-87F2-6005A4321F4A}" type="slidenum">
              <a:rPr lang="fr-FR" altLang="fr-FR"/>
              <a:pPr algn="r"/>
              <a:t>59</a:t>
            </a:fld>
            <a:endParaRPr lang="fr-FR" altLang="fr-FR"/>
          </a:p>
        </p:txBody>
      </p:sp>
    </p:spTree>
    <p:extLst>
      <p:ext uri="{BB962C8B-B14F-4D97-AF65-F5344CB8AC3E}">
        <p14:creationId xmlns:p14="http://schemas.microsoft.com/office/powerpoint/2010/main" val="89137490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4339"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4340"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4A3473ED-03DD-49B5-9D78-6A9C0D711129}"/>
              </a:ext>
            </a:extLst>
          </p:cNvPr>
          <p:cNvSpPr txBox="1"/>
          <p:nvPr/>
        </p:nvSpPr>
        <p:spPr>
          <a:xfrm>
            <a:off x="2220913" y="2954338"/>
            <a:ext cx="7800975"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UNE RÉFORME SANS RÉELLE CONCERTATION</a:t>
            </a:r>
          </a:p>
        </p:txBody>
      </p:sp>
      <p:sp>
        <p:nvSpPr>
          <p:cNvPr id="7" name="Rectangle 6">
            <a:extLst>
              <a:ext uri="{FF2B5EF4-FFF2-40B4-BE49-F238E27FC236}">
                <a16:creationId xmlns:a16="http://schemas.microsoft.com/office/drawing/2014/main" id="{B5BDFC3A-E225-4FB2-B2CE-9D9CE2147DDB}"/>
              </a:ext>
            </a:extLst>
          </p:cNvPr>
          <p:cNvSpPr/>
          <p:nvPr/>
        </p:nvSpPr>
        <p:spPr>
          <a:xfrm>
            <a:off x="215900" y="647700"/>
            <a:ext cx="11447463" cy="144463"/>
          </a:xfrm>
          <a:prstGeom prst="rect">
            <a:avLst/>
          </a:prstGeom>
          <a:solidFill>
            <a:srgbClr val="66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4343" name="Espace réservé du numéro de diapositive 9"/>
          <p:cNvSpPr>
            <a:spLocks noGrp="1"/>
          </p:cNvSpPr>
          <p:nvPr>
            <p:ph type="sldNum" sz="quarter" idx="12"/>
          </p:nvPr>
        </p:nvSpPr>
        <p:spPr bwMode="auto">
          <a:xfrm>
            <a:off x="9448800" y="0"/>
            <a:ext cx="2743200" cy="365125"/>
          </a:xfrm>
          <a:noFill/>
          <a:ln>
            <a:miter lim="800000"/>
            <a:headEnd/>
            <a:tailEnd/>
          </a:ln>
        </p:spPr>
        <p:txBody>
          <a:bodyPr/>
          <a:lstStyle/>
          <a:p>
            <a:pPr algn="r"/>
            <a:fld id="{D60C39FC-79BB-4CFB-B660-E51174236997}" type="slidenum">
              <a:rPr lang="fr-FR" altLang="fr-FR"/>
              <a:pPr algn="r"/>
              <a:t>6</a:t>
            </a:fld>
            <a:endParaRPr lang="fr-FR" altLang="fr-FR"/>
          </a:p>
        </p:txBody>
      </p:sp>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7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26979"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26980"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E26175D8-1420-4CE3-8310-5ED3B7502359}"/>
              </a:ext>
            </a:extLst>
          </p:cNvPr>
          <p:cNvSpPr txBox="1"/>
          <p:nvPr/>
        </p:nvSpPr>
        <p:spPr>
          <a:xfrm>
            <a:off x="134938" y="179388"/>
            <a:ext cx="10296525"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GRILLES HORAIRES : Moins d’école pour les plus en difficultés</a:t>
            </a:r>
          </a:p>
        </p:txBody>
      </p:sp>
      <p:sp>
        <p:nvSpPr>
          <p:cNvPr id="6" name="Rectangle 5">
            <a:extLst>
              <a:ext uri="{FF2B5EF4-FFF2-40B4-BE49-F238E27FC236}">
                <a16:creationId xmlns:a16="http://schemas.microsoft.com/office/drawing/2014/main" id="{CF6806AE-5889-4831-80C2-BAF87BF5FF5E}"/>
              </a:ext>
            </a:extLst>
          </p:cNvPr>
          <p:cNvSpPr/>
          <p:nvPr/>
        </p:nvSpPr>
        <p:spPr>
          <a:xfrm>
            <a:off x="215900" y="647700"/>
            <a:ext cx="11447463" cy="144463"/>
          </a:xfrm>
          <a:prstGeom prst="rect">
            <a:avLst/>
          </a:prstGeom>
          <a:solidFill>
            <a:srgbClr val="CC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3534C30C-86BE-4BBD-99F7-6A1F9E5A5374}"/>
              </a:ext>
            </a:extLst>
          </p:cNvPr>
          <p:cNvSpPr txBox="1"/>
          <p:nvPr/>
        </p:nvSpPr>
        <p:spPr>
          <a:xfrm>
            <a:off x="3790950" y="3471863"/>
            <a:ext cx="4610100" cy="504825"/>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Nouvelle grille unique de CAP</a:t>
            </a:r>
          </a:p>
        </p:txBody>
      </p:sp>
      <p:sp>
        <p:nvSpPr>
          <p:cNvPr id="126984" name="Espace réservé du numéro de diapositive 9"/>
          <p:cNvSpPr>
            <a:spLocks noGrp="1"/>
          </p:cNvSpPr>
          <p:nvPr>
            <p:ph type="sldNum" sz="quarter" idx="12"/>
          </p:nvPr>
        </p:nvSpPr>
        <p:spPr bwMode="auto">
          <a:xfrm>
            <a:off x="9448800" y="0"/>
            <a:ext cx="2743200" cy="365125"/>
          </a:xfrm>
          <a:noFill/>
          <a:ln>
            <a:miter lim="800000"/>
            <a:headEnd/>
            <a:tailEnd/>
          </a:ln>
        </p:spPr>
        <p:txBody>
          <a:bodyPr/>
          <a:lstStyle/>
          <a:p>
            <a:pPr algn="r"/>
            <a:fld id="{B24EB6E9-964D-4B4C-968D-90817B722157}" type="slidenum">
              <a:rPr lang="fr-FR" altLang="fr-FR"/>
              <a:pPr algn="r"/>
              <a:t>60</a:t>
            </a:fld>
            <a:endParaRPr lang="fr-FR" altLang="fr-FR"/>
          </a:p>
        </p:txBody>
      </p:sp>
    </p:spTree>
    <p:extLst>
      <p:ext uri="{BB962C8B-B14F-4D97-AF65-F5344CB8AC3E}">
        <p14:creationId xmlns:p14="http://schemas.microsoft.com/office/powerpoint/2010/main" val="3856528683"/>
      </p:ext>
    </p:extLst>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02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2902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2902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58BAD8BD-62E4-49B3-B1D8-1FADCBC9FF25}"/>
              </a:ext>
            </a:extLst>
          </p:cNvPr>
          <p:cNvSpPr txBox="1"/>
          <p:nvPr/>
        </p:nvSpPr>
        <p:spPr>
          <a:xfrm>
            <a:off x="134938" y="179388"/>
            <a:ext cx="10296525"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GRILLES HORAIRES : Moins d’école pour les plus en difficultés</a:t>
            </a:r>
          </a:p>
        </p:txBody>
      </p:sp>
      <p:sp>
        <p:nvSpPr>
          <p:cNvPr id="6" name="Rectangle 5">
            <a:extLst>
              <a:ext uri="{FF2B5EF4-FFF2-40B4-BE49-F238E27FC236}">
                <a16:creationId xmlns:a16="http://schemas.microsoft.com/office/drawing/2014/main" id="{E3809328-D4FE-4672-B2C7-86123AAFA5B6}"/>
              </a:ext>
            </a:extLst>
          </p:cNvPr>
          <p:cNvSpPr/>
          <p:nvPr/>
        </p:nvSpPr>
        <p:spPr>
          <a:xfrm>
            <a:off x="215900" y="647700"/>
            <a:ext cx="11447463" cy="144463"/>
          </a:xfrm>
          <a:prstGeom prst="rect">
            <a:avLst/>
          </a:prstGeom>
          <a:solidFill>
            <a:srgbClr val="CC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7" name="ZoneTexte 6">
            <a:extLst>
              <a:ext uri="{FF2B5EF4-FFF2-40B4-BE49-F238E27FC236}">
                <a16:creationId xmlns:a16="http://schemas.microsoft.com/office/drawing/2014/main" id="{2158C3AF-2CCE-4EC7-83D6-CC62D310DEEA}"/>
              </a:ext>
            </a:extLst>
          </p:cNvPr>
          <p:cNvSpPr txBox="1"/>
          <p:nvPr/>
        </p:nvSpPr>
        <p:spPr>
          <a:xfrm>
            <a:off x="191344" y="908720"/>
            <a:ext cx="7199313" cy="80962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u="sng" dirty="0">
                <a:latin typeface="Calibri" pitchFamily="18"/>
                <a:ea typeface="Calibri" pitchFamily="34"/>
                <a:cs typeface="Arial" pitchFamily="2"/>
              </a:rPr>
              <a:t>Enseignements professionnels  : 1045 heures</a:t>
            </a:r>
          </a:p>
          <a:p>
            <a:pPr algn="just" eaLnBrk="1" fontAlgn="auto">
              <a:spcBef>
                <a:spcPts val="0"/>
              </a:spcBef>
              <a:spcAft>
                <a:spcPts val="0"/>
              </a:spcAft>
              <a:buFont typeface="StarSymbol"/>
              <a:buNone/>
              <a:defRPr/>
            </a:pPr>
            <a:endParaRPr lang="fr-FR" sz="2400" b="1" dirty="0">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9DB4ACC0-AE36-45C8-A858-DF762F434248}"/>
              </a:ext>
            </a:extLst>
          </p:cNvPr>
          <p:cNvSpPr txBox="1"/>
          <p:nvPr/>
        </p:nvSpPr>
        <p:spPr>
          <a:xfrm>
            <a:off x="263352" y="1412776"/>
            <a:ext cx="10955337" cy="81659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600"/>
              </a:spcAft>
              <a:buFont typeface="StarSymbol"/>
              <a:buNone/>
              <a:defRPr/>
            </a:pPr>
            <a:r>
              <a:rPr lang="fr-FR" sz="2200" dirty="0">
                <a:latin typeface="Arial" pitchFamily="34"/>
                <a:ea typeface="Calibri" pitchFamily="34"/>
                <a:cs typeface="Arial" pitchFamily="34"/>
              </a:rPr>
              <a:t>Dont : 		PSE : 69,5 h		Réalisation d’un chef d’œuvre : 165 h	</a:t>
            </a: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Co-intervention  : Français 82,5 h – Maths 82,5 h</a:t>
            </a:r>
          </a:p>
        </p:txBody>
      </p:sp>
      <p:sp>
        <p:nvSpPr>
          <p:cNvPr id="9" name="ZoneTexte 8">
            <a:extLst>
              <a:ext uri="{FF2B5EF4-FFF2-40B4-BE49-F238E27FC236}">
                <a16:creationId xmlns:a16="http://schemas.microsoft.com/office/drawing/2014/main" id="{76A4B43D-F8F3-4131-8C54-3EEDBF62F1F4}"/>
              </a:ext>
            </a:extLst>
          </p:cNvPr>
          <p:cNvSpPr txBox="1"/>
          <p:nvPr/>
        </p:nvSpPr>
        <p:spPr>
          <a:xfrm>
            <a:off x="215900" y="930275"/>
            <a:ext cx="11425238" cy="869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Nouvelle grille unique de CAP</a:t>
            </a:r>
          </a:p>
        </p:txBody>
      </p:sp>
      <p:sp>
        <p:nvSpPr>
          <p:cNvPr id="10" name="ZoneTexte 9">
            <a:extLst>
              <a:ext uri="{FF2B5EF4-FFF2-40B4-BE49-F238E27FC236}">
                <a16:creationId xmlns:a16="http://schemas.microsoft.com/office/drawing/2014/main" id="{47EC9CCF-08A0-4AB0-9EBC-7E42E1A932CB}"/>
              </a:ext>
            </a:extLst>
          </p:cNvPr>
          <p:cNvSpPr txBox="1"/>
          <p:nvPr/>
        </p:nvSpPr>
        <p:spPr>
          <a:xfrm>
            <a:off x="191344" y="2132856"/>
            <a:ext cx="5297261" cy="820438"/>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u="sng" dirty="0">
                <a:latin typeface="Calibri" pitchFamily="18"/>
                <a:ea typeface="Calibri" pitchFamily="34"/>
                <a:cs typeface="Arial" pitchFamily="2"/>
              </a:rPr>
              <a:t>Enseignements généraux  : 632,5 heures</a:t>
            </a:r>
          </a:p>
          <a:p>
            <a:pPr algn="just" eaLnBrk="1" fontAlgn="auto">
              <a:spcBef>
                <a:spcPts val="0"/>
              </a:spcBef>
              <a:spcAft>
                <a:spcPts val="0"/>
              </a:spcAft>
              <a:buFont typeface="StarSymbol"/>
              <a:buNone/>
              <a:defRPr/>
            </a:pPr>
            <a:endParaRPr lang="fr-FR" sz="2400" b="1" dirty="0">
              <a:latin typeface="Arial" pitchFamily="18"/>
              <a:ea typeface="Microsoft YaHei" pitchFamily="2"/>
              <a:cs typeface="Arial" pitchFamily="2"/>
            </a:endParaRPr>
          </a:p>
        </p:txBody>
      </p:sp>
      <p:sp>
        <p:nvSpPr>
          <p:cNvPr id="129036" name="Espace réservé du numéro de diapositive 12"/>
          <p:cNvSpPr>
            <a:spLocks noGrp="1"/>
          </p:cNvSpPr>
          <p:nvPr>
            <p:ph type="sldNum" sz="quarter" idx="12"/>
          </p:nvPr>
        </p:nvSpPr>
        <p:spPr bwMode="auto">
          <a:xfrm>
            <a:off x="9448800" y="0"/>
            <a:ext cx="2743200" cy="365125"/>
          </a:xfrm>
          <a:noFill/>
          <a:ln>
            <a:miter lim="800000"/>
            <a:headEnd/>
            <a:tailEnd/>
          </a:ln>
        </p:spPr>
        <p:txBody>
          <a:bodyPr/>
          <a:lstStyle/>
          <a:p>
            <a:pPr algn="r"/>
            <a:fld id="{5835C49F-72AE-4F7C-ACE5-4B609638205C}" type="slidenum">
              <a:rPr lang="fr-FR" altLang="fr-FR"/>
              <a:pPr algn="r"/>
              <a:t>61</a:t>
            </a:fld>
            <a:endParaRPr lang="fr-FR" altLang="fr-FR"/>
          </a:p>
        </p:txBody>
      </p:sp>
      <p:graphicFrame>
        <p:nvGraphicFramePr>
          <p:cNvPr id="14" name="Tableau 13"/>
          <p:cNvGraphicFramePr>
            <a:graphicFrameLocks noGrp="1"/>
          </p:cNvGraphicFramePr>
          <p:nvPr/>
        </p:nvGraphicFramePr>
        <p:xfrm>
          <a:off x="407368" y="2636912"/>
          <a:ext cx="11521280" cy="3096344"/>
        </p:xfrm>
        <a:graphic>
          <a:graphicData uri="http://schemas.openxmlformats.org/drawingml/2006/table">
            <a:tbl>
              <a:tblPr/>
              <a:tblGrid>
                <a:gridCol w="2231110">
                  <a:extLst>
                    <a:ext uri="{9D8B030D-6E8A-4147-A177-3AD203B41FA5}">
                      <a16:colId xmlns:a16="http://schemas.microsoft.com/office/drawing/2014/main" val="20000"/>
                    </a:ext>
                  </a:extLst>
                </a:gridCol>
                <a:gridCol w="2782987">
                  <a:extLst>
                    <a:ext uri="{9D8B030D-6E8A-4147-A177-3AD203B41FA5}">
                      <a16:colId xmlns:a16="http://schemas.microsoft.com/office/drawing/2014/main" val="20001"/>
                    </a:ext>
                  </a:extLst>
                </a:gridCol>
                <a:gridCol w="4087308">
                  <a:extLst>
                    <a:ext uri="{9D8B030D-6E8A-4147-A177-3AD203B41FA5}">
                      <a16:colId xmlns:a16="http://schemas.microsoft.com/office/drawing/2014/main" val="20002"/>
                    </a:ext>
                  </a:extLst>
                </a:gridCol>
                <a:gridCol w="2419875">
                  <a:extLst>
                    <a:ext uri="{9D8B030D-6E8A-4147-A177-3AD203B41FA5}">
                      <a16:colId xmlns:a16="http://schemas.microsoft.com/office/drawing/2014/main" val="20003"/>
                    </a:ext>
                  </a:extLst>
                </a:gridCol>
              </a:tblGrid>
              <a:tr h="679124">
                <a:tc>
                  <a:txBody>
                    <a:bodyPr/>
                    <a:lstStyle/>
                    <a:p>
                      <a:pPr>
                        <a:spcAft>
                          <a:spcPts val="0"/>
                        </a:spcAft>
                      </a:pPr>
                      <a:endParaRPr lang="fr-FR" sz="1800" kern="150" dirty="0">
                        <a:latin typeface="Calibri"/>
                        <a:ea typeface="SimSun"/>
                        <a:cs typeface="Calibr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Volume actuel sur 14 semaines de PFMP</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Projet annoncé le 28 mai 2018</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Différence (sur 2 ans)</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2870">
                <a:tc>
                  <a:txBody>
                    <a:bodyPr/>
                    <a:lstStyle/>
                    <a:p>
                      <a:pPr>
                        <a:spcAft>
                          <a:spcPts val="0"/>
                        </a:spcAft>
                      </a:pPr>
                      <a:r>
                        <a:rPr lang="fr-FR" sz="1800" kern="150">
                          <a:latin typeface="Calibri"/>
                          <a:ea typeface="SimSun"/>
                          <a:cs typeface="Calibri"/>
                        </a:rPr>
                        <a:t>Français / HG / EC</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220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110 + 82,5 co-intervention = 192,5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kern="150">
                          <a:latin typeface="Calibri"/>
                          <a:ea typeface="SimSun"/>
                          <a:cs typeface="Calibri"/>
                        </a:rPr>
                        <a:t>- 28,5 h soit – 13 %</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2870">
                <a:tc>
                  <a:txBody>
                    <a:bodyPr/>
                    <a:lstStyle/>
                    <a:p>
                      <a:pPr>
                        <a:spcAft>
                          <a:spcPts val="0"/>
                        </a:spcAft>
                      </a:pPr>
                      <a:r>
                        <a:rPr lang="fr-FR" sz="1800" kern="150">
                          <a:latin typeface="Calibri"/>
                          <a:ea typeface="SimSun"/>
                          <a:cs typeface="Calibri"/>
                        </a:rPr>
                        <a:t>Maths / Sciences</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192,5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82,5 + 82,5 co-intervention = 165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kern="150">
                          <a:latin typeface="Calibri"/>
                          <a:ea typeface="SimSun"/>
                          <a:cs typeface="Calibri"/>
                        </a:rPr>
                        <a:t>- 27,5 h soit – 14 %</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2870">
                <a:tc>
                  <a:txBody>
                    <a:bodyPr/>
                    <a:lstStyle/>
                    <a:p>
                      <a:pPr>
                        <a:spcAft>
                          <a:spcPts val="0"/>
                        </a:spcAft>
                      </a:pPr>
                      <a:r>
                        <a:rPr lang="fr-FR" sz="1800" kern="150">
                          <a:latin typeface="Calibri"/>
                          <a:ea typeface="SimSun"/>
                          <a:cs typeface="Calibri"/>
                        </a:rPr>
                        <a:t>LV1</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110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82,5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kern="150">
                          <a:latin typeface="Calibri"/>
                          <a:ea typeface="SimSun"/>
                          <a:cs typeface="Calibri"/>
                        </a:rPr>
                        <a:t>- 27,5 h soit – 25 %</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2870">
                <a:tc>
                  <a:txBody>
                    <a:bodyPr/>
                    <a:lstStyle/>
                    <a:p>
                      <a:pPr>
                        <a:spcAft>
                          <a:spcPts val="0"/>
                        </a:spcAft>
                      </a:pPr>
                      <a:r>
                        <a:rPr lang="fr-FR" sz="1800" kern="150">
                          <a:latin typeface="Calibri"/>
                          <a:ea typeface="SimSun"/>
                          <a:cs typeface="Calibri"/>
                        </a:rPr>
                        <a:t>Arts Appliqués</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110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55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kern="150">
                          <a:latin typeface="Calibri"/>
                          <a:ea typeface="SimSun"/>
                          <a:cs typeface="Calibri"/>
                        </a:rPr>
                        <a:t>- 55 h soit - 50 %</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2870">
                <a:tc>
                  <a:txBody>
                    <a:bodyPr/>
                    <a:lstStyle/>
                    <a:p>
                      <a:pPr>
                        <a:spcAft>
                          <a:spcPts val="0"/>
                        </a:spcAft>
                      </a:pPr>
                      <a:r>
                        <a:rPr lang="fr-FR" sz="1800" kern="150">
                          <a:latin typeface="Calibri"/>
                          <a:ea typeface="SimSun"/>
                          <a:cs typeface="Calibri"/>
                        </a:rPr>
                        <a:t>EPS</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137,5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137,5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kern="150">
                          <a:latin typeface="Calibri"/>
                          <a:ea typeface="SimSun"/>
                          <a:cs typeface="Calibri"/>
                        </a:rPr>
                        <a:t> </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2870">
                <a:tc>
                  <a:txBody>
                    <a:bodyPr/>
                    <a:lstStyle/>
                    <a:p>
                      <a:pPr>
                        <a:spcAft>
                          <a:spcPts val="0"/>
                        </a:spcAft>
                      </a:pPr>
                      <a:r>
                        <a:rPr lang="fr-FR" sz="1800" kern="150" dirty="0">
                          <a:latin typeface="Calibri"/>
                          <a:ea typeface="SimSun"/>
                          <a:cs typeface="Calibri"/>
                        </a:rPr>
                        <a:t>Total</a:t>
                      </a:r>
                      <a:endParaRPr lang="fr-FR" sz="1800" kern="150" dirty="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dirty="0">
                          <a:latin typeface="Calibri"/>
                          <a:ea typeface="SimSun"/>
                          <a:cs typeface="Calibri"/>
                        </a:rPr>
                        <a:t>770 h</a:t>
                      </a:r>
                      <a:endParaRPr lang="fr-FR" sz="1800" kern="150" dirty="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kern="150">
                          <a:latin typeface="Calibri"/>
                          <a:ea typeface="SimSun"/>
                          <a:cs typeface="Calibri"/>
                        </a:rPr>
                        <a:t>632,5 h</a:t>
                      </a:r>
                      <a:endParaRPr lang="fr-FR" sz="1800" kern="15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800" kern="150" dirty="0">
                          <a:latin typeface="Calibri"/>
                          <a:ea typeface="SimSun"/>
                          <a:cs typeface="Calibri"/>
                        </a:rPr>
                        <a:t>- </a:t>
                      </a:r>
                      <a:r>
                        <a:rPr lang="fr-FR" sz="1800" b="1" kern="150" dirty="0">
                          <a:latin typeface="Calibri"/>
                          <a:ea typeface="SimSun"/>
                          <a:cs typeface="Calibri"/>
                        </a:rPr>
                        <a:t>137,5 h soit - 18 %</a:t>
                      </a:r>
                      <a:endParaRPr lang="fr-FR" sz="1800" kern="150" dirty="0">
                        <a:latin typeface="Times New Roman"/>
                        <a:ea typeface="SimSun"/>
                        <a:cs typeface="Ari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5" name="ZoneTexte 14"/>
          <p:cNvSpPr txBox="1"/>
          <p:nvPr/>
        </p:nvSpPr>
        <p:spPr>
          <a:xfrm>
            <a:off x="479376" y="5733256"/>
            <a:ext cx="11521280" cy="646331"/>
          </a:xfrm>
          <a:prstGeom prst="rect">
            <a:avLst/>
          </a:prstGeom>
          <a:noFill/>
          <a:ln>
            <a:noFill/>
          </a:ln>
        </p:spPr>
        <p:txBody>
          <a:bodyPr wrap="square" rtlCol="0">
            <a:spAutoFit/>
          </a:bodyPr>
          <a:lstStyle/>
          <a:p>
            <a:r>
              <a:rPr lang="fr-FR" dirty="0"/>
              <a:t>L’aide individualisée disparait (30 h) mais est remplacée par 192,5 h d’AP, consolidation ou préparation à l’orientation.</a:t>
            </a:r>
          </a:p>
          <a:p>
            <a:endParaRPr lang="fr-FR" dirty="0"/>
          </a:p>
        </p:txBody>
      </p:sp>
    </p:spTree>
    <p:extLst>
      <p:ext uri="{BB962C8B-B14F-4D97-AF65-F5344CB8AC3E}">
        <p14:creationId xmlns:p14="http://schemas.microsoft.com/office/powerpoint/2010/main" val="471804730"/>
      </p:ext>
    </p:extLst>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4"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31075"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31076"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AE56826D-CD23-44A6-A39D-A4EF4D92A31B}"/>
              </a:ext>
            </a:extLst>
          </p:cNvPr>
          <p:cNvSpPr txBox="1"/>
          <p:nvPr/>
        </p:nvSpPr>
        <p:spPr>
          <a:xfrm>
            <a:off x="134938" y="179388"/>
            <a:ext cx="10296525"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GRILLES HORAIRES : Moins d’école pour les plus en difficultés</a:t>
            </a:r>
          </a:p>
        </p:txBody>
      </p:sp>
      <p:sp>
        <p:nvSpPr>
          <p:cNvPr id="6" name="Rectangle 5">
            <a:extLst>
              <a:ext uri="{FF2B5EF4-FFF2-40B4-BE49-F238E27FC236}">
                <a16:creationId xmlns:a16="http://schemas.microsoft.com/office/drawing/2014/main" id="{D8052481-A2B5-4706-B262-331327A90DB6}"/>
              </a:ext>
            </a:extLst>
          </p:cNvPr>
          <p:cNvSpPr/>
          <p:nvPr/>
        </p:nvSpPr>
        <p:spPr>
          <a:xfrm>
            <a:off x="215900" y="647700"/>
            <a:ext cx="11447463" cy="144463"/>
          </a:xfrm>
          <a:prstGeom prst="rect">
            <a:avLst/>
          </a:prstGeom>
          <a:solidFill>
            <a:srgbClr val="CC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7" name="ZoneTexte 6">
            <a:extLst>
              <a:ext uri="{FF2B5EF4-FFF2-40B4-BE49-F238E27FC236}">
                <a16:creationId xmlns:a16="http://schemas.microsoft.com/office/drawing/2014/main" id="{F9985A11-3F18-4A6F-AE77-44F378A9CD55}"/>
              </a:ext>
            </a:extLst>
          </p:cNvPr>
          <p:cNvSpPr txBox="1"/>
          <p:nvPr/>
        </p:nvSpPr>
        <p:spPr>
          <a:xfrm>
            <a:off x="134938" y="833438"/>
            <a:ext cx="4177211" cy="466559"/>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defRPr/>
            </a:pPr>
            <a:r>
              <a:rPr lang="fr-FR" sz="2400" b="1" u="sng" dirty="0"/>
              <a:t>Volume horaire hebdomadaire</a:t>
            </a:r>
            <a:endParaRPr lang="fr-FR" sz="2400" dirty="0"/>
          </a:p>
        </p:txBody>
      </p:sp>
      <p:sp>
        <p:nvSpPr>
          <p:cNvPr id="9" name="ZoneTexte 8">
            <a:extLst>
              <a:ext uri="{FF2B5EF4-FFF2-40B4-BE49-F238E27FC236}">
                <a16:creationId xmlns:a16="http://schemas.microsoft.com/office/drawing/2014/main" id="{EA3CF3C1-074C-4AB4-87BD-AD42302436CC}"/>
              </a:ext>
            </a:extLst>
          </p:cNvPr>
          <p:cNvSpPr txBox="1"/>
          <p:nvPr/>
        </p:nvSpPr>
        <p:spPr>
          <a:xfrm>
            <a:off x="6609790" y="820123"/>
            <a:ext cx="5040313" cy="48260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Nouvelle grille unique de CAP</a:t>
            </a:r>
          </a:p>
        </p:txBody>
      </p:sp>
      <p:sp>
        <p:nvSpPr>
          <p:cNvPr id="131124" name="ZoneTexte 11"/>
          <p:cNvSpPr txBox="1">
            <a:spLocks noChangeArrowheads="1"/>
          </p:cNvSpPr>
          <p:nvPr/>
        </p:nvSpPr>
        <p:spPr bwMode="auto">
          <a:xfrm>
            <a:off x="7391400" y="1412875"/>
            <a:ext cx="4537075" cy="4124206"/>
          </a:xfrm>
          <a:prstGeom prst="rect">
            <a:avLst/>
          </a:prstGeom>
          <a:noFill/>
          <a:ln w="9525">
            <a:noFill/>
            <a:miter lim="800000"/>
            <a:headEnd/>
            <a:tailEnd/>
          </a:ln>
        </p:spPr>
        <p:txBody>
          <a:bodyPr>
            <a:spAutoFit/>
          </a:bodyPr>
          <a:lstStyle/>
          <a:p>
            <a:r>
              <a:rPr lang="fr-FR" altLang="fr-FR" i="1" dirty="0">
                <a:ea typeface="Microsoft YaHei" pitchFamily="34" charset="-122"/>
                <a:cs typeface="Arial" pitchFamily="34" charset="0"/>
              </a:rPr>
              <a:t>Actuellement  : entre 32,5 h et 34 h de cours par semaine (dont 1 h d’AI en 1</a:t>
            </a:r>
            <a:r>
              <a:rPr lang="fr-FR" altLang="fr-FR" i="1" baseline="30000" dirty="0">
                <a:ea typeface="Microsoft YaHei" pitchFamily="34" charset="-122"/>
                <a:cs typeface="Arial" pitchFamily="34" charset="0"/>
              </a:rPr>
              <a:t>ère</a:t>
            </a:r>
            <a:r>
              <a:rPr lang="fr-FR" altLang="fr-FR" i="1" dirty="0">
                <a:ea typeface="Microsoft YaHei" pitchFamily="34" charset="-122"/>
                <a:cs typeface="Arial" pitchFamily="34" charset="0"/>
              </a:rPr>
              <a:t>). </a:t>
            </a:r>
          </a:p>
          <a:p>
            <a:pPr>
              <a:buFont typeface="Symbol" pitchFamily="18" charset="2"/>
              <a:buChar char="Þ"/>
            </a:pPr>
            <a:r>
              <a:rPr lang="fr-FR" altLang="fr-FR" i="1" dirty="0">
                <a:ea typeface="Microsoft YaHei" pitchFamily="34" charset="-122"/>
                <a:cs typeface="Arial" pitchFamily="34" charset="0"/>
              </a:rPr>
              <a:t> diminution de 1,5 h à 3 h selon les classes et les années.</a:t>
            </a:r>
          </a:p>
          <a:p>
            <a:endParaRPr lang="fr-FR" altLang="fr-FR" sz="1000" i="1" dirty="0">
              <a:ea typeface="Microsoft YaHei" pitchFamily="34" charset="-122"/>
              <a:cs typeface="Arial" pitchFamily="34" charset="0"/>
            </a:endParaRPr>
          </a:p>
          <a:p>
            <a:r>
              <a:rPr lang="fr-FR" altLang="fr-FR" b="1" u="sng" dirty="0">
                <a:ea typeface="Microsoft YaHei" pitchFamily="34" charset="-122"/>
                <a:cs typeface="Arial" pitchFamily="34" charset="0"/>
              </a:rPr>
              <a:t>Volume complémentaire prof :</a:t>
            </a:r>
          </a:p>
          <a:p>
            <a:r>
              <a:rPr lang="fr-FR" altLang="fr-FR" dirty="0">
                <a:ea typeface="Microsoft YaHei" pitchFamily="34" charset="-122"/>
                <a:cs typeface="Arial" pitchFamily="34" charset="0"/>
              </a:rPr>
              <a:t>Seuils de dédoublement maintenus ou passant de 19 à 18 enseignement général.</a:t>
            </a:r>
          </a:p>
          <a:p>
            <a:r>
              <a:rPr lang="fr-FR" altLang="fr-FR" b="1" dirty="0">
                <a:ea typeface="Microsoft YaHei" pitchFamily="34" charset="-122"/>
                <a:cs typeface="Arial" pitchFamily="34" charset="0"/>
              </a:rPr>
              <a:t>MAIS</a:t>
            </a:r>
            <a:r>
              <a:rPr lang="fr-FR" altLang="fr-FR" dirty="0">
                <a:ea typeface="Microsoft YaHei" pitchFamily="34" charset="-122"/>
                <a:cs typeface="Arial" pitchFamily="34" charset="0"/>
              </a:rPr>
              <a:t>  dotation </a:t>
            </a:r>
            <a:r>
              <a:rPr lang="fr-FR" altLang="fr-FR" dirty="0" err="1">
                <a:ea typeface="Microsoft YaHei" pitchFamily="34" charset="-122"/>
                <a:cs typeface="Arial" pitchFamily="34" charset="0"/>
              </a:rPr>
              <a:t>co</a:t>
            </a:r>
            <a:r>
              <a:rPr lang="fr-FR" altLang="fr-FR" dirty="0">
                <a:ea typeface="Microsoft YaHei" pitchFamily="34" charset="-122"/>
                <a:cs typeface="Arial" pitchFamily="34" charset="0"/>
              </a:rPr>
              <a:t>-intervention non garantie </a:t>
            </a:r>
          </a:p>
          <a:p>
            <a:pPr>
              <a:buFont typeface="Symbol" pitchFamily="18" charset="2"/>
              <a:buChar char="Þ"/>
            </a:pPr>
            <a:r>
              <a:rPr lang="fr-FR" altLang="fr-FR" dirty="0">
                <a:ea typeface="Microsoft YaHei" pitchFamily="34" charset="-122"/>
                <a:cs typeface="Arial" pitchFamily="34" charset="0"/>
              </a:rPr>
              <a:t> </a:t>
            </a:r>
            <a:r>
              <a:rPr lang="fr-FR" altLang="fr-FR" b="1" dirty="0">
                <a:ea typeface="Microsoft YaHei" pitchFamily="34" charset="-122"/>
                <a:cs typeface="Arial" pitchFamily="34" charset="0"/>
              </a:rPr>
              <a:t>perte 2 h de DHG en moyenne par division</a:t>
            </a:r>
          </a:p>
          <a:p>
            <a:endParaRPr lang="fr-FR" altLang="fr-FR" b="1" i="1" dirty="0">
              <a:ea typeface="Microsoft YaHei" pitchFamily="34" charset="-122"/>
              <a:cs typeface="Arial" pitchFamily="34" charset="0"/>
            </a:endParaRPr>
          </a:p>
          <a:p>
            <a:pPr>
              <a:buFont typeface="Symbol" pitchFamily="18" charset="2"/>
              <a:buChar char="Þ"/>
            </a:pPr>
            <a:r>
              <a:rPr lang="fr-FR" altLang="fr-FR" i="1" dirty="0">
                <a:solidFill>
                  <a:srgbClr val="FF0000"/>
                </a:solidFill>
                <a:ea typeface="Microsoft YaHei" pitchFamily="34" charset="-122"/>
                <a:cs typeface="Arial" pitchFamily="34" charset="0"/>
              </a:rPr>
              <a:t> La voie professionnelle scolaire participera à la baisse du nombre d’emploi dans la Fonction publique. </a:t>
            </a:r>
          </a:p>
          <a:p>
            <a:pPr algn="ctr"/>
            <a:r>
              <a:rPr lang="fr-FR" altLang="fr-FR" b="1" i="1" dirty="0">
                <a:solidFill>
                  <a:srgbClr val="FF0000"/>
                </a:solidFill>
                <a:ea typeface="Microsoft YaHei" pitchFamily="34" charset="-122"/>
                <a:cs typeface="Arial" pitchFamily="34" charset="0"/>
              </a:rPr>
              <a:t>Équivalent de 800 postes</a:t>
            </a:r>
            <a:endParaRPr lang="fr-FR" altLang="fr-FR" b="1" dirty="0">
              <a:solidFill>
                <a:srgbClr val="FF0000"/>
              </a:solidFill>
              <a:ea typeface="Microsoft YaHei" pitchFamily="34" charset="-122"/>
              <a:cs typeface="Arial" pitchFamily="34" charset="0"/>
            </a:endParaRPr>
          </a:p>
        </p:txBody>
      </p:sp>
      <p:sp>
        <p:nvSpPr>
          <p:cNvPr id="131125" name="Espace réservé du numéro de diapositive 13"/>
          <p:cNvSpPr>
            <a:spLocks noGrp="1"/>
          </p:cNvSpPr>
          <p:nvPr>
            <p:ph type="sldNum" sz="quarter" idx="12"/>
          </p:nvPr>
        </p:nvSpPr>
        <p:spPr bwMode="auto">
          <a:xfrm>
            <a:off x="9448800" y="0"/>
            <a:ext cx="2743200" cy="365125"/>
          </a:xfrm>
          <a:noFill/>
          <a:ln>
            <a:miter lim="800000"/>
            <a:headEnd/>
            <a:tailEnd/>
          </a:ln>
        </p:spPr>
        <p:txBody>
          <a:bodyPr/>
          <a:lstStyle/>
          <a:p>
            <a:pPr algn="r"/>
            <a:fld id="{1D8A8F10-D4D5-4C17-ACCA-B27A517D058D}" type="slidenum">
              <a:rPr lang="fr-FR" altLang="fr-FR"/>
              <a:pPr algn="r"/>
              <a:t>62</a:t>
            </a:fld>
            <a:endParaRPr lang="fr-FR" altLang="fr-FR"/>
          </a:p>
        </p:txBody>
      </p:sp>
      <p:graphicFrame>
        <p:nvGraphicFramePr>
          <p:cNvPr id="2" name="Tableau 1">
            <a:extLst>
              <a:ext uri="{FF2B5EF4-FFF2-40B4-BE49-F238E27FC236}">
                <a16:creationId xmlns:a16="http://schemas.microsoft.com/office/drawing/2014/main" id="{FC96545A-D503-4AA1-AA81-3C05464A6C8A}"/>
              </a:ext>
            </a:extLst>
          </p:cNvPr>
          <p:cNvGraphicFramePr>
            <a:graphicFrameLocks noGrp="1"/>
          </p:cNvGraphicFramePr>
          <p:nvPr>
            <p:extLst/>
          </p:nvPr>
        </p:nvGraphicFramePr>
        <p:xfrm>
          <a:off x="263525" y="1395156"/>
          <a:ext cx="6934366" cy="4429120"/>
        </p:xfrm>
        <a:graphic>
          <a:graphicData uri="http://schemas.openxmlformats.org/drawingml/2006/table">
            <a:tbl>
              <a:tblPr firstRow="1" firstCol="1" bandRow="1">
                <a:tableStyleId>{5C22544A-7EE6-4342-B048-85BDC9FD1C3A}</a:tableStyleId>
              </a:tblPr>
              <a:tblGrid>
                <a:gridCol w="3600400">
                  <a:extLst>
                    <a:ext uri="{9D8B030D-6E8A-4147-A177-3AD203B41FA5}">
                      <a16:colId xmlns:a16="http://schemas.microsoft.com/office/drawing/2014/main" val="4096706244"/>
                    </a:ext>
                  </a:extLst>
                </a:gridCol>
                <a:gridCol w="934784">
                  <a:extLst>
                    <a:ext uri="{9D8B030D-6E8A-4147-A177-3AD203B41FA5}">
                      <a16:colId xmlns:a16="http://schemas.microsoft.com/office/drawing/2014/main" val="2607486538"/>
                    </a:ext>
                  </a:extLst>
                </a:gridCol>
                <a:gridCol w="793408">
                  <a:extLst>
                    <a:ext uri="{9D8B030D-6E8A-4147-A177-3AD203B41FA5}">
                      <a16:colId xmlns:a16="http://schemas.microsoft.com/office/drawing/2014/main" val="3938716620"/>
                    </a:ext>
                  </a:extLst>
                </a:gridCol>
                <a:gridCol w="899950">
                  <a:extLst>
                    <a:ext uri="{9D8B030D-6E8A-4147-A177-3AD203B41FA5}">
                      <a16:colId xmlns:a16="http://schemas.microsoft.com/office/drawing/2014/main" val="4236770265"/>
                    </a:ext>
                  </a:extLst>
                </a:gridCol>
                <a:gridCol w="705824">
                  <a:extLst>
                    <a:ext uri="{9D8B030D-6E8A-4147-A177-3AD203B41FA5}">
                      <a16:colId xmlns:a16="http://schemas.microsoft.com/office/drawing/2014/main" val="2419289131"/>
                    </a:ext>
                  </a:extLst>
                </a:gridCol>
              </a:tblGrid>
              <a:tr h="288081">
                <a:tc>
                  <a:txBody>
                    <a:bodyPr/>
                    <a:lstStyle/>
                    <a:p>
                      <a:pPr algn="l">
                        <a:lnSpc>
                          <a:spcPct val="107000"/>
                        </a:lnSpc>
                        <a:spcAft>
                          <a:spcPts val="0"/>
                        </a:spcAft>
                      </a:pPr>
                      <a:r>
                        <a:rPr lang="fr-FR" sz="1400" kern="150" dirty="0">
                          <a:solidFill>
                            <a:schemeClr val="tx1"/>
                          </a:solidFill>
                          <a:effectLst/>
                          <a:latin typeface="+mn-lt"/>
                        </a:rPr>
                        <a:t> </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34925" marR="34925" marT="34925" marB="349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gridSpan="2">
                  <a:txBody>
                    <a:bodyPr/>
                    <a:lstStyle/>
                    <a:p>
                      <a:pPr algn="ctr">
                        <a:lnSpc>
                          <a:spcPct val="107000"/>
                        </a:lnSpc>
                        <a:spcAft>
                          <a:spcPts val="0"/>
                        </a:spcAft>
                      </a:pPr>
                      <a:r>
                        <a:rPr lang="fr-FR" sz="1400" kern="150" dirty="0">
                          <a:solidFill>
                            <a:schemeClr val="tx1"/>
                          </a:solidFill>
                          <a:effectLst/>
                          <a:latin typeface="+mn-lt"/>
                        </a:rPr>
                        <a:t>1</a:t>
                      </a:r>
                      <a:r>
                        <a:rPr lang="fr-FR" sz="1400" kern="150" baseline="30000" dirty="0">
                          <a:solidFill>
                            <a:schemeClr val="tx1"/>
                          </a:solidFill>
                          <a:effectLst/>
                          <a:latin typeface="+mn-lt"/>
                        </a:rPr>
                        <a:t>ère</a:t>
                      </a:r>
                      <a:r>
                        <a:rPr lang="fr-FR" sz="1400" kern="150" dirty="0">
                          <a:solidFill>
                            <a:schemeClr val="tx1"/>
                          </a:solidFill>
                          <a:effectLst/>
                          <a:latin typeface="+mn-lt"/>
                        </a:rPr>
                        <a:t> professionnelle</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endParaRPr lang="fr-FR"/>
                    </a:p>
                  </a:txBody>
                  <a:tcPr/>
                </a:tc>
                <a:tc gridSpan="2">
                  <a:txBody>
                    <a:bodyPr/>
                    <a:lstStyle/>
                    <a:p>
                      <a:pPr algn="ctr">
                        <a:lnSpc>
                          <a:spcPct val="107000"/>
                        </a:lnSpc>
                        <a:spcAft>
                          <a:spcPts val="0"/>
                        </a:spcAft>
                      </a:pPr>
                      <a:r>
                        <a:rPr lang="fr-FR" sz="1400" kern="150" dirty="0" err="1">
                          <a:solidFill>
                            <a:schemeClr val="tx1"/>
                          </a:solidFill>
                          <a:effectLst/>
                          <a:latin typeface="+mn-lt"/>
                        </a:rPr>
                        <a:t>T</a:t>
                      </a:r>
                      <a:r>
                        <a:rPr lang="fr-FR" sz="1400" kern="150" baseline="30000" dirty="0" err="1">
                          <a:solidFill>
                            <a:schemeClr val="tx1"/>
                          </a:solidFill>
                          <a:effectLst/>
                          <a:latin typeface="+mn-lt"/>
                        </a:rPr>
                        <a:t>le</a:t>
                      </a:r>
                      <a:r>
                        <a:rPr lang="fr-FR" sz="1400" kern="150" dirty="0">
                          <a:solidFill>
                            <a:schemeClr val="tx1"/>
                          </a:solidFill>
                          <a:effectLst/>
                          <a:latin typeface="+mn-lt"/>
                        </a:rPr>
                        <a:t> professionnelle</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hMerge="1">
                  <a:txBody>
                    <a:bodyPr/>
                    <a:lstStyle/>
                    <a:p>
                      <a:endParaRPr lang="fr-FR"/>
                    </a:p>
                  </a:txBody>
                  <a:tcPr/>
                </a:tc>
                <a:extLst>
                  <a:ext uri="{0D108BD9-81ED-4DB2-BD59-A6C34878D82A}">
                    <a16:rowId xmlns:a16="http://schemas.microsoft.com/office/drawing/2014/main" val="1990071739"/>
                  </a:ext>
                </a:extLst>
              </a:tr>
              <a:tr h="456324">
                <a:tc>
                  <a:txBody>
                    <a:bodyPr/>
                    <a:lstStyle/>
                    <a:p>
                      <a:pPr algn="l">
                        <a:lnSpc>
                          <a:spcPct val="107000"/>
                        </a:lnSpc>
                        <a:spcAft>
                          <a:spcPts val="0"/>
                        </a:spcAft>
                      </a:pPr>
                      <a:r>
                        <a:rPr lang="fr-FR" sz="1200" b="0" i="1" kern="150" dirty="0">
                          <a:solidFill>
                            <a:schemeClr val="tx1"/>
                          </a:solidFill>
                          <a:effectLst/>
                          <a:latin typeface="+mn-lt"/>
                        </a:rPr>
                        <a:t>(seuils de dédoublement pour groupe à effectif réduit)</a:t>
                      </a:r>
                      <a:endParaRPr lang="fr-FR" sz="1200" b="0" i="1" kern="150" dirty="0">
                        <a:solidFill>
                          <a:schemeClr val="tx1"/>
                        </a:solidFill>
                        <a:effectLst/>
                        <a:latin typeface="+mn-lt"/>
                        <a:ea typeface="SimSun" panose="02010600030101010101" pitchFamily="2" charset="-122"/>
                        <a:cs typeface="Arial" panose="020B0604020202020204" pitchFamily="34" charset="0"/>
                      </a:endParaRPr>
                    </a:p>
                  </a:txBody>
                  <a:tcPr marL="34925" marR="34925" marT="34925" marB="3492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Elève</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Dont groupe</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Elève</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Dont groupe</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8893055"/>
                  </a:ext>
                </a:extLst>
              </a:tr>
              <a:tr h="456324">
                <a:tc>
                  <a:txBody>
                    <a:bodyPr/>
                    <a:lstStyle/>
                    <a:p>
                      <a:pPr algn="r">
                        <a:lnSpc>
                          <a:spcPct val="107000"/>
                        </a:lnSpc>
                        <a:spcAft>
                          <a:spcPts val="0"/>
                        </a:spcAft>
                      </a:pPr>
                      <a:r>
                        <a:rPr lang="fr-FR" sz="1400" b="0" kern="150" dirty="0">
                          <a:solidFill>
                            <a:schemeClr val="tx1"/>
                          </a:solidFill>
                          <a:effectLst/>
                          <a:latin typeface="+mn-lt"/>
                        </a:rPr>
                        <a:t>Enseignement Professionnel </a:t>
                      </a:r>
                    </a:p>
                    <a:p>
                      <a:pPr algn="r">
                        <a:lnSpc>
                          <a:spcPct val="107000"/>
                        </a:lnSpc>
                        <a:spcAft>
                          <a:spcPts val="0"/>
                        </a:spcAft>
                      </a:pPr>
                      <a:r>
                        <a:rPr lang="fr-FR" sz="1400" b="0" kern="150" dirty="0">
                          <a:solidFill>
                            <a:schemeClr val="tx1"/>
                          </a:solidFill>
                          <a:effectLst/>
                          <a:latin typeface="+mn-lt"/>
                        </a:rPr>
                        <a:t>(</a:t>
                      </a:r>
                      <a:r>
                        <a:rPr lang="fr-FR" sz="1400" b="0" i="1" kern="150" dirty="0">
                          <a:solidFill>
                            <a:schemeClr val="tx1"/>
                          </a:solidFill>
                          <a:effectLst/>
                          <a:latin typeface="+mn-lt"/>
                        </a:rPr>
                        <a:t>seuil à 16, 13, 11 ou 6)</a:t>
                      </a:r>
                      <a:endParaRPr lang="fr-FR" sz="1400" b="0" i="1" kern="150" dirty="0">
                        <a:solidFill>
                          <a:schemeClr val="tx1"/>
                        </a:solidFill>
                        <a:effectLst/>
                        <a:latin typeface="+mn-lt"/>
                        <a:ea typeface="SimSun" panose="02010600030101010101" pitchFamily="2" charset="-122"/>
                        <a:cs typeface="Arial" panose="020B0604020202020204" pitchFamily="34" charset="0"/>
                      </a:endParaRPr>
                    </a:p>
                  </a:txBody>
                  <a:tcPr marL="34925" marR="34925" marT="34925" marB="349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11,5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9,5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12</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a:solidFill>
                            <a:schemeClr val="tx1"/>
                          </a:solidFill>
                          <a:effectLst/>
                          <a:latin typeface="+mn-lt"/>
                        </a:rPr>
                        <a:t>10</a:t>
                      </a:r>
                      <a:endParaRPr lang="fr-FR" sz="1400" kern="15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203334"/>
                  </a:ext>
                </a:extLst>
              </a:tr>
              <a:tr h="268311">
                <a:tc>
                  <a:txBody>
                    <a:bodyPr/>
                    <a:lstStyle/>
                    <a:p>
                      <a:pPr algn="r">
                        <a:lnSpc>
                          <a:spcPct val="107000"/>
                        </a:lnSpc>
                        <a:spcAft>
                          <a:spcPts val="0"/>
                        </a:spcAft>
                      </a:pPr>
                      <a:r>
                        <a:rPr lang="fr-FR" sz="1400" b="0" kern="150" dirty="0">
                          <a:solidFill>
                            <a:schemeClr val="tx1"/>
                          </a:solidFill>
                          <a:effectLst/>
                          <a:latin typeface="+mn-lt"/>
                        </a:rPr>
                        <a:t>Co-intervention Professionnel-Français</a:t>
                      </a:r>
                      <a:endParaRPr lang="fr-FR" sz="1400" b="0" kern="150" dirty="0">
                        <a:solidFill>
                          <a:schemeClr val="tx1"/>
                        </a:solidFill>
                        <a:effectLst/>
                        <a:latin typeface="+mn-lt"/>
                        <a:ea typeface="SimSun" panose="02010600030101010101" pitchFamily="2" charset="-122"/>
                        <a:cs typeface="Arial" panose="020B0604020202020204" pitchFamily="34" charset="0"/>
                      </a:endParaRPr>
                    </a:p>
                  </a:txBody>
                  <a:tcPr marL="34925" marR="34925" marT="34925" marB="349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 </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a:solidFill>
                            <a:schemeClr val="tx1"/>
                          </a:solidFill>
                          <a:effectLst/>
                          <a:latin typeface="+mn-lt"/>
                        </a:rPr>
                        <a:t>1,5</a:t>
                      </a:r>
                      <a:endParaRPr lang="fr-FR" sz="1400" kern="15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a:solidFill>
                            <a:schemeClr val="tx1"/>
                          </a:solidFill>
                          <a:effectLst/>
                          <a:latin typeface="+mn-lt"/>
                        </a:rPr>
                        <a:t> </a:t>
                      </a:r>
                      <a:endParaRPr lang="fr-FR" sz="1400" kern="15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8411315"/>
                  </a:ext>
                </a:extLst>
              </a:tr>
              <a:tr h="268311">
                <a:tc>
                  <a:txBody>
                    <a:bodyPr/>
                    <a:lstStyle/>
                    <a:p>
                      <a:pPr algn="r">
                        <a:lnSpc>
                          <a:spcPct val="107000"/>
                        </a:lnSpc>
                        <a:spcAft>
                          <a:spcPts val="0"/>
                        </a:spcAft>
                      </a:pPr>
                      <a:r>
                        <a:rPr lang="fr-FR" sz="1400" b="0" kern="150" dirty="0">
                          <a:solidFill>
                            <a:schemeClr val="tx1"/>
                          </a:solidFill>
                          <a:effectLst/>
                          <a:latin typeface="+mn-lt"/>
                        </a:rPr>
                        <a:t>Co-intervention Professionnel-Maths</a:t>
                      </a:r>
                      <a:endParaRPr lang="fr-FR" sz="1400" b="0" kern="150" dirty="0">
                        <a:solidFill>
                          <a:schemeClr val="tx1"/>
                        </a:solidFill>
                        <a:effectLst/>
                        <a:latin typeface="+mn-lt"/>
                        <a:ea typeface="SimSun" panose="02010600030101010101" pitchFamily="2" charset="-122"/>
                        <a:cs typeface="Arial" panose="020B0604020202020204" pitchFamily="34" charset="0"/>
                      </a:endParaRPr>
                    </a:p>
                  </a:txBody>
                  <a:tcPr marL="34925" marR="34925" marT="34925" marB="349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 </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a:solidFill>
                            <a:schemeClr val="tx1"/>
                          </a:solidFill>
                          <a:effectLst/>
                          <a:latin typeface="+mn-lt"/>
                        </a:rPr>
                        <a:t>1,5</a:t>
                      </a:r>
                      <a:endParaRPr lang="fr-FR" sz="1400" kern="15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a:solidFill>
                            <a:schemeClr val="tx1"/>
                          </a:solidFill>
                          <a:effectLst/>
                          <a:latin typeface="+mn-lt"/>
                        </a:rPr>
                        <a:t> </a:t>
                      </a:r>
                      <a:endParaRPr lang="fr-FR" sz="1400" kern="15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3297798"/>
                  </a:ext>
                </a:extLst>
              </a:tr>
              <a:tr h="264269">
                <a:tc>
                  <a:txBody>
                    <a:bodyPr/>
                    <a:lstStyle/>
                    <a:p>
                      <a:pPr algn="r">
                        <a:lnSpc>
                          <a:spcPct val="107000"/>
                        </a:lnSpc>
                        <a:spcAft>
                          <a:spcPts val="0"/>
                        </a:spcAft>
                      </a:pPr>
                      <a:r>
                        <a:rPr lang="fr-FR" sz="1400" b="0" kern="150" dirty="0">
                          <a:solidFill>
                            <a:schemeClr val="tx1"/>
                          </a:solidFill>
                          <a:effectLst/>
                          <a:latin typeface="+mn-lt"/>
                        </a:rPr>
                        <a:t>Réalisation d’un Chef d’œuvre (pluridisciplinaire)</a:t>
                      </a:r>
                      <a:endParaRPr lang="fr-FR" sz="1400" b="0" kern="150" dirty="0">
                        <a:solidFill>
                          <a:schemeClr val="tx1"/>
                        </a:solidFill>
                        <a:effectLst/>
                        <a:latin typeface="+mn-lt"/>
                        <a:ea typeface="SimSun" panose="02010600030101010101" pitchFamily="2" charset="-122"/>
                        <a:cs typeface="Arial" panose="020B0604020202020204" pitchFamily="34" charset="0"/>
                      </a:endParaRPr>
                    </a:p>
                  </a:txBody>
                  <a:tcPr marL="34925" marR="34925" marT="34925" marB="349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3</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3</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3</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a:solidFill>
                            <a:schemeClr val="tx1"/>
                          </a:solidFill>
                          <a:effectLst/>
                          <a:latin typeface="+mn-lt"/>
                        </a:rPr>
                        <a:t>3</a:t>
                      </a:r>
                      <a:endParaRPr lang="fr-FR" sz="1400" kern="15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440503"/>
                  </a:ext>
                </a:extLst>
              </a:tr>
              <a:tr h="268311">
                <a:tc>
                  <a:txBody>
                    <a:bodyPr/>
                    <a:lstStyle/>
                    <a:p>
                      <a:pPr algn="r">
                        <a:lnSpc>
                          <a:spcPct val="107000"/>
                        </a:lnSpc>
                        <a:spcAft>
                          <a:spcPts val="0"/>
                        </a:spcAft>
                      </a:pPr>
                      <a:r>
                        <a:rPr lang="fr-FR" sz="1400" b="0" kern="150" dirty="0">
                          <a:solidFill>
                            <a:schemeClr val="tx1"/>
                          </a:solidFill>
                          <a:effectLst/>
                          <a:latin typeface="+mn-lt"/>
                        </a:rPr>
                        <a:t>Prévention, Santé, Environnement (</a:t>
                      </a:r>
                      <a:r>
                        <a:rPr lang="fr-FR" sz="1400" b="0" i="1" kern="150" dirty="0">
                          <a:solidFill>
                            <a:schemeClr val="tx1"/>
                          </a:solidFill>
                          <a:effectLst/>
                          <a:latin typeface="+mn-lt"/>
                        </a:rPr>
                        <a:t>seuil à 18</a:t>
                      </a:r>
                      <a:r>
                        <a:rPr lang="fr-FR" sz="1400" b="0" kern="150" dirty="0">
                          <a:solidFill>
                            <a:schemeClr val="tx1"/>
                          </a:solidFill>
                          <a:effectLst/>
                          <a:latin typeface="+mn-lt"/>
                        </a:rPr>
                        <a:t>)</a:t>
                      </a:r>
                      <a:endParaRPr lang="fr-FR" sz="1400" b="0" kern="150" dirty="0">
                        <a:solidFill>
                          <a:schemeClr val="tx1"/>
                        </a:solidFill>
                        <a:effectLst/>
                        <a:latin typeface="+mn-lt"/>
                        <a:ea typeface="SimSun" panose="02010600030101010101" pitchFamily="2" charset="-122"/>
                        <a:cs typeface="Arial" panose="020B0604020202020204" pitchFamily="34" charset="0"/>
                      </a:endParaRPr>
                    </a:p>
                  </a:txBody>
                  <a:tcPr marL="34925" marR="34925" marT="34925" marB="349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a:solidFill>
                            <a:schemeClr val="tx1"/>
                          </a:solidFill>
                          <a:effectLst/>
                          <a:latin typeface="+mn-lt"/>
                        </a:rPr>
                        <a:t>1</a:t>
                      </a:r>
                      <a:endParaRPr lang="fr-FR" sz="1400" kern="15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6168612"/>
                  </a:ext>
                </a:extLst>
              </a:tr>
              <a:tr h="268311">
                <a:tc>
                  <a:txBody>
                    <a:bodyPr/>
                    <a:lstStyle/>
                    <a:p>
                      <a:pPr algn="r">
                        <a:lnSpc>
                          <a:spcPct val="107000"/>
                        </a:lnSpc>
                        <a:spcAft>
                          <a:spcPts val="0"/>
                        </a:spcAft>
                      </a:pPr>
                      <a:r>
                        <a:rPr lang="fr-FR" sz="1400" b="0" kern="150" dirty="0">
                          <a:solidFill>
                            <a:schemeClr val="tx1"/>
                          </a:solidFill>
                          <a:effectLst/>
                          <a:latin typeface="+mn-lt"/>
                        </a:rPr>
                        <a:t>Français / HG / EMC (</a:t>
                      </a:r>
                      <a:r>
                        <a:rPr lang="fr-FR" sz="1400" b="0" i="1" kern="150" dirty="0">
                          <a:solidFill>
                            <a:schemeClr val="tx1"/>
                          </a:solidFill>
                          <a:effectLst/>
                          <a:latin typeface="+mn-lt"/>
                        </a:rPr>
                        <a:t>seuil à 18</a:t>
                      </a:r>
                      <a:r>
                        <a:rPr lang="fr-FR" sz="1400" b="0" kern="150" dirty="0">
                          <a:solidFill>
                            <a:schemeClr val="tx1"/>
                          </a:solidFill>
                          <a:effectLst/>
                          <a:latin typeface="+mn-lt"/>
                        </a:rPr>
                        <a:t>)</a:t>
                      </a:r>
                      <a:endParaRPr lang="fr-FR" sz="1400" b="0" kern="150" dirty="0">
                        <a:solidFill>
                          <a:schemeClr val="tx1"/>
                        </a:solidFill>
                        <a:effectLst/>
                        <a:latin typeface="+mn-lt"/>
                        <a:ea typeface="SimSun" panose="02010600030101010101" pitchFamily="2" charset="-122"/>
                        <a:cs typeface="Arial" panose="020B0604020202020204" pitchFamily="34" charset="0"/>
                      </a:endParaRPr>
                    </a:p>
                  </a:txBody>
                  <a:tcPr marL="34925" marR="34925" marT="34925" marB="349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2</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2</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1305424"/>
                  </a:ext>
                </a:extLst>
              </a:tr>
              <a:tr h="268311">
                <a:tc>
                  <a:txBody>
                    <a:bodyPr/>
                    <a:lstStyle/>
                    <a:p>
                      <a:pPr algn="r">
                        <a:lnSpc>
                          <a:spcPct val="107000"/>
                        </a:lnSpc>
                        <a:spcAft>
                          <a:spcPts val="0"/>
                        </a:spcAft>
                      </a:pPr>
                      <a:r>
                        <a:rPr lang="fr-FR" sz="1400" b="0" kern="150" dirty="0">
                          <a:solidFill>
                            <a:schemeClr val="tx1"/>
                          </a:solidFill>
                          <a:effectLst/>
                          <a:latin typeface="+mn-lt"/>
                        </a:rPr>
                        <a:t>Mathématiques-sciences (</a:t>
                      </a:r>
                      <a:r>
                        <a:rPr lang="fr-FR" sz="1400" b="0" i="1" kern="150" dirty="0">
                          <a:solidFill>
                            <a:schemeClr val="tx1"/>
                          </a:solidFill>
                          <a:effectLst/>
                          <a:latin typeface="+mn-lt"/>
                        </a:rPr>
                        <a:t>seuil à 18)</a:t>
                      </a:r>
                      <a:endParaRPr lang="fr-FR" sz="1400" b="0" i="1" kern="150" dirty="0">
                        <a:solidFill>
                          <a:schemeClr val="tx1"/>
                        </a:solidFill>
                        <a:effectLst/>
                        <a:latin typeface="+mn-lt"/>
                        <a:ea typeface="SimSun" panose="02010600030101010101" pitchFamily="2" charset="-122"/>
                        <a:cs typeface="Arial" panose="020B0604020202020204" pitchFamily="34" charset="0"/>
                      </a:endParaRPr>
                    </a:p>
                  </a:txBody>
                  <a:tcPr marL="34925" marR="34925" marT="34925" marB="349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2465342"/>
                  </a:ext>
                </a:extLst>
              </a:tr>
              <a:tr h="268311">
                <a:tc>
                  <a:txBody>
                    <a:bodyPr/>
                    <a:lstStyle/>
                    <a:p>
                      <a:pPr algn="r">
                        <a:lnSpc>
                          <a:spcPct val="107000"/>
                        </a:lnSpc>
                        <a:spcAft>
                          <a:spcPts val="0"/>
                        </a:spcAft>
                      </a:pPr>
                      <a:r>
                        <a:rPr lang="fr-FR" sz="1400" b="0" kern="150" dirty="0">
                          <a:solidFill>
                            <a:schemeClr val="tx1"/>
                          </a:solidFill>
                          <a:effectLst/>
                          <a:latin typeface="+mn-lt"/>
                        </a:rPr>
                        <a:t>LV1 (</a:t>
                      </a:r>
                      <a:r>
                        <a:rPr lang="fr-FR" sz="1400" b="0" i="1" kern="150" dirty="0">
                          <a:solidFill>
                            <a:schemeClr val="tx1"/>
                          </a:solidFill>
                          <a:effectLst/>
                          <a:latin typeface="+mn-lt"/>
                        </a:rPr>
                        <a:t>seuil à 16</a:t>
                      </a:r>
                      <a:r>
                        <a:rPr lang="fr-FR" sz="1400" b="0" kern="150" dirty="0">
                          <a:solidFill>
                            <a:schemeClr val="tx1"/>
                          </a:solidFill>
                          <a:effectLst/>
                          <a:latin typeface="+mn-lt"/>
                        </a:rPr>
                        <a:t>)</a:t>
                      </a:r>
                      <a:endParaRPr lang="fr-FR" sz="1400" b="0" kern="150" dirty="0">
                        <a:solidFill>
                          <a:schemeClr val="tx1"/>
                        </a:solidFill>
                        <a:effectLst/>
                        <a:latin typeface="+mn-lt"/>
                        <a:ea typeface="SimSun" panose="02010600030101010101" pitchFamily="2" charset="-122"/>
                        <a:cs typeface="Arial" panose="020B0604020202020204" pitchFamily="34" charset="0"/>
                      </a:endParaRPr>
                    </a:p>
                  </a:txBody>
                  <a:tcPr marL="34925" marR="34925" marT="34925" marB="349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7469196"/>
                  </a:ext>
                </a:extLst>
              </a:tr>
              <a:tr h="268311">
                <a:tc>
                  <a:txBody>
                    <a:bodyPr/>
                    <a:lstStyle/>
                    <a:p>
                      <a:pPr algn="r">
                        <a:lnSpc>
                          <a:spcPct val="107000"/>
                        </a:lnSpc>
                        <a:spcAft>
                          <a:spcPts val="0"/>
                        </a:spcAft>
                      </a:pPr>
                      <a:r>
                        <a:rPr lang="fr-FR" sz="1400" b="0" kern="150" dirty="0">
                          <a:solidFill>
                            <a:schemeClr val="tx1"/>
                          </a:solidFill>
                          <a:effectLst/>
                          <a:latin typeface="+mn-lt"/>
                        </a:rPr>
                        <a:t>Arts Appliqués (</a:t>
                      </a:r>
                      <a:r>
                        <a:rPr lang="fr-FR" sz="1400" b="0" i="1" kern="150" dirty="0">
                          <a:solidFill>
                            <a:schemeClr val="tx1"/>
                          </a:solidFill>
                          <a:effectLst/>
                          <a:latin typeface="+mn-lt"/>
                        </a:rPr>
                        <a:t>seuil à 18</a:t>
                      </a:r>
                      <a:r>
                        <a:rPr lang="fr-FR" sz="1400" b="0" kern="150" dirty="0">
                          <a:solidFill>
                            <a:schemeClr val="tx1"/>
                          </a:solidFill>
                          <a:effectLst/>
                          <a:latin typeface="+mn-lt"/>
                        </a:rPr>
                        <a:t>)</a:t>
                      </a:r>
                      <a:endParaRPr lang="fr-FR" sz="1400" b="0" kern="150" dirty="0">
                        <a:solidFill>
                          <a:schemeClr val="tx1"/>
                        </a:solidFill>
                        <a:effectLst/>
                        <a:latin typeface="+mn-lt"/>
                        <a:ea typeface="SimSun" panose="02010600030101010101" pitchFamily="2" charset="-122"/>
                        <a:cs typeface="Arial" panose="020B0604020202020204" pitchFamily="34" charset="0"/>
                      </a:endParaRPr>
                    </a:p>
                  </a:txBody>
                  <a:tcPr marL="34925" marR="34925" marT="34925" marB="349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0,5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1</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0,5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6361498"/>
                  </a:ext>
                </a:extLst>
              </a:tr>
              <a:tr h="268311">
                <a:tc>
                  <a:txBody>
                    <a:bodyPr/>
                    <a:lstStyle/>
                    <a:p>
                      <a:pPr algn="r">
                        <a:lnSpc>
                          <a:spcPct val="107000"/>
                        </a:lnSpc>
                        <a:spcAft>
                          <a:spcPts val="0"/>
                        </a:spcAft>
                      </a:pPr>
                      <a:r>
                        <a:rPr lang="fr-FR" sz="1400" b="0" kern="150" dirty="0">
                          <a:solidFill>
                            <a:schemeClr val="tx1"/>
                          </a:solidFill>
                          <a:effectLst/>
                          <a:latin typeface="+mn-lt"/>
                        </a:rPr>
                        <a:t>EPS</a:t>
                      </a:r>
                      <a:endParaRPr lang="fr-FR" sz="1400" b="0" kern="150" dirty="0">
                        <a:solidFill>
                          <a:schemeClr val="tx1"/>
                        </a:solidFill>
                        <a:effectLst/>
                        <a:latin typeface="+mn-lt"/>
                        <a:ea typeface="SimSun" panose="02010600030101010101" pitchFamily="2" charset="-122"/>
                        <a:cs typeface="Arial" panose="020B0604020202020204" pitchFamily="34" charset="0"/>
                      </a:endParaRPr>
                    </a:p>
                  </a:txBody>
                  <a:tcPr marL="34925" marR="34925" marT="34925" marB="349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2,5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 </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2,5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 </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0960747"/>
                  </a:ext>
                </a:extLst>
              </a:tr>
              <a:tr h="268311">
                <a:tc>
                  <a:txBody>
                    <a:bodyPr/>
                    <a:lstStyle/>
                    <a:p>
                      <a:pPr algn="r">
                        <a:lnSpc>
                          <a:spcPct val="107000"/>
                        </a:lnSpc>
                        <a:spcAft>
                          <a:spcPts val="0"/>
                        </a:spcAft>
                      </a:pPr>
                      <a:r>
                        <a:rPr lang="fr-FR" sz="1400" b="0" kern="150" dirty="0">
                          <a:solidFill>
                            <a:schemeClr val="tx1"/>
                          </a:solidFill>
                          <a:effectLst/>
                          <a:latin typeface="+mn-lt"/>
                        </a:rPr>
                        <a:t>Consolidation, AP, Préparation à l’orientation</a:t>
                      </a:r>
                      <a:endParaRPr lang="fr-FR" sz="1400" b="0" kern="150" dirty="0">
                        <a:solidFill>
                          <a:schemeClr val="tx1"/>
                        </a:solidFill>
                        <a:effectLst/>
                        <a:latin typeface="+mn-lt"/>
                        <a:ea typeface="SimSun" panose="02010600030101010101" pitchFamily="2" charset="-122"/>
                        <a:cs typeface="Arial" panose="020B0604020202020204" pitchFamily="34" charset="0"/>
                      </a:endParaRPr>
                    </a:p>
                  </a:txBody>
                  <a:tcPr marL="34925" marR="34925" marT="34925" marB="349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3,5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2</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3,5</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1400" kern="150" dirty="0">
                          <a:solidFill>
                            <a:schemeClr val="tx1"/>
                          </a:solidFill>
                          <a:effectLst/>
                          <a:latin typeface="+mn-lt"/>
                        </a:rPr>
                        <a:t>2</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6400429"/>
                  </a:ext>
                </a:extLst>
              </a:tr>
              <a:tr h="268311">
                <a:tc>
                  <a:txBody>
                    <a:bodyPr/>
                    <a:lstStyle/>
                    <a:p>
                      <a:pPr algn="r">
                        <a:lnSpc>
                          <a:spcPct val="107000"/>
                        </a:lnSpc>
                        <a:spcAft>
                          <a:spcPts val="0"/>
                        </a:spcAft>
                      </a:pPr>
                      <a:r>
                        <a:rPr lang="fr-FR" sz="1400" b="0" kern="150" dirty="0">
                          <a:solidFill>
                            <a:schemeClr val="tx1"/>
                          </a:solidFill>
                          <a:effectLst/>
                          <a:latin typeface="+mn-lt"/>
                        </a:rPr>
                        <a:t>Total</a:t>
                      </a:r>
                      <a:endParaRPr lang="fr-FR" sz="1400" b="0" kern="150" dirty="0">
                        <a:solidFill>
                          <a:schemeClr val="tx1"/>
                        </a:solidFill>
                        <a:effectLst/>
                        <a:latin typeface="+mn-lt"/>
                        <a:ea typeface="SimSun" panose="02010600030101010101" pitchFamily="2" charset="-122"/>
                        <a:cs typeface="Arial" panose="020B0604020202020204" pitchFamily="34" charset="0"/>
                      </a:endParaRPr>
                    </a:p>
                  </a:txBody>
                  <a:tcPr marL="34925" marR="34925" marT="34925" marB="349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fr-FR" sz="1400" kern="150" dirty="0">
                          <a:solidFill>
                            <a:schemeClr val="tx1"/>
                          </a:solidFill>
                          <a:effectLst/>
                          <a:latin typeface="+mn-lt"/>
                        </a:rPr>
                        <a:t>31</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fr-FR" sz="1400" kern="150" dirty="0">
                          <a:solidFill>
                            <a:schemeClr val="tx1"/>
                          </a:solidFill>
                          <a:effectLst/>
                          <a:latin typeface="+mn-lt"/>
                        </a:rPr>
                        <a:t> </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fr-FR" sz="1400" kern="150" dirty="0">
                          <a:solidFill>
                            <a:schemeClr val="tx1"/>
                          </a:solidFill>
                          <a:effectLst/>
                          <a:latin typeface="+mn-lt"/>
                        </a:rPr>
                        <a:t>31</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fr-FR" sz="1400" kern="150" dirty="0">
                          <a:solidFill>
                            <a:schemeClr val="tx1"/>
                          </a:solidFill>
                          <a:effectLst/>
                          <a:latin typeface="+mn-lt"/>
                        </a:rPr>
                        <a:t> </a:t>
                      </a:r>
                      <a:endParaRPr lang="fr-FR" sz="1400" kern="150" dirty="0">
                        <a:solidFill>
                          <a:schemeClr val="tx1"/>
                        </a:solidFill>
                        <a:effectLst/>
                        <a:latin typeface="+mn-lt"/>
                        <a:ea typeface="SimSun" panose="02010600030101010101" pitchFamily="2" charset="-122"/>
                        <a:cs typeface="Arial" panose="020B0604020202020204" pitchFamily="34" charset="0"/>
                      </a:endParaRPr>
                    </a:p>
                  </a:txBody>
                  <a:tcPr marL="6350" marR="6350" marT="0" marB="0"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905317676"/>
                  </a:ext>
                </a:extLst>
              </a:tr>
            </a:tbl>
          </a:graphicData>
        </a:graphic>
      </p:graphicFrame>
    </p:spTree>
    <p:extLst>
      <p:ext uri="{BB962C8B-B14F-4D97-AF65-F5344CB8AC3E}">
        <p14:creationId xmlns:p14="http://schemas.microsoft.com/office/powerpoint/2010/main" val="255183134"/>
      </p:ext>
    </p:extLst>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22"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33123"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33124"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B24C26A1-2E79-4903-83E9-65E235E7C6D1}"/>
              </a:ext>
            </a:extLst>
          </p:cNvPr>
          <p:cNvSpPr txBox="1"/>
          <p:nvPr/>
        </p:nvSpPr>
        <p:spPr>
          <a:xfrm>
            <a:off x="134938" y="179388"/>
            <a:ext cx="10296525"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GRILLES HORAIRES : Moins d’école pour les plus en difficultés</a:t>
            </a:r>
          </a:p>
        </p:txBody>
      </p:sp>
      <p:sp>
        <p:nvSpPr>
          <p:cNvPr id="6" name="Rectangle 5">
            <a:extLst>
              <a:ext uri="{FF2B5EF4-FFF2-40B4-BE49-F238E27FC236}">
                <a16:creationId xmlns:a16="http://schemas.microsoft.com/office/drawing/2014/main" id="{AB643BE4-8514-4D87-8086-72A639FE79B5}"/>
              </a:ext>
            </a:extLst>
          </p:cNvPr>
          <p:cNvSpPr/>
          <p:nvPr/>
        </p:nvSpPr>
        <p:spPr>
          <a:xfrm>
            <a:off x="215900" y="647700"/>
            <a:ext cx="11447463" cy="144463"/>
          </a:xfrm>
          <a:prstGeom prst="rect">
            <a:avLst/>
          </a:prstGeom>
          <a:solidFill>
            <a:srgbClr val="CC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7" name="ZoneTexte 6">
            <a:extLst>
              <a:ext uri="{FF2B5EF4-FFF2-40B4-BE49-F238E27FC236}">
                <a16:creationId xmlns:a16="http://schemas.microsoft.com/office/drawing/2014/main" id="{E1D2067A-8B7A-475A-8AD9-9EAB70E1C9DD}"/>
              </a:ext>
            </a:extLst>
          </p:cNvPr>
          <p:cNvSpPr txBox="1"/>
          <p:nvPr/>
        </p:nvSpPr>
        <p:spPr>
          <a:xfrm>
            <a:off x="215900" y="1792288"/>
            <a:ext cx="2165350" cy="820737"/>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Calibri" pitchFamily="18"/>
                <a:ea typeface="Calibri" pitchFamily="34"/>
                <a:cs typeface="Arial" pitchFamily="2"/>
              </a:rPr>
              <a:t>NOS CRITIQUES</a:t>
            </a:r>
          </a:p>
          <a:p>
            <a:pPr algn="just" eaLnBrk="1" fontAlgn="auto">
              <a:spcBef>
                <a:spcPts val="0"/>
              </a:spcBef>
              <a:spcAft>
                <a:spcPts val="0"/>
              </a:spcAft>
              <a:buFont typeface="StarSymbol"/>
              <a:buNone/>
              <a:defRPr/>
            </a:pPr>
            <a:endParaRPr lang="fr-FR" sz="2400" b="1" dirty="0">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FAF81DF8-4C20-4374-A8C5-8396047627F0}"/>
              </a:ext>
            </a:extLst>
          </p:cNvPr>
          <p:cNvSpPr txBox="1"/>
          <p:nvPr/>
        </p:nvSpPr>
        <p:spPr>
          <a:xfrm>
            <a:off x="611188" y="2630488"/>
            <a:ext cx="10656887" cy="268605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Diminution de 2 h à 3 h selon les classes et les années. Avec une diminution de 7 à 11 % du volume d'enseignement pour les élèves de CAP, il faut être naïf ou de mauvaise foi pour penser que cette réforme se fera sans suppression de postes.</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Globalisation de certains enseignements (PSE) dans le volume horaire des enseignements professionnels. Les causes produisant les mêmes effets, cela débouchera à terme sur des suppressions de postes dans ces disciplines comme cela a été le cas pour la discipline «  dessin construction  » avec la réforme de 2009.</a:t>
            </a:r>
          </a:p>
        </p:txBody>
      </p:sp>
      <p:sp>
        <p:nvSpPr>
          <p:cNvPr id="9" name="ZoneTexte 8">
            <a:extLst>
              <a:ext uri="{FF2B5EF4-FFF2-40B4-BE49-F238E27FC236}">
                <a16:creationId xmlns:a16="http://schemas.microsoft.com/office/drawing/2014/main" id="{ADF0A105-FF20-4CB3-B1A0-D09D5A02640E}"/>
              </a:ext>
            </a:extLst>
          </p:cNvPr>
          <p:cNvSpPr txBox="1"/>
          <p:nvPr/>
        </p:nvSpPr>
        <p:spPr>
          <a:xfrm>
            <a:off x="7032625" y="930275"/>
            <a:ext cx="4608513" cy="869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Nouvelle grille unique de CAP</a:t>
            </a:r>
          </a:p>
        </p:txBody>
      </p:sp>
      <p:sp>
        <p:nvSpPr>
          <p:cNvPr id="133130" name="Espace réservé du numéro de diapositive 10"/>
          <p:cNvSpPr>
            <a:spLocks noGrp="1"/>
          </p:cNvSpPr>
          <p:nvPr>
            <p:ph type="sldNum" sz="quarter" idx="12"/>
          </p:nvPr>
        </p:nvSpPr>
        <p:spPr bwMode="auto">
          <a:xfrm>
            <a:off x="9448800" y="0"/>
            <a:ext cx="2743200" cy="365125"/>
          </a:xfrm>
          <a:noFill/>
          <a:ln>
            <a:miter lim="800000"/>
            <a:headEnd/>
            <a:tailEnd/>
          </a:ln>
        </p:spPr>
        <p:txBody>
          <a:bodyPr/>
          <a:lstStyle/>
          <a:p>
            <a:pPr algn="r"/>
            <a:fld id="{34876648-F5DD-4091-AE3C-F2F979DF96CD}" type="slidenum">
              <a:rPr lang="fr-FR" altLang="fr-FR"/>
              <a:pPr algn="r"/>
              <a:t>63</a:t>
            </a:fld>
            <a:endParaRPr lang="fr-FR" altLang="fr-FR"/>
          </a:p>
        </p:txBody>
      </p:sp>
    </p:spTree>
    <p:extLst>
      <p:ext uri="{BB962C8B-B14F-4D97-AF65-F5344CB8AC3E}">
        <p14:creationId xmlns:p14="http://schemas.microsoft.com/office/powerpoint/2010/main" val="3497017707"/>
      </p:ext>
    </p:extLst>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0"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35171"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35172"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C8003B20-53A2-41C0-85B6-36235F3B3309}"/>
              </a:ext>
            </a:extLst>
          </p:cNvPr>
          <p:cNvSpPr txBox="1"/>
          <p:nvPr/>
        </p:nvSpPr>
        <p:spPr>
          <a:xfrm>
            <a:off x="134938" y="179388"/>
            <a:ext cx="10390187"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GRILLES HORAIRES : Moins d’école pour les plus en difficultés</a:t>
            </a:r>
          </a:p>
        </p:txBody>
      </p:sp>
      <p:sp>
        <p:nvSpPr>
          <p:cNvPr id="6" name="Rectangle 5">
            <a:extLst>
              <a:ext uri="{FF2B5EF4-FFF2-40B4-BE49-F238E27FC236}">
                <a16:creationId xmlns:a16="http://schemas.microsoft.com/office/drawing/2014/main" id="{500DF7F3-BF74-491D-ADCE-86225B9E351C}"/>
              </a:ext>
            </a:extLst>
          </p:cNvPr>
          <p:cNvSpPr/>
          <p:nvPr/>
        </p:nvSpPr>
        <p:spPr>
          <a:xfrm>
            <a:off x="215900" y="647700"/>
            <a:ext cx="11447463" cy="144463"/>
          </a:xfrm>
          <a:prstGeom prst="rect">
            <a:avLst/>
          </a:prstGeom>
          <a:solidFill>
            <a:srgbClr val="CC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7" name="ZoneTexte 6">
            <a:extLst>
              <a:ext uri="{FF2B5EF4-FFF2-40B4-BE49-F238E27FC236}">
                <a16:creationId xmlns:a16="http://schemas.microsoft.com/office/drawing/2014/main" id="{54429990-85A1-4503-AEA5-579428881DB0}"/>
              </a:ext>
            </a:extLst>
          </p:cNvPr>
          <p:cNvSpPr txBox="1"/>
          <p:nvPr/>
        </p:nvSpPr>
        <p:spPr>
          <a:xfrm>
            <a:off x="306388" y="1736725"/>
            <a:ext cx="2165350" cy="81915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Calibri" pitchFamily="18"/>
                <a:ea typeface="Calibri" pitchFamily="34"/>
                <a:cs typeface="Arial" pitchFamily="2"/>
              </a:rPr>
              <a:t>NOS CRITIQUES</a:t>
            </a:r>
          </a:p>
          <a:p>
            <a:pPr algn="just" eaLnBrk="1" fontAlgn="auto">
              <a:spcBef>
                <a:spcPts val="0"/>
              </a:spcBef>
              <a:spcAft>
                <a:spcPts val="0"/>
              </a:spcAft>
              <a:buFont typeface="StarSymbol"/>
              <a:buNone/>
              <a:defRPr/>
            </a:pPr>
            <a:endParaRPr lang="fr-FR" sz="2400" b="1" dirty="0">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00539FA8-C911-4466-B15E-B446DC6A54CF}"/>
              </a:ext>
            </a:extLst>
          </p:cNvPr>
          <p:cNvSpPr txBox="1"/>
          <p:nvPr/>
        </p:nvSpPr>
        <p:spPr>
          <a:xfrm>
            <a:off x="479425" y="2492375"/>
            <a:ext cx="10656888" cy="2686050"/>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Imposition de pratiques pédagogiques soi-disant innovantes, introduction du </a:t>
            </a:r>
            <a:r>
              <a:rPr lang="fr-FR" sz="2200" dirty="0" err="1">
                <a:latin typeface="Arial" pitchFamily="34"/>
                <a:ea typeface="Calibri" pitchFamily="34"/>
                <a:cs typeface="Arial" pitchFamily="34"/>
              </a:rPr>
              <a:t>co</a:t>
            </a:r>
            <a:r>
              <a:rPr lang="fr-FR" sz="2200" dirty="0">
                <a:latin typeface="Arial" pitchFamily="34"/>
                <a:ea typeface="Calibri" pitchFamily="34"/>
                <a:cs typeface="Arial" pitchFamily="34"/>
              </a:rPr>
              <a:t>-intervention obligatoire en maths et en français pour soi-disant mieux contextualiser ces enseignements (volume plus important qu'en Bac Pro : jusqu'à 50 % du total en maths-sciences). </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Des dispositifs financés (en horaires groupe) sur le volume complémentaire professeur (global).</a:t>
            </a:r>
          </a:p>
        </p:txBody>
      </p:sp>
      <p:sp>
        <p:nvSpPr>
          <p:cNvPr id="9" name="ZoneTexte 8">
            <a:extLst>
              <a:ext uri="{FF2B5EF4-FFF2-40B4-BE49-F238E27FC236}">
                <a16:creationId xmlns:a16="http://schemas.microsoft.com/office/drawing/2014/main" id="{3BA32FC9-6893-4D2B-95D0-89C2236BBBB6}"/>
              </a:ext>
            </a:extLst>
          </p:cNvPr>
          <p:cNvSpPr txBox="1"/>
          <p:nvPr/>
        </p:nvSpPr>
        <p:spPr>
          <a:xfrm>
            <a:off x="7967663" y="930275"/>
            <a:ext cx="3673475" cy="869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Nouvelle grille unique de CAP</a:t>
            </a:r>
          </a:p>
        </p:txBody>
      </p:sp>
      <p:sp>
        <p:nvSpPr>
          <p:cNvPr id="135178" name="Espace réservé du numéro de diapositive 10"/>
          <p:cNvSpPr>
            <a:spLocks noGrp="1"/>
          </p:cNvSpPr>
          <p:nvPr>
            <p:ph type="sldNum" sz="quarter" idx="12"/>
          </p:nvPr>
        </p:nvSpPr>
        <p:spPr bwMode="auto">
          <a:xfrm>
            <a:off x="9448800" y="0"/>
            <a:ext cx="2743200" cy="365125"/>
          </a:xfrm>
          <a:noFill/>
          <a:ln>
            <a:miter lim="800000"/>
            <a:headEnd/>
            <a:tailEnd/>
          </a:ln>
        </p:spPr>
        <p:txBody>
          <a:bodyPr/>
          <a:lstStyle/>
          <a:p>
            <a:pPr algn="r"/>
            <a:fld id="{185C0686-3EDF-44DF-8E97-0C7C641BC09B}" type="slidenum">
              <a:rPr lang="fr-FR" altLang="fr-FR"/>
              <a:pPr algn="r"/>
              <a:t>64</a:t>
            </a:fld>
            <a:endParaRPr lang="fr-FR" altLang="fr-FR"/>
          </a:p>
        </p:txBody>
      </p:sp>
    </p:spTree>
    <p:extLst>
      <p:ext uri="{BB962C8B-B14F-4D97-AF65-F5344CB8AC3E}">
        <p14:creationId xmlns:p14="http://schemas.microsoft.com/office/powerpoint/2010/main" val="3640954542"/>
      </p:ext>
    </p:extLst>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21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37219"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37220"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E8652C52-6404-4545-A169-FB33E8ECF77F}"/>
              </a:ext>
            </a:extLst>
          </p:cNvPr>
          <p:cNvSpPr txBox="1"/>
          <p:nvPr/>
        </p:nvSpPr>
        <p:spPr>
          <a:xfrm>
            <a:off x="134938" y="179388"/>
            <a:ext cx="10296525"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GRILLES HORAIRES : Moins d’école pour les plus en difficultés</a:t>
            </a:r>
          </a:p>
        </p:txBody>
      </p:sp>
      <p:sp>
        <p:nvSpPr>
          <p:cNvPr id="6" name="Rectangle 5">
            <a:extLst>
              <a:ext uri="{FF2B5EF4-FFF2-40B4-BE49-F238E27FC236}">
                <a16:creationId xmlns:a16="http://schemas.microsoft.com/office/drawing/2014/main" id="{0FA193E3-D4C5-4C93-85C4-A6C8719BB3C5}"/>
              </a:ext>
            </a:extLst>
          </p:cNvPr>
          <p:cNvSpPr/>
          <p:nvPr/>
        </p:nvSpPr>
        <p:spPr>
          <a:xfrm>
            <a:off x="215900" y="647700"/>
            <a:ext cx="11447463" cy="144463"/>
          </a:xfrm>
          <a:prstGeom prst="rect">
            <a:avLst/>
          </a:prstGeom>
          <a:solidFill>
            <a:srgbClr val="CC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7" name="ZoneTexte 6">
            <a:extLst>
              <a:ext uri="{FF2B5EF4-FFF2-40B4-BE49-F238E27FC236}">
                <a16:creationId xmlns:a16="http://schemas.microsoft.com/office/drawing/2014/main" id="{F634577A-6E4D-41F6-AF36-A0FE168305D5}"/>
              </a:ext>
            </a:extLst>
          </p:cNvPr>
          <p:cNvSpPr txBox="1"/>
          <p:nvPr/>
        </p:nvSpPr>
        <p:spPr>
          <a:xfrm>
            <a:off x="169863" y="1614488"/>
            <a:ext cx="2740025" cy="820737"/>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Calibri" pitchFamily="18"/>
                <a:ea typeface="Calibri" pitchFamily="34"/>
                <a:cs typeface="Arial" pitchFamily="2"/>
              </a:rPr>
              <a:t>NOS PROPOSITIONS</a:t>
            </a:r>
          </a:p>
          <a:p>
            <a:pPr algn="just" eaLnBrk="1" fontAlgn="auto">
              <a:spcBef>
                <a:spcPts val="0"/>
              </a:spcBef>
              <a:spcAft>
                <a:spcPts val="0"/>
              </a:spcAft>
              <a:buFont typeface="StarSymbol"/>
              <a:buNone/>
              <a:defRPr/>
            </a:pPr>
            <a:endParaRPr lang="fr-FR" sz="2400" b="1" dirty="0">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5D68B596-A537-46C3-81B8-6B6298347EC7}"/>
              </a:ext>
            </a:extLst>
          </p:cNvPr>
          <p:cNvSpPr txBox="1"/>
          <p:nvPr/>
        </p:nvSpPr>
        <p:spPr>
          <a:xfrm>
            <a:off x="658813" y="2170113"/>
            <a:ext cx="10874375" cy="3659187"/>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Grilles horaires définies hebdomadairement indépendamment du nombre de semaine de PFMP. </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L'ensemble des disciplines doivent être fléchées avec un volume horaire élève dédié.</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Seuils de dédoublement à 6 en groupe et 12 en </a:t>
            </a:r>
            <a:r>
              <a:rPr lang="fr-FR" sz="2200">
                <a:latin typeface="Arial" pitchFamily="34"/>
                <a:ea typeface="Calibri" pitchFamily="34"/>
                <a:cs typeface="Arial" pitchFamily="34"/>
              </a:rPr>
              <a:t>classe entière.</a:t>
            </a: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b="1" dirty="0">
                <a:latin typeface="Arial" pitchFamily="34"/>
                <a:ea typeface="Calibri" pitchFamily="34"/>
                <a:cs typeface="Arial" pitchFamily="34"/>
              </a:rPr>
              <a:t>Co-intervention sur la base du volontariat </a:t>
            </a:r>
            <a:r>
              <a:rPr lang="fr-FR" sz="2200" dirty="0">
                <a:latin typeface="Arial" pitchFamily="34"/>
                <a:ea typeface="Calibri" pitchFamily="34"/>
                <a:cs typeface="Arial" pitchFamily="34"/>
              </a:rPr>
              <a:t>en fonction des projets des équipes pédagogiques. Ces heures prévues dans le projet ministériel doivent donc être réintégrées en mathématiques et en français et </a:t>
            </a:r>
            <a:r>
              <a:rPr lang="fr-FR" sz="2200" b="1" dirty="0">
                <a:latin typeface="Arial" pitchFamily="34"/>
                <a:ea typeface="Calibri" pitchFamily="34"/>
                <a:cs typeface="Arial" pitchFamily="34"/>
              </a:rPr>
              <a:t>un volume horaire complémentaire </a:t>
            </a:r>
            <a:r>
              <a:rPr lang="fr-FR" sz="2200" dirty="0">
                <a:latin typeface="Arial" pitchFamily="34"/>
                <a:ea typeface="Calibri" pitchFamily="34"/>
                <a:cs typeface="Arial" pitchFamily="34"/>
              </a:rPr>
              <a:t>doit être prévu pour mener ce type d'enseignement.</a:t>
            </a:r>
          </a:p>
        </p:txBody>
      </p:sp>
      <p:sp>
        <p:nvSpPr>
          <p:cNvPr id="9" name="ZoneTexte 8">
            <a:extLst>
              <a:ext uri="{FF2B5EF4-FFF2-40B4-BE49-F238E27FC236}">
                <a16:creationId xmlns:a16="http://schemas.microsoft.com/office/drawing/2014/main" id="{F6432579-461A-4E02-AD1C-B1991EEB9468}"/>
              </a:ext>
            </a:extLst>
          </p:cNvPr>
          <p:cNvSpPr txBox="1"/>
          <p:nvPr/>
        </p:nvSpPr>
        <p:spPr>
          <a:xfrm>
            <a:off x="8183563" y="911225"/>
            <a:ext cx="3457575" cy="869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Nouvelle grille unique de CAP</a:t>
            </a:r>
          </a:p>
        </p:txBody>
      </p:sp>
      <p:sp>
        <p:nvSpPr>
          <p:cNvPr id="137226" name="Espace réservé du numéro de diapositive 10"/>
          <p:cNvSpPr>
            <a:spLocks noGrp="1"/>
          </p:cNvSpPr>
          <p:nvPr>
            <p:ph type="sldNum" sz="quarter" idx="12"/>
          </p:nvPr>
        </p:nvSpPr>
        <p:spPr bwMode="auto">
          <a:xfrm>
            <a:off x="9448800" y="0"/>
            <a:ext cx="2743200" cy="365125"/>
          </a:xfrm>
          <a:noFill/>
          <a:ln>
            <a:miter lim="800000"/>
            <a:headEnd/>
            <a:tailEnd/>
          </a:ln>
        </p:spPr>
        <p:txBody>
          <a:bodyPr/>
          <a:lstStyle/>
          <a:p>
            <a:pPr algn="r"/>
            <a:fld id="{593EAE4D-8A6C-467D-98E2-E9BFF7302BB6}" type="slidenum">
              <a:rPr lang="fr-FR" altLang="fr-FR"/>
              <a:pPr algn="r"/>
              <a:t>65</a:t>
            </a:fld>
            <a:endParaRPr lang="fr-FR" altLang="fr-FR"/>
          </a:p>
        </p:txBody>
      </p:sp>
    </p:spTree>
    <p:extLst>
      <p:ext uri="{BB962C8B-B14F-4D97-AF65-F5344CB8AC3E}">
        <p14:creationId xmlns:p14="http://schemas.microsoft.com/office/powerpoint/2010/main" val="2028883805"/>
      </p:ext>
    </p:extLst>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26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3926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3926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BAFE690C-88CE-483C-AA67-72D2DC3D0C59}"/>
              </a:ext>
            </a:extLst>
          </p:cNvPr>
          <p:cNvSpPr txBox="1"/>
          <p:nvPr/>
        </p:nvSpPr>
        <p:spPr>
          <a:xfrm>
            <a:off x="134938" y="179388"/>
            <a:ext cx="9963150" cy="46831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GRILLE HORAIRE  : Moins d’école pour les plus en difficultés</a:t>
            </a:r>
          </a:p>
        </p:txBody>
      </p:sp>
      <p:sp>
        <p:nvSpPr>
          <p:cNvPr id="6" name="Rectangle 5">
            <a:extLst>
              <a:ext uri="{FF2B5EF4-FFF2-40B4-BE49-F238E27FC236}">
                <a16:creationId xmlns:a16="http://schemas.microsoft.com/office/drawing/2014/main" id="{9BC7A578-3F15-4F5A-BA40-16513E4C1EAA}"/>
              </a:ext>
            </a:extLst>
          </p:cNvPr>
          <p:cNvSpPr/>
          <p:nvPr/>
        </p:nvSpPr>
        <p:spPr>
          <a:xfrm>
            <a:off x="215900" y="647700"/>
            <a:ext cx="11447463" cy="144463"/>
          </a:xfrm>
          <a:prstGeom prst="rect">
            <a:avLst/>
          </a:prstGeom>
          <a:solidFill>
            <a:srgbClr val="CC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7" name="ZoneTexte 6">
            <a:extLst>
              <a:ext uri="{FF2B5EF4-FFF2-40B4-BE49-F238E27FC236}">
                <a16:creationId xmlns:a16="http://schemas.microsoft.com/office/drawing/2014/main" id="{78D4C4F6-83C5-440D-A31A-3E99814B16DC}"/>
              </a:ext>
            </a:extLst>
          </p:cNvPr>
          <p:cNvSpPr txBox="1"/>
          <p:nvPr/>
        </p:nvSpPr>
        <p:spPr>
          <a:xfrm>
            <a:off x="274638" y="1314450"/>
            <a:ext cx="2740025" cy="820738"/>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Calibri" pitchFamily="18"/>
                <a:ea typeface="Calibri" pitchFamily="34"/>
                <a:cs typeface="Arial" pitchFamily="2"/>
              </a:rPr>
              <a:t>NOS PROPOSITIONS</a:t>
            </a:r>
          </a:p>
          <a:p>
            <a:pPr algn="just" eaLnBrk="1" fontAlgn="auto">
              <a:spcBef>
                <a:spcPts val="0"/>
              </a:spcBef>
              <a:spcAft>
                <a:spcPts val="0"/>
              </a:spcAft>
              <a:buFont typeface="StarSymbol"/>
              <a:buNone/>
              <a:defRPr/>
            </a:pPr>
            <a:endParaRPr lang="fr-FR" sz="2400" b="1" dirty="0">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85F0C318-A569-434A-937C-F65A891E1714}"/>
              </a:ext>
            </a:extLst>
          </p:cNvPr>
          <p:cNvSpPr txBox="1"/>
          <p:nvPr/>
        </p:nvSpPr>
        <p:spPr>
          <a:xfrm>
            <a:off x="550863" y="1919288"/>
            <a:ext cx="10874375" cy="3983037"/>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Les 3,5 heures d'AP réintégrées dans les disciplines pour offrir à minima 2 heures de LV1 et 2 heures  en sciences par semaine.</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Le volume horaire en Français /HG/ EMC abondé de 0,5 h pour maintenir le volume hebdomadaire actuel en CAP.</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Le volume d’Arts-Appliqués doit être porté à 2 heures pour l'ensemble des élèves.</a:t>
            </a:r>
          </a:p>
          <a:p>
            <a:pPr algn="just" eaLnBrk="1" fontAlgn="auto">
              <a:spcBef>
                <a:spcPts val="0"/>
              </a:spcBef>
              <a:spcAft>
                <a:spcPts val="0"/>
              </a:spcAft>
              <a:buFont typeface="StarSymbol"/>
              <a:buNone/>
              <a:defRPr/>
            </a:pPr>
            <a:endParaRPr lang="fr-FR" sz="2200" dirty="0">
              <a:latin typeface="Arial" pitchFamily="34"/>
              <a:ea typeface="Calibri" pitchFamily="34"/>
              <a:cs typeface="Arial" pitchFamily="34"/>
            </a:endParaRPr>
          </a:p>
          <a:p>
            <a:pPr algn="just" eaLnBrk="1" fontAlgn="auto">
              <a:spcBef>
                <a:spcPts val="0"/>
              </a:spcBef>
              <a:spcAft>
                <a:spcPts val="0"/>
              </a:spcAft>
              <a:buFont typeface="StarSymbol"/>
              <a:buNone/>
              <a:defRPr/>
            </a:pPr>
            <a:r>
              <a:rPr lang="fr-FR" sz="2200" dirty="0">
                <a:latin typeface="Arial" pitchFamily="34"/>
                <a:ea typeface="Calibri" pitchFamily="34"/>
                <a:cs typeface="Arial" pitchFamily="34"/>
              </a:rPr>
              <a:t>L'accompagnement des élèves partie intégrante du cours par la mise en place de seuils de dédoublement permettant la généralisation du travail à effectif réduit. Une aide individuelle doit être apporté aux élèves les plus en difficultés avec un volume horaire supplémentaire.</a:t>
            </a:r>
          </a:p>
        </p:txBody>
      </p:sp>
      <p:sp>
        <p:nvSpPr>
          <p:cNvPr id="9" name="ZoneTexte 8">
            <a:extLst>
              <a:ext uri="{FF2B5EF4-FFF2-40B4-BE49-F238E27FC236}">
                <a16:creationId xmlns:a16="http://schemas.microsoft.com/office/drawing/2014/main" id="{E6D71C2A-69C4-485B-8A2C-D9E8FE55BB61}"/>
              </a:ext>
            </a:extLst>
          </p:cNvPr>
          <p:cNvSpPr txBox="1"/>
          <p:nvPr/>
        </p:nvSpPr>
        <p:spPr>
          <a:xfrm>
            <a:off x="8183563" y="911225"/>
            <a:ext cx="3457575" cy="869950"/>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Nouvelle grille unique de CAP</a:t>
            </a:r>
          </a:p>
        </p:txBody>
      </p:sp>
      <p:sp>
        <p:nvSpPr>
          <p:cNvPr id="139274" name="Espace réservé du numéro de diapositive 10"/>
          <p:cNvSpPr>
            <a:spLocks noGrp="1"/>
          </p:cNvSpPr>
          <p:nvPr>
            <p:ph type="sldNum" sz="quarter" idx="12"/>
          </p:nvPr>
        </p:nvSpPr>
        <p:spPr bwMode="auto">
          <a:xfrm>
            <a:off x="9448800" y="0"/>
            <a:ext cx="2743200" cy="365125"/>
          </a:xfrm>
          <a:noFill/>
          <a:ln>
            <a:miter lim="800000"/>
            <a:headEnd/>
            <a:tailEnd/>
          </a:ln>
        </p:spPr>
        <p:txBody>
          <a:bodyPr/>
          <a:lstStyle/>
          <a:p>
            <a:pPr algn="r"/>
            <a:fld id="{A1208B32-5B10-49EE-93EA-442B9B4CEFC2}" type="slidenum">
              <a:rPr lang="fr-FR" altLang="fr-FR"/>
              <a:pPr algn="r"/>
              <a:t>66</a:t>
            </a:fld>
            <a:endParaRPr lang="fr-FR" altLang="fr-FR"/>
          </a:p>
        </p:txBody>
      </p:sp>
    </p:spTree>
    <p:extLst>
      <p:ext uri="{BB962C8B-B14F-4D97-AF65-F5344CB8AC3E}">
        <p14:creationId xmlns:p14="http://schemas.microsoft.com/office/powerpoint/2010/main" val="1314797989"/>
      </p:ext>
    </p:extLst>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4"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41315"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41316"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8C0FF97D-1430-4E8B-8E53-3C9DAC0CD476}"/>
              </a:ext>
            </a:extLst>
          </p:cNvPr>
          <p:cNvSpPr txBox="1"/>
          <p:nvPr/>
        </p:nvSpPr>
        <p:spPr>
          <a:xfrm>
            <a:off x="3625850" y="2349500"/>
            <a:ext cx="4627563" cy="47307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GESTION ADMINISTRATION</a:t>
            </a:r>
          </a:p>
        </p:txBody>
      </p:sp>
      <p:sp>
        <p:nvSpPr>
          <p:cNvPr id="6" name="Rectangle 5">
            <a:extLst>
              <a:ext uri="{FF2B5EF4-FFF2-40B4-BE49-F238E27FC236}">
                <a16:creationId xmlns:a16="http://schemas.microsoft.com/office/drawing/2014/main" id="{FDBDAB12-2D22-4DA0-99D6-82D9AECE4ABD}"/>
              </a:ext>
            </a:extLst>
          </p:cNvPr>
          <p:cNvSpPr/>
          <p:nvPr/>
        </p:nvSpPr>
        <p:spPr>
          <a:xfrm>
            <a:off x="215900" y="647700"/>
            <a:ext cx="11447463" cy="144463"/>
          </a:xfrm>
          <a:prstGeom prst="rect">
            <a:avLst/>
          </a:prstGeom>
          <a:solidFill>
            <a:srgbClr val="FF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E2E1B22D-F87B-4B77-AAE8-F191C5A82B61}"/>
              </a:ext>
            </a:extLst>
          </p:cNvPr>
          <p:cNvSpPr txBox="1"/>
          <p:nvPr/>
        </p:nvSpPr>
        <p:spPr>
          <a:xfrm>
            <a:off x="3151188" y="3535363"/>
            <a:ext cx="5889625" cy="758825"/>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Une diminution de l’offre de formation</a:t>
            </a:r>
          </a:p>
          <a:p>
            <a:pPr algn="ct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Et un plan de reconversion ?</a:t>
            </a:r>
          </a:p>
        </p:txBody>
      </p:sp>
      <p:sp>
        <p:nvSpPr>
          <p:cNvPr id="141320" name="Espace réservé du numéro de diapositive 9"/>
          <p:cNvSpPr>
            <a:spLocks noGrp="1"/>
          </p:cNvSpPr>
          <p:nvPr>
            <p:ph type="sldNum" sz="quarter" idx="12"/>
          </p:nvPr>
        </p:nvSpPr>
        <p:spPr bwMode="auto">
          <a:xfrm>
            <a:off x="9448800" y="0"/>
            <a:ext cx="2743200" cy="365125"/>
          </a:xfrm>
          <a:noFill/>
          <a:ln>
            <a:miter lim="800000"/>
            <a:headEnd/>
            <a:tailEnd/>
          </a:ln>
        </p:spPr>
        <p:txBody>
          <a:bodyPr/>
          <a:lstStyle/>
          <a:p>
            <a:pPr algn="r"/>
            <a:fld id="{7F9BA53B-B53A-4366-AD81-7EC69C6B9760}" type="slidenum">
              <a:rPr lang="fr-FR" altLang="fr-FR"/>
              <a:pPr algn="r"/>
              <a:t>67</a:t>
            </a:fld>
            <a:endParaRPr lang="fr-FR" altLang="fr-FR"/>
          </a:p>
        </p:txBody>
      </p:sp>
    </p:spTree>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43363"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43364"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4B8996F0-0FD9-498F-A7D0-43D7497ED57D}"/>
              </a:ext>
            </a:extLst>
          </p:cNvPr>
          <p:cNvSpPr txBox="1"/>
          <p:nvPr/>
        </p:nvSpPr>
        <p:spPr>
          <a:xfrm>
            <a:off x="215900" y="150813"/>
            <a:ext cx="4627563"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GESTION ADMINISTRATION</a:t>
            </a:r>
          </a:p>
        </p:txBody>
      </p:sp>
      <p:sp>
        <p:nvSpPr>
          <p:cNvPr id="6" name="Rectangle 5">
            <a:extLst>
              <a:ext uri="{FF2B5EF4-FFF2-40B4-BE49-F238E27FC236}">
                <a16:creationId xmlns:a16="http://schemas.microsoft.com/office/drawing/2014/main" id="{7C84B62F-911D-414E-BB1D-79CE970D1023}"/>
              </a:ext>
            </a:extLst>
          </p:cNvPr>
          <p:cNvSpPr/>
          <p:nvPr/>
        </p:nvSpPr>
        <p:spPr>
          <a:xfrm>
            <a:off x="215900" y="647700"/>
            <a:ext cx="11447463" cy="144463"/>
          </a:xfrm>
          <a:prstGeom prst="rect">
            <a:avLst/>
          </a:prstGeom>
          <a:solidFill>
            <a:srgbClr val="FF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D75649DA-B6AC-4EDF-8B11-C92240522F4A}"/>
              </a:ext>
            </a:extLst>
          </p:cNvPr>
          <p:cNvSpPr txBox="1"/>
          <p:nvPr/>
        </p:nvSpPr>
        <p:spPr>
          <a:xfrm>
            <a:off x="5773738" y="908050"/>
            <a:ext cx="5889625" cy="936625"/>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Une diminution de l’offre de formation</a:t>
            </a:r>
          </a:p>
          <a:p>
            <a:pPr algn="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Et un plan de reconversion ?</a:t>
            </a:r>
          </a:p>
        </p:txBody>
      </p:sp>
      <p:sp>
        <p:nvSpPr>
          <p:cNvPr id="143368" name="ZoneTexte 7"/>
          <p:cNvSpPr txBox="1">
            <a:spLocks noChangeArrowheads="1"/>
          </p:cNvSpPr>
          <p:nvPr/>
        </p:nvSpPr>
        <p:spPr bwMode="auto">
          <a:xfrm>
            <a:off x="766763" y="1844675"/>
            <a:ext cx="10514012" cy="4154488"/>
          </a:xfrm>
          <a:prstGeom prst="rect">
            <a:avLst/>
          </a:prstGeom>
          <a:noFill/>
          <a:ln w="9525">
            <a:noFill/>
            <a:miter lim="800000"/>
            <a:headEnd/>
            <a:tailEnd/>
          </a:ln>
        </p:spPr>
        <p:txBody>
          <a:bodyPr>
            <a:spAutoFit/>
          </a:bodyPr>
          <a:lstStyle/>
          <a:p>
            <a:r>
              <a:rPr lang="fr-FR" altLang="fr-FR" sz="2400">
                <a:ea typeface="Microsoft YaHei" pitchFamily="34" charset="-122"/>
                <a:cs typeface="Arial" pitchFamily="34" charset="0"/>
              </a:rPr>
              <a:t>Consignes aux rectorats pour réduire de 50 % en 4 ans le nombre de sections</a:t>
            </a:r>
          </a:p>
          <a:p>
            <a:r>
              <a:rPr lang="fr-FR" altLang="fr-FR" sz="2400">
                <a:solidFill>
                  <a:srgbClr val="FF0000"/>
                </a:solidFill>
                <a:ea typeface="Microsoft YaHei" pitchFamily="34" charset="-122"/>
                <a:cs typeface="Arial" pitchFamily="34" charset="0"/>
              </a:rPr>
              <a:t>MAIS aucune nouvelles créations ou ouvertures matériellement prévues  </a:t>
            </a:r>
          </a:p>
          <a:p>
            <a:pPr algn="ctr">
              <a:buFont typeface="Symbol" pitchFamily="18" charset="2"/>
              <a:buChar char="Þ"/>
            </a:pPr>
            <a:r>
              <a:rPr lang="fr-FR" altLang="fr-FR" sz="2400">
                <a:solidFill>
                  <a:srgbClr val="FF0000"/>
                </a:solidFill>
                <a:ea typeface="Microsoft YaHei" pitchFamily="34" charset="-122"/>
                <a:cs typeface="Arial" pitchFamily="34" charset="0"/>
              </a:rPr>
              <a:t> Réduction des flux vers la voie professionnelle ?</a:t>
            </a:r>
          </a:p>
          <a:p>
            <a:pPr algn="ctr"/>
            <a:endParaRPr lang="fr-FR" altLang="fr-FR" sz="2400">
              <a:solidFill>
                <a:srgbClr val="FF0000"/>
              </a:solidFill>
              <a:ea typeface="Microsoft YaHei" pitchFamily="34" charset="-122"/>
              <a:cs typeface="Arial" pitchFamily="34" charset="0"/>
            </a:endParaRPr>
          </a:p>
          <a:p>
            <a:r>
              <a:rPr lang="fr-FR" altLang="fr-FR" sz="2400">
                <a:ea typeface="Microsoft YaHei" pitchFamily="34" charset="-122"/>
                <a:cs typeface="Arial" pitchFamily="34" charset="0"/>
              </a:rPr>
              <a:t>Intégration dans la 2</a:t>
            </a:r>
            <a:r>
              <a:rPr lang="fr-FR" altLang="fr-FR" sz="2400" baseline="30000">
                <a:ea typeface="Microsoft YaHei" pitchFamily="34" charset="-122"/>
                <a:cs typeface="Arial" pitchFamily="34" charset="0"/>
              </a:rPr>
              <a:t>de</a:t>
            </a:r>
            <a:r>
              <a:rPr lang="fr-FR" altLang="fr-FR" sz="2400">
                <a:ea typeface="Microsoft YaHei" pitchFamily="34" charset="-122"/>
                <a:cs typeface="Arial" pitchFamily="34" charset="0"/>
              </a:rPr>
              <a:t> « Gestion administrative, Transport, Logistique » et refonte du référentiel pour 2020</a:t>
            </a:r>
          </a:p>
          <a:p>
            <a:endParaRPr lang="fr-FR" altLang="fr-FR" sz="2400">
              <a:ea typeface="Microsoft YaHei" pitchFamily="34" charset="-122"/>
              <a:cs typeface="Arial" pitchFamily="34" charset="0"/>
            </a:endParaRPr>
          </a:p>
          <a:p>
            <a:r>
              <a:rPr lang="fr-FR" altLang="fr-FR" sz="2400">
                <a:ea typeface="Microsoft YaHei" pitchFamily="34" charset="-122"/>
                <a:cs typeface="Arial" pitchFamily="34" charset="0"/>
              </a:rPr>
              <a:t>1500 suppressions de postes : 1000 départs en retraites et 500 reconversions</a:t>
            </a:r>
          </a:p>
          <a:p>
            <a:pPr algn="ctr">
              <a:buFont typeface="Symbol" pitchFamily="18" charset="2"/>
              <a:buChar char="Þ"/>
            </a:pPr>
            <a:r>
              <a:rPr lang="fr-FR" altLang="fr-FR" sz="2400">
                <a:solidFill>
                  <a:srgbClr val="FF0000"/>
                </a:solidFill>
                <a:ea typeface="Microsoft YaHei" pitchFamily="34" charset="-122"/>
                <a:cs typeface="Arial" pitchFamily="34" charset="0"/>
              </a:rPr>
              <a:t>Non réemploi de non-titulaires</a:t>
            </a:r>
          </a:p>
          <a:p>
            <a:pPr algn="ctr">
              <a:buFont typeface="Symbol" pitchFamily="18" charset="2"/>
              <a:buChar char="Þ"/>
            </a:pPr>
            <a:r>
              <a:rPr lang="fr-FR" altLang="fr-FR" sz="2400">
                <a:solidFill>
                  <a:srgbClr val="FF0000"/>
                </a:solidFill>
                <a:ea typeface="Microsoft YaHei" pitchFamily="34" charset="-122"/>
                <a:cs typeface="Arial" pitchFamily="34" charset="0"/>
              </a:rPr>
              <a:t> Un plan GRH renvoyé au local qui peine à émerger : moindre coût</a:t>
            </a:r>
          </a:p>
          <a:p>
            <a:endParaRPr lang="fr-FR" altLang="fr-FR" sz="2400">
              <a:ea typeface="Microsoft YaHei" pitchFamily="34" charset="-122"/>
              <a:cs typeface="Arial" pitchFamily="34" charset="0"/>
            </a:endParaRPr>
          </a:p>
        </p:txBody>
      </p:sp>
      <p:sp>
        <p:nvSpPr>
          <p:cNvPr id="10" name="ZoneTexte 9">
            <a:extLst>
              <a:ext uri="{FF2B5EF4-FFF2-40B4-BE49-F238E27FC236}">
                <a16:creationId xmlns:a16="http://schemas.microsoft.com/office/drawing/2014/main" id="{A727FDF0-D6BC-4540-AE53-E58E54961B98}"/>
              </a:ext>
            </a:extLst>
          </p:cNvPr>
          <p:cNvSpPr txBox="1"/>
          <p:nvPr/>
        </p:nvSpPr>
        <p:spPr>
          <a:xfrm>
            <a:off x="407988" y="1268413"/>
            <a:ext cx="2165350" cy="466725"/>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Calibri" pitchFamily="18"/>
                <a:ea typeface="Calibri" pitchFamily="34"/>
                <a:cs typeface="Arial" pitchFamily="2"/>
              </a:rPr>
              <a:t>NOS CRITIQUES</a:t>
            </a:r>
            <a:endParaRPr lang="fr-FR" sz="2400" b="1" dirty="0">
              <a:latin typeface="Arial" pitchFamily="18"/>
              <a:ea typeface="Microsoft YaHei" pitchFamily="2"/>
              <a:cs typeface="Arial" pitchFamily="2"/>
            </a:endParaRPr>
          </a:p>
        </p:txBody>
      </p:sp>
      <p:sp>
        <p:nvSpPr>
          <p:cNvPr id="143370"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BD66B47E-6645-4316-84AD-D195CAA377FE}" type="slidenum">
              <a:rPr lang="fr-FR" altLang="fr-FR"/>
              <a:pPr algn="r"/>
              <a:t>68</a:t>
            </a:fld>
            <a:endParaRPr lang="fr-FR" altLang="fr-FR"/>
          </a:p>
        </p:txBody>
      </p:sp>
    </p:spTree>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5410"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45411"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45412"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81633266-7FB5-4B45-9C9A-E84F157F1A25}"/>
              </a:ext>
            </a:extLst>
          </p:cNvPr>
          <p:cNvSpPr txBox="1"/>
          <p:nvPr/>
        </p:nvSpPr>
        <p:spPr>
          <a:xfrm>
            <a:off x="215900" y="150813"/>
            <a:ext cx="4627563"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GESTION ADMINISTRATION</a:t>
            </a:r>
          </a:p>
        </p:txBody>
      </p:sp>
      <p:sp>
        <p:nvSpPr>
          <p:cNvPr id="6" name="Rectangle 5">
            <a:extLst>
              <a:ext uri="{FF2B5EF4-FFF2-40B4-BE49-F238E27FC236}">
                <a16:creationId xmlns:a16="http://schemas.microsoft.com/office/drawing/2014/main" id="{8E11A513-E1F3-4291-A664-5F171445B7F2}"/>
              </a:ext>
            </a:extLst>
          </p:cNvPr>
          <p:cNvSpPr/>
          <p:nvPr/>
        </p:nvSpPr>
        <p:spPr>
          <a:xfrm>
            <a:off x="215900" y="647700"/>
            <a:ext cx="11447463" cy="144463"/>
          </a:xfrm>
          <a:prstGeom prst="rect">
            <a:avLst/>
          </a:prstGeom>
          <a:solidFill>
            <a:srgbClr val="FF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3A3EB662-6BC3-4661-8E7C-DFCE327B33F8}"/>
              </a:ext>
            </a:extLst>
          </p:cNvPr>
          <p:cNvSpPr txBox="1"/>
          <p:nvPr/>
        </p:nvSpPr>
        <p:spPr>
          <a:xfrm>
            <a:off x="5773738" y="908050"/>
            <a:ext cx="5889625" cy="936625"/>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Une diminution de l’offre de formation</a:t>
            </a:r>
          </a:p>
          <a:p>
            <a:pPr algn="r" eaLnBrk="1" fontAlgn="auto">
              <a:spcBef>
                <a:spcPts val="0"/>
              </a:spcBef>
              <a:spcAft>
                <a:spcPts val="0"/>
              </a:spcAft>
              <a:buFont typeface="StarSymbol"/>
              <a:buNone/>
              <a:defRPr/>
            </a:pPr>
            <a:r>
              <a:rPr lang="fr-FR" sz="2400" b="1" dirty="0">
                <a:solidFill>
                  <a:srgbClr val="9933FF"/>
                </a:solidFill>
                <a:latin typeface="Arial" pitchFamily="18"/>
                <a:ea typeface="Microsoft YaHei" pitchFamily="2"/>
                <a:cs typeface="Arial" pitchFamily="2"/>
              </a:rPr>
              <a:t>Et un plan de reconversion ?</a:t>
            </a:r>
          </a:p>
        </p:txBody>
      </p:sp>
      <p:sp>
        <p:nvSpPr>
          <p:cNvPr id="145416" name="ZoneTexte 7"/>
          <p:cNvSpPr txBox="1">
            <a:spLocks noChangeArrowheads="1"/>
          </p:cNvSpPr>
          <p:nvPr/>
        </p:nvSpPr>
        <p:spPr bwMode="auto">
          <a:xfrm>
            <a:off x="766763" y="1916113"/>
            <a:ext cx="10514012" cy="3540125"/>
          </a:xfrm>
          <a:prstGeom prst="rect">
            <a:avLst/>
          </a:prstGeom>
          <a:noFill/>
          <a:ln w="9525">
            <a:noFill/>
            <a:miter lim="800000"/>
            <a:headEnd/>
            <a:tailEnd/>
          </a:ln>
        </p:spPr>
        <p:txBody>
          <a:bodyPr>
            <a:spAutoFit/>
          </a:bodyPr>
          <a:lstStyle/>
          <a:p>
            <a:r>
              <a:rPr lang="fr-FR" altLang="fr-FR" sz="2400">
                <a:ea typeface="Microsoft YaHei" pitchFamily="34" charset="-122"/>
                <a:cs typeface="Arial" pitchFamily="34" charset="0"/>
              </a:rPr>
              <a:t>Prospective précise en matière d'emplois : recrutement niveau IV dans le tertiaire administratif, un diplôme de niveau III dédié</a:t>
            </a:r>
          </a:p>
          <a:p>
            <a:endParaRPr lang="fr-FR" altLang="fr-FR" sz="1400">
              <a:ea typeface="Microsoft YaHei" pitchFamily="34" charset="-122"/>
              <a:cs typeface="Arial" pitchFamily="34" charset="0"/>
            </a:endParaRPr>
          </a:p>
          <a:p>
            <a:r>
              <a:rPr lang="fr-FR" altLang="fr-FR" sz="2400">
                <a:ea typeface="Microsoft YaHei" pitchFamily="34" charset="-122"/>
                <a:cs typeface="Arial" pitchFamily="34" charset="0"/>
              </a:rPr>
              <a:t>Revoir les contenus d’enseignements : savoirs généraux et professionnels ambitieux</a:t>
            </a:r>
          </a:p>
          <a:p>
            <a:endParaRPr lang="fr-FR" altLang="fr-FR" sz="1400">
              <a:ea typeface="Microsoft YaHei" pitchFamily="34" charset="-122"/>
              <a:cs typeface="Arial" pitchFamily="34" charset="0"/>
            </a:endParaRPr>
          </a:p>
          <a:p>
            <a:r>
              <a:rPr lang="fr-FR" altLang="fr-FR" sz="2400">
                <a:ea typeface="Microsoft YaHei" pitchFamily="34" charset="-122"/>
                <a:cs typeface="Arial" pitchFamily="34" charset="0"/>
              </a:rPr>
              <a:t>Public spécifique : dédoubler toutes les heures en 2</a:t>
            </a:r>
            <a:r>
              <a:rPr lang="fr-FR" altLang="fr-FR" sz="2400" baseline="30000">
                <a:ea typeface="Microsoft YaHei" pitchFamily="34" charset="-122"/>
                <a:cs typeface="Arial" pitchFamily="34" charset="0"/>
              </a:rPr>
              <a:t>de</a:t>
            </a:r>
            <a:r>
              <a:rPr lang="fr-FR" altLang="fr-FR" sz="2400">
                <a:ea typeface="Microsoft YaHei" pitchFamily="34" charset="-122"/>
                <a:cs typeface="Arial" pitchFamily="34" charset="0"/>
              </a:rPr>
              <a:t> </a:t>
            </a:r>
          </a:p>
          <a:p>
            <a:endParaRPr lang="fr-FR" altLang="fr-FR" sz="1400">
              <a:ea typeface="Microsoft YaHei" pitchFamily="34" charset="-122"/>
              <a:cs typeface="Arial" pitchFamily="34" charset="0"/>
            </a:endParaRPr>
          </a:p>
          <a:p>
            <a:r>
              <a:rPr lang="fr-FR" altLang="fr-FR" sz="2400">
                <a:ea typeface="Microsoft YaHei" pitchFamily="34" charset="-122"/>
                <a:cs typeface="Arial" pitchFamily="34" charset="0"/>
              </a:rPr>
              <a:t>Chaque fermeture doit s’accompagner de l’ouverture d’une autre formation</a:t>
            </a:r>
          </a:p>
          <a:p>
            <a:endParaRPr lang="fr-FR" altLang="fr-FR" sz="1400">
              <a:ea typeface="Microsoft YaHei" pitchFamily="34" charset="-122"/>
              <a:cs typeface="Arial" pitchFamily="34" charset="0"/>
            </a:endParaRPr>
          </a:p>
          <a:p>
            <a:r>
              <a:rPr lang="fr-FR" altLang="fr-FR" sz="2400">
                <a:ea typeface="Microsoft YaHei" pitchFamily="34" charset="-122"/>
                <a:cs typeface="Arial" pitchFamily="34" charset="0"/>
              </a:rPr>
              <a:t>Plan de reconversion : volontariat, effectif sur le temps de travail , décharge complète ou partielle de classe</a:t>
            </a:r>
          </a:p>
        </p:txBody>
      </p:sp>
      <p:sp>
        <p:nvSpPr>
          <p:cNvPr id="10" name="ZoneTexte 9">
            <a:extLst>
              <a:ext uri="{FF2B5EF4-FFF2-40B4-BE49-F238E27FC236}">
                <a16:creationId xmlns:a16="http://schemas.microsoft.com/office/drawing/2014/main" id="{393BC64A-A9C9-49C0-B937-C2BD4C755F7A}"/>
              </a:ext>
            </a:extLst>
          </p:cNvPr>
          <p:cNvSpPr txBox="1"/>
          <p:nvPr/>
        </p:nvSpPr>
        <p:spPr>
          <a:xfrm>
            <a:off x="407988" y="1268413"/>
            <a:ext cx="2808287" cy="466725"/>
          </a:xfrm>
          <a:prstGeom prst="rect">
            <a:avLst/>
          </a:prstGeom>
          <a:noFill/>
          <a:ln>
            <a:noFill/>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Calibri" pitchFamily="18"/>
                <a:ea typeface="Calibri" pitchFamily="34"/>
                <a:cs typeface="Arial" pitchFamily="2"/>
              </a:rPr>
              <a:t>NOS PROPOSITIONS</a:t>
            </a:r>
            <a:endParaRPr lang="fr-FR" sz="2400" b="1" dirty="0">
              <a:latin typeface="Arial" pitchFamily="18"/>
              <a:ea typeface="Microsoft YaHei" pitchFamily="2"/>
              <a:cs typeface="Arial" pitchFamily="2"/>
            </a:endParaRPr>
          </a:p>
        </p:txBody>
      </p:sp>
      <p:sp>
        <p:nvSpPr>
          <p:cNvPr id="145418"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0C735394-5E86-41B1-BB13-B47832510079}" type="slidenum">
              <a:rPr lang="fr-FR" altLang="fr-FR"/>
              <a:pPr algn="r"/>
              <a:t>69</a:t>
            </a:fld>
            <a:endParaRPr lang="fr-FR" altLang="fr-F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638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638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5AFFEC80-7540-4A8A-975B-DB3B3389F259}"/>
              </a:ext>
            </a:extLst>
          </p:cNvPr>
          <p:cNvSpPr txBox="1"/>
          <p:nvPr/>
        </p:nvSpPr>
        <p:spPr>
          <a:xfrm>
            <a:off x="134938" y="179388"/>
            <a:ext cx="7800975"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UNE RÉFORME SANS RÉELLE CONCERTATION</a:t>
            </a:r>
          </a:p>
        </p:txBody>
      </p:sp>
      <p:sp>
        <p:nvSpPr>
          <p:cNvPr id="6" name="ZoneTexte 5">
            <a:extLst>
              <a:ext uri="{FF2B5EF4-FFF2-40B4-BE49-F238E27FC236}">
                <a16:creationId xmlns:a16="http://schemas.microsoft.com/office/drawing/2014/main" id="{738397AA-1D0D-4982-84EA-DE3A0AD96922}"/>
              </a:ext>
            </a:extLst>
          </p:cNvPr>
          <p:cNvSpPr txBox="1"/>
          <p:nvPr/>
        </p:nvSpPr>
        <p:spPr>
          <a:xfrm>
            <a:off x="2735263" y="1793875"/>
            <a:ext cx="8961437"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FF0000"/>
                </a:solidFill>
                <a:latin typeface="Arial" pitchFamily="18"/>
                <a:ea typeface="Microsoft YaHei" pitchFamily="2"/>
                <a:cs typeface="Arial" pitchFamily="2"/>
              </a:rPr>
              <a:t>Un rapport hors-sol qui fait la part belle à l'apprentissage ...</a:t>
            </a:r>
          </a:p>
        </p:txBody>
      </p:sp>
      <p:sp>
        <p:nvSpPr>
          <p:cNvPr id="7" name="Rectangle 6">
            <a:extLst>
              <a:ext uri="{FF2B5EF4-FFF2-40B4-BE49-F238E27FC236}">
                <a16:creationId xmlns:a16="http://schemas.microsoft.com/office/drawing/2014/main" id="{E1EE866E-9465-4D76-B0C9-6BCC7E8F7FA0}"/>
              </a:ext>
            </a:extLst>
          </p:cNvPr>
          <p:cNvSpPr/>
          <p:nvPr/>
        </p:nvSpPr>
        <p:spPr>
          <a:xfrm>
            <a:off x="215900" y="647700"/>
            <a:ext cx="11447463" cy="144463"/>
          </a:xfrm>
          <a:prstGeom prst="rect">
            <a:avLst/>
          </a:prstGeom>
          <a:solidFill>
            <a:srgbClr val="66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8" name="ZoneTexte 7">
            <a:extLst>
              <a:ext uri="{FF2B5EF4-FFF2-40B4-BE49-F238E27FC236}">
                <a16:creationId xmlns:a16="http://schemas.microsoft.com/office/drawing/2014/main" id="{AF5CD004-8269-4D82-9CD3-850F9B468928}"/>
              </a:ext>
            </a:extLst>
          </p:cNvPr>
          <p:cNvSpPr txBox="1"/>
          <p:nvPr/>
        </p:nvSpPr>
        <p:spPr>
          <a:xfrm>
            <a:off x="246063" y="1187450"/>
            <a:ext cx="4794250" cy="46831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a:latin typeface="Arial" pitchFamily="18"/>
                <a:ea typeface="Microsoft YaHei" pitchFamily="2"/>
                <a:cs typeface="Arial" pitchFamily="2"/>
              </a:rPr>
              <a:t>RAPPORT CALVEZ-MARCON</a:t>
            </a:r>
          </a:p>
        </p:txBody>
      </p:sp>
      <p:sp>
        <p:nvSpPr>
          <p:cNvPr id="9" name="ZoneTexte 8">
            <a:extLst>
              <a:ext uri="{FF2B5EF4-FFF2-40B4-BE49-F238E27FC236}">
                <a16:creationId xmlns:a16="http://schemas.microsoft.com/office/drawing/2014/main" id="{1140459F-7072-4B91-B59B-EDCD4F7A9970}"/>
              </a:ext>
            </a:extLst>
          </p:cNvPr>
          <p:cNvSpPr txBox="1"/>
          <p:nvPr/>
        </p:nvSpPr>
        <p:spPr>
          <a:xfrm>
            <a:off x="285120" y="2461320"/>
            <a:ext cx="7056845" cy="444758"/>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Arial" pitchFamily="18"/>
                <a:ea typeface="Microsoft YaHei" pitchFamily="2"/>
                <a:cs typeface="Arial" pitchFamily="2"/>
              </a:rPr>
              <a:t>DES DISCUSIONS SANS CADRE AVEC LES OS</a:t>
            </a:r>
            <a:endParaRPr lang="fr-FR" sz="2400" b="1" strike="sngStrike" dirty="0">
              <a:latin typeface="Arial" pitchFamily="18"/>
              <a:ea typeface="Microsoft YaHei" pitchFamily="2"/>
              <a:cs typeface="Arial" pitchFamily="2"/>
            </a:endParaRPr>
          </a:p>
        </p:txBody>
      </p:sp>
      <p:sp>
        <p:nvSpPr>
          <p:cNvPr id="10" name="ZoneTexte 9">
            <a:extLst>
              <a:ext uri="{FF2B5EF4-FFF2-40B4-BE49-F238E27FC236}">
                <a16:creationId xmlns:a16="http://schemas.microsoft.com/office/drawing/2014/main" id="{969CCB23-3BE9-47EF-A4A6-48B71A4FFDC1}"/>
              </a:ext>
            </a:extLst>
          </p:cNvPr>
          <p:cNvSpPr txBox="1"/>
          <p:nvPr/>
        </p:nvSpPr>
        <p:spPr>
          <a:xfrm>
            <a:off x="5221288" y="2921000"/>
            <a:ext cx="6442075"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solidFill>
                  <a:srgbClr val="FF0000"/>
                </a:solidFill>
                <a:latin typeface="Arial" pitchFamily="18"/>
                <a:ea typeface="Microsoft YaHei" pitchFamily="2"/>
                <a:cs typeface="Arial" pitchFamily="2"/>
              </a:rPr>
              <a:t>Non prise en compte des revendications ...</a:t>
            </a:r>
          </a:p>
        </p:txBody>
      </p:sp>
      <p:sp>
        <p:nvSpPr>
          <p:cNvPr id="11" name="ZoneTexte 10">
            <a:extLst>
              <a:ext uri="{FF2B5EF4-FFF2-40B4-BE49-F238E27FC236}">
                <a16:creationId xmlns:a16="http://schemas.microsoft.com/office/drawing/2014/main" id="{AB3760F3-D67D-4FB2-A8F2-9F084CFBB312}"/>
              </a:ext>
            </a:extLst>
          </p:cNvPr>
          <p:cNvSpPr txBox="1"/>
          <p:nvPr/>
        </p:nvSpPr>
        <p:spPr>
          <a:xfrm>
            <a:off x="276225" y="3635375"/>
            <a:ext cx="5260975" cy="446088"/>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Arial" pitchFamily="18"/>
                <a:ea typeface="Microsoft YaHei" pitchFamily="2"/>
                <a:cs typeface="Arial" pitchFamily="2"/>
              </a:rPr>
              <a:t>DES GRILLES HORAIRES REVUES</a:t>
            </a:r>
          </a:p>
        </p:txBody>
      </p:sp>
      <p:sp>
        <p:nvSpPr>
          <p:cNvPr id="12" name="ZoneTexte 11">
            <a:extLst>
              <a:ext uri="{FF2B5EF4-FFF2-40B4-BE49-F238E27FC236}">
                <a16:creationId xmlns:a16="http://schemas.microsoft.com/office/drawing/2014/main" id="{3A810719-2E5F-4253-9393-4951A3C45D97}"/>
              </a:ext>
            </a:extLst>
          </p:cNvPr>
          <p:cNvSpPr txBox="1"/>
          <p:nvPr/>
        </p:nvSpPr>
        <p:spPr>
          <a:xfrm>
            <a:off x="287338" y="4643438"/>
            <a:ext cx="4765675" cy="446087"/>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latin typeface="Arial" pitchFamily="18"/>
                <a:ea typeface="Microsoft YaHei" pitchFamily="2"/>
                <a:cs typeface="Arial" pitchFamily="2"/>
              </a:rPr>
              <a:t>DES PROGRAMMES RÉNOVÉS</a:t>
            </a:r>
          </a:p>
        </p:txBody>
      </p:sp>
      <p:sp>
        <p:nvSpPr>
          <p:cNvPr id="13" name="ZoneTexte 12">
            <a:extLst>
              <a:ext uri="{FF2B5EF4-FFF2-40B4-BE49-F238E27FC236}">
                <a16:creationId xmlns:a16="http://schemas.microsoft.com/office/drawing/2014/main" id="{071BE78A-6828-4EE9-876D-1439B78CA633}"/>
              </a:ext>
            </a:extLst>
          </p:cNvPr>
          <p:cNvSpPr txBox="1"/>
          <p:nvPr/>
        </p:nvSpPr>
        <p:spPr>
          <a:xfrm>
            <a:off x="6624638" y="4025900"/>
            <a:ext cx="5003800"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400" b="1" dirty="0">
                <a:solidFill>
                  <a:srgbClr val="FF0000"/>
                </a:solidFill>
                <a:latin typeface="Arial" pitchFamily="18"/>
                <a:ea typeface="Microsoft YaHei" pitchFamily="2"/>
                <a:cs typeface="Arial" pitchFamily="2"/>
              </a:rPr>
              <a:t>SANS AUCUNE NÉGOCIATION ...</a:t>
            </a:r>
          </a:p>
        </p:txBody>
      </p:sp>
      <p:sp>
        <p:nvSpPr>
          <p:cNvPr id="14" name="ZoneTexte 13">
            <a:extLst>
              <a:ext uri="{FF2B5EF4-FFF2-40B4-BE49-F238E27FC236}">
                <a16:creationId xmlns:a16="http://schemas.microsoft.com/office/drawing/2014/main" id="{84FE0E33-20AB-450F-9574-BEF68F0617E3}"/>
              </a:ext>
            </a:extLst>
          </p:cNvPr>
          <p:cNvSpPr txBox="1"/>
          <p:nvPr/>
        </p:nvSpPr>
        <p:spPr>
          <a:xfrm>
            <a:off x="5443538" y="4997450"/>
            <a:ext cx="6253162" cy="446088"/>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FF0000"/>
                </a:solidFill>
                <a:latin typeface="Arial" pitchFamily="18"/>
                <a:ea typeface="Microsoft YaHei" pitchFamily="2"/>
                <a:cs typeface="Arial" pitchFamily="2"/>
              </a:rPr>
              <a:t>Sans consultation des </a:t>
            </a:r>
            <a:r>
              <a:rPr lang="fr-FR" sz="2400" b="1" dirty="0" err="1">
                <a:solidFill>
                  <a:srgbClr val="FF0000"/>
                </a:solidFill>
                <a:latin typeface="Arial" pitchFamily="18"/>
                <a:ea typeface="Microsoft YaHei" pitchFamily="2"/>
                <a:cs typeface="Arial" pitchFamily="2"/>
              </a:rPr>
              <a:t>enseignant-es</a:t>
            </a:r>
            <a:r>
              <a:rPr lang="fr-FR" sz="2400" b="1" dirty="0">
                <a:solidFill>
                  <a:srgbClr val="FF0000"/>
                </a:solidFill>
                <a:latin typeface="Arial" pitchFamily="18"/>
                <a:ea typeface="Microsoft YaHei" pitchFamily="2"/>
                <a:cs typeface="Arial" pitchFamily="2"/>
              </a:rPr>
              <a:t> ???</a:t>
            </a:r>
          </a:p>
        </p:txBody>
      </p:sp>
      <p:sp>
        <p:nvSpPr>
          <p:cNvPr id="16399" name="Espace réservé du numéro de diapositive 16"/>
          <p:cNvSpPr>
            <a:spLocks noGrp="1"/>
          </p:cNvSpPr>
          <p:nvPr>
            <p:ph type="sldNum" sz="quarter" idx="12"/>
          </p:nvPr>
        </p:nvSpPr>
        <p:spPr bwMode="auto">
          <a:xfrm>
            <a:off x="9448800" y="0"/>
            <a:ext cx="2743200" cy="365125"/>
          </a:xfrm>
          <a:noFill/>
          <a:ln>
            <a:miter lim="800000"/>
            <a:headEnd/>
            <a:tailEnd/>
          </a:ln>
        </p:spPr>
        <p:txBody>
          <a:bodyPr/>
          <a:lstStyle/>
          <a:p>
            <a:pPr algn="r"/>
            <a:fld id="{F4086ED3-1F77-4852-B3B8-4FA41B0279C9}" type="slidenum">
              <a:rPr lang="fr-FR" altLang="fr-FR"/>
              <a:pPr algn="r"/>
              <a:t>7</a:t>
            </a:fld>
            <a:endParaRPr lang="fr-FR" altLang="fr-FR"/>
          </a:p>
        </p:txBody>
      </p:sp>
    </p:spTree>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45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47459"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47460"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19D7DAD7-F1FF-4670-9453-50DE988D1E72}"/>
              </a:ext>
            </a:extLst>
          </p:cNvPr>
          <p:cNvSpPr txBox="1"/>
          <p:nvPr/>
        </p:nvSpPr>
        <p:spPr>
          <a:xfrm>
            <a:off x="2351584" y="2578714"/>
            <a:ext cx="7857321" cy="474254"/>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CLASSES PASSERELLES BTS et PARCOURSUP</a:t>
            </a:r>
          </a:p>
        </p:txBody>
      </p:sp>
      <p:sp>
        <p:nvSpPr>
          <p:cNvPr id="6" name="Rectangle 5">
            <a:extLst>
              <a:ext uri="{FF2B5EF4-FFF2-40B4-BE49-F238E27FC236}">
                <a16:creationId xmlns:a16="http://schemas.microsoft.com/office/drawing/2014/main" id="{001C5D76-CD2E-4934-8BEA-B728229436ED}"/>
              </a:ext>
            </a:extLst>
          </p:cNvPr>
          <p:cNvSpPr/>
          <p:nvPr/>
        </p:nvSpPr>
        <p:spPr>
          <a:xfrm>
            <a:off x="215900" y="647700"/>
            <a:ext cx="11447463" cy="144463"/>
          </a:xfrm>
          <a:prstGeom prst="rect">
            <a:avLst/>
          </a:prstGeom>
          <a:solidFill>
            <a:srgbClr val="FF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47463"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F640FBFD-3211-4E03-889F-91722C73DA26}" type="slidenum">
              <a:rPr lang="fr-FR" altLang="fr-FR"/>
              <a:pPr algn="r"/>
              <a:t>70</a:t>
            </a:fld>
            <a:endParaRPr lang="fr-FR" altLang="fr-FR"/>
          </a:p>
        </p:txBody>
      </p:sp>
    </p:spTree>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50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4950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4950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19D7DAD7-F1FF-4670-9453-50DE988D1E72}"/>
              </a:ext>
            </a:extLst>
          </p:cNvPr>
          <p:cNvSpPr txBox="1"/>
          <p:nvPr/>
        </p:nvSpPr>
        <p:spPr>
          <a:xfrm>
            <a:off x="215900" y="182563"/>
            <a:ext cx="5029175" cy="474254"/>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CLASSES PASSERELLES BTS</a:t>
            </a:r>
          </a:p>
        </p:txBody>
      </p:sp>
      <p:sp>
        <p:nvSpPr>
          <p:cNvPr id="6" name="Rectangle 5">
            <a:extLst>
              <a:ext uri="{FF2B5EF4-FFF2-40B4-BE49-F238E27FC236}">
                <a16:creationId xmlns:a16="http://schemas.microsoft.com/office/drawing/2014/main" id="{001C5D76-CD2E-4934-8BEA-B728229436ED}"/>
              </a:ext>
            </a:extLst>
          </p:cNvPr>
          <p:cNvSpPr/>
          <p:nvPr/>
        </p:nvSpPr>
        <p:spPr>
          <a:xfrm>
            <a:off x="215900" y="647700"/>
            <a:ext cx="11447463" cy="144463"/>
          </a:xfrm>
          <a:prstGeom prst="rect">
            <a:avLst/>
          </a:prstGeom>
          <a:solidFill>
            <a:srgbClr val="FF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49511"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36F86EDA-7341-4A33-8390-5D5EB61B0B81}" type="slidenum">
              <a:rPr lang="fr-FR" altLang="fr-FR"/>
              <a:pPr algn="r"/>
              <a:t>71</a:t>
            </a:fld>
            <a:endParaRPr lang="fr-FR" altLang="fr-FR"/>
          </a:p>
        </p:txBody>
      </p:sp>
      <p:sp>
        <p:nvSpPr>
          <p:cNvPr id="149512" name="ZoneTexte 1"/>
          <p:cNvSpPr txBox="1">
            <a:spLocks noChangeArrowheads="1"/>
          </p:cNvSpPr>
          <p:nvPr/>
        </p:nvSpPr>
        <p:spPr bwMode="auto">
          <a:xfrm>
            <a:off x="306388" y="1268413"/>
            <a:ext cx="11190287" cy="4156075"/>
          </a:xfrm>
          <a:prstGeom prst="rect">
            <a:avLst/>
          </a:prstGeom>
          <a:noFill/>
          <a:ln w="9525">
            <a:noFill/>
            <a:miter lim="800000"/>
            <a:headEnd/>
            <a:tailEnd/>
          </a:ln>
        </p:spPr>
        <p:txBody>
          <a:bodyPr>
            <a:spAutoFit/>
          </a:bodyPr>
          <a:lstStyle/>
          <a:p>
            <a:r>
              <a:rPr lang="fr-FR" altLang="fr-FR" sz="2400" b="1" dirty="0">
                <a:ea typeface="Microsoft YaHei" pitchFamily="34" charset="-122"/>
                <a:cs typeface="Arial" pitchFamily="34" charset="0"/>
              </a:rPr>
              <a:t>CONSTAT</a:t>
            </a:r>
          </a:p>
          <a:p>
            <a:endParaRPr lang="fr-FR" altLang="fr-FR" sz="2400" dirty="0">
              <a:ea typeface="Microsoft YaHei" pitchFamily="34" charset="-122"/>
              <a:cs typeface="Arial" pitchFamily="34" charset="0"/>
            </a:endParaRPr>
          </a:p>
          <a:p>
            <a:r>
              <a:rPr lang="fr-FR" altLang="fr-FR" sz="2400" dirty="0">
                <a:ea typeface="Microsoft YaHei" pitchFamily="34" charset="-122"/>
                <a:cs typeface="Arial" pitchFamily="34" charset="0"/>
              </a:rPr>
              <a:t>120 000 demandes de poursuite d’études de la part des bachelier</a:t>
            </a:r>
            <a:r>
              <a:rPr lang="fr-FR" altLang="fr-FR" sz="2400" dirty="0">
                <a:ea typeface="Microsoft YaHei" pitchFamily="34" charset="-122"/>
                <a:cs typeface="Arial" pitchFamily="34" charset="0"/>
                <a:sym typeface="Symbol" pitchFamily="18" charset="2"/>
              </a:rPr>
              <a:t>es professionnelles</a:t>
            </a:r>
            <a:endParaRPr lang="fr-FR" altLang="fr-FR" sz="2400" dirty="0">
              <a:ea typeface="Microsoft YaHei" pitchFamily="34" charset="-122"/>
              <a:cs typeface="Arial" pitchFamily="34" charset="0"/>
            </a:endParaRPr>
          </a:p>
          <a:p>
            <a:endParaRPr lang="fr-FR" altLang="fr-FR" sz="2400" dirty="0">
              <a:ea typeface="Microsoft YaHei" pitchFamily="34" charset="-122"/>
              <a:cs typeface="Arial" pitchFamily="34" charset="0"/>
            </a:endParaRPr>
          </a:p>
          <a:p>
            <a:r>
              <a:rPr lang="fr-FR" altLang="fr-FR" sz="2400" dirty="0">
                <a:ea typeface="Microsoft YaHei" pitchFamily="34" charset="-122"/>
                <a:cs typeface="Arial" pitchFamily="34" charset="0"/>
              </a:rPr>
              <a:t>Moins de 40 000 affecté</a:t>
            </a:r>
            <a:r>
              <a:rPr lang="fr-FR" altLang="fr-FR" sz="2400" dirty="0">
                <a:ea typeface="Microsoft YaHei" pitchFamily="34" charset="-122"/>
                <a:cs typeface="Arial" pitchFamily="34" charset="0"/>
                <a:sym typeface="Symbol" pitchFamily="18" charset="2"/>
              </a:rPr>
              <a:t>es en STS ; 15 000 à l’Université (2016)</a:t>
            </a:r>
            <a:endParaRPr lang="fr-FR" altLang="fr-FR" sz="2400" dirty="0">
              <a:ea typeface="Microsoft YaHei" pitchFamily="34" charset="-122"/>
              <a:cs typeface="Arial" pitchFamily="34" charset="0"/>
            </a:endParaRPr>
          </a:p>
          <a:p>
            <a:endParaRPr lang="fr-FR" altLang="fr-FR" sz="2400" dirty="0">
              <a:ea typeface="Microsoft YaHei" pitchFamily="34" charset="-122"/>
              <a:cs typeface="Arial" pitchFamily="34" charset="0"/>
            </a:endParaRPr>
          </a:p>
          <a:p>
            <a:r>
              <a:rPr lang="fr-FR" altLang="fr-FR" sz="2400" dirty="0" err="1">
                <a:ea typeface="Microsoft YaHei" pitchFamily="34" charset="-122"/>
                <a:cs typeface="Arial" pitchFamily="34" charset="0"/>
              </a:rPr>
              <a:t>Parcoursup</a:t>
            </a:r>
            <a:r>
              <a:rPr lang="fr-FR" altLang="fr-FR" sz="2400" dirty="0">
                <a:ea typeface="Microsoft YaHei" pitchFamily="34" charset="-122"/>
                <a:cs typeface="Arial" pitchFamily="34" charset="0"/>
              </a:rPr>
              <a:t> : exclusion des bachelier</a:t>
            </a:r>
            <a:r>
              <a:rPr lang="fr-FR" altLang="fr-FR" sz="2400" dirty="0">
                <a:ea typeface="Microsoft YaHei" pitchFamily="34" charset="-122"/>
                <a:cs typeface="Arial" pitchFamily="34" charset="0"/>
                <a:sym typeface="Symbol" pitchFamily="18" charset="2"/>
              </a:rPr>
              <a:t>es pro des Universités</a:t>
            </a:r>
          </a:p>
          <a:p>
            <a:endParaRPr lang="fr-FR" altLang="fr-FR" sz="2400" dirty="0">
              <a:ea typeface="Microsoft YaHei" pitchFamily="34" charset="-122"/>
              <a:cs typeface="Arial" pitchFamily="34" charset="0"/>
              <a:sym typeface="Symbol" pitchFamily="18" charset="2"/>
            </a:endParaRPr>
          </a:p>
          <a:p>
            <a:r>
              <a:rPr lang="fr-FR" altLang="fr-FR" sz="2400" dirty="0">
                <a:ea typeface="Microsoft YaHei" pitchFamily="34" charset="-122"/>
                <a:cs typeface="Arial" pitchFamily="34" charset="0"/>
                <a:sym typeface="Symbol" pitchFamily="18" charset="2"/>
              </a:rPr>
              <a:t>2000 places supplémentaires en BTS : le besoin se monte à des dizaines de milliers</a:t>
            </a:r>
          </a:p>
          <a:p>
            <a:endParaRPr lang="fr-FR" altLang="fr-FR" sz="2400" dirty="0">
              <a:ea typeface="Microsoft YaHei" pitchFamily="34" charset="-122"/>
              <a:cs typeface="Arial" pitchFamily="34" charset="0"/>
              <a:sym typeface="Symbol" pitchFamily="18" charset="2"/>
            </a:endParaRPr>
          </a:p>
          <a:p>
            <a:r>
              <a:rPr lang="fr-FR" altLang="fr-FR" sz="2400" dirty="0">
                <a:ea typeface="Microsoft YaHei" pitchFamily="34" charset="-122"/>
                <a:cs typeface="Arial" pitchFamily="34" charset="0"/>
                <a:sym typeface="Symbol" pitchFamily="18" charset="2"/>
              </a:rPr>
              <a:t>Avis favorable pour le BTS mais refusé (via </a:t>
            </a:r>
            <a:r>
              <a:rPr lang="fr-FR" altLang="fr-FR" sz="2400" dirty="0" err="1">
                <a:ea typeface="Microsoft YaHei" pitchFamily="34" charset="-122"/>
                <a:cs typeface="Arial" pitchFamily="34" charset="0"/>
                <a:sym typeface="Symbol" pitchFamily="18" charset="2"/>
              </a:rPr>
              <a:t>Parcoursup</a:t>
            </a:r>
            <a:r>
              <a:rPr lang="fr-FR" altLang="fr-FR" sz="2400" dirty="0">
                <a:ea typeface="Microsoft YaHei" pitchFamily="34" charset="-122"/>
                <a:cs typeface="Arial" pitchFamily="34" charset="0"/>
                <a:sym typeface="Symbol" pitchFamily="18" charset="2"/>
              </a:rPr>
              <a:t>) faute de places</a:t>
            </a:r>
          </a:p>
        </p:txBody>
      </p:sp>
    </p:spTree>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554"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51555"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51556"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19D7DAD7-F1FF-4670-9453-50DE988D1E72}"/>
              </a:ext>
            </a:extLst>
          </p:cNvPr>
          <p:cNvSpPr txBox="1"/>
          <p:nvPr/>
        </p:nvSpPr>
        <p:spPr>
          <a:xfrm>
            <a:off x="215900" y="182563"/>
            <a:ext cx="5029175" cy="474254"/>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CLASSES PASSERELLES BTS</a:t>
            </a:r>
          </a:p>
        </p:txBody>
      </p:sp>
      <p:sp>
        <p:nvSpPr>
          <p:cNvPr id="6" name="Rectangle 5">
            <a:extLst>
              <a:ext uri="{FF2B5EF4-FFF2-40B4-BE49-F238E27FC236}">
                <a16:creationId xmlns:a16="http://schemas.microsoft.com/office/drawing/2014/main" id="{001C5D76-CD2E-4934-8BEA-B728229436ED}"/>
              </a:ext>
            </a:extLst>
          </p:cNvPr>
          <p:cNvSpPr/>
          <p:nvPr/>
        </p:nvSpPr>
        <p:spPr>
          <a:xfrm>
            <a:off x="215900" y="647700"/>
            <a:ext cx="11447463" cy="144463"/>
          </a:xfrm>
          <a:prstGeom prst="rect">
            <a:avLst/>
          </a:prstGeom>
          <a:solidFill>
            <a:srgbClr val="FF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51559"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81131AAC-61C8-4AB6-B812-F273991E4CEC}" type="slidenum">
              <a:rPr lang="fr-FR" altLang="fr-FR"/>
              <a:pPr algn="r"/>
              <a:t>72</a:t>
            </a:fld>
            <a:endParaRPr lang="fr-FR" altLang="fr-FR"/>
          </a:p>
        </p:txBody>
      </p:sp>
      <p:sp>
        <p:nvSpPr>
          <p:cNvPr id="151560" name="ZoneTexte 1"/>
          <p:cNvSpPr txBox="1">
            <a:spLocks noChangeArrowheads="1"/>
          </p:cNvSpPr>
          <p:nvPr/>
        </p:nvSpPr>
        <p:spPr bwMode="auto">
          <a:xfrm>
            <a:off x="306388" y="1268413"/>
            <a:ext cx="11190287" cy="3786187"/>
          </a:xfrm>
          <a:prstGeom prst="rect">
            <a:avLst/>
          </a:prstGeom>
          <a:noFill/>
          <a:ln w="9525">
            <a:noFill/>
            <a:miter lim="800000"/>
            <a:headEnd/>
            <a:tailEnd/>
          </a:ln>
        </p:spPr>
        <p:txBody>
          <a:bodyPr>
            <a:spAutoFit/>
          </a:bodyPr>
          <a:lstStyle/>
          <a:p>
            <a:r>
              <a:rPr lang="fr-FR" altLang="fr-FR" sz="2400" b="1" dirty="0">
                <a:ea typeface="Microsoft YaHei" pitchFamily="34" charset="-122"/>
                <a:cs typeface="Arial" pitchFamily="34" charset="0"/>
              </a:rPr>
              <a:t>NOS CRITIQUES</a:t>
            </a:r>
          </a:p>
          <a:p>
            <a:endParaRPr lang="fr-FR" altLang="fr-FR" sz="2400" dirty="0">
              <a:ea typeface="Microsoft YaHei" pitchFamily="34" charset="-122"/>
              <a:cs typeface="Arial" pitchFamily="34" charset="0"/>
            </a:endParaRPr>
          </a:p>
          <a:p>
            <a:endParaRPr lang="fr-FR" altLang="fr-FR" sz="2400" dirty="0">
              <a:ea typeface="Microsoft YaHei" pitchFamily="34" charset="-122"/>
              <a:cs typeface="Arial" pitchFamily="34" charset="0"/>
            </a:endParaRPr>
          </a:p>
          <a:p>
            <a:r>
              <a:rPr lang="fr-FR" altLang="fr-FR" sz="2400" dirty="0">
                <a:ea typeface="Microsoft YaHei" pitchFamily="34" charset="-122"/>
                <a:cs typeface="Arial" pitchFamily="34" charset="0"/>
              </a:rPr>
              <a:t>Aucune concertation</a:t>
            </a:r>
          </a:p>
          <a:p>
            <a:endParaRPr lang="fr-FR" altLang="fr-FR" sz="2400" dirty="0">
              <a:ea typeface="Microsoft YaHei" pitchFamily="34" charset="-122"/>
              <a:cs typeface="Arial" pitchFamily="34" charset="0"/>
            </a:endParaRPr>
          </a:p>
          <a:p>
            <a:r>
              <a:rPr lang="fr-FR" altLang="fr-FR" sz="2400" dirty="0">
                <a:ea typeface="Microsoft YaHei" pitchFamily="34" charset="-122"/>
                <a:cs typeface="Arial" pitchFamily="34" charset="0"/>
              </a:rPr>
              <a:t>Ni qualifiantes, ni </a:t>
            </a:r>
            <a:r>
              <a:rPr lang="fr-FR" altLang="fr-FR" sz="2400" dirty="0" err="1">
                <a:ea typeface="Microsoft YaHei" pitchFamily="34" charset="-122"/>
                <a:cs typeface="Arial" pitchFamily="34" charset="0"/>
              </a:rPr>
              <a:t>diplômantes</a:t>
            </a:r>
            <a:endParaRPr lang="fr-FR" altLang="fr-FR" sz="2400" dirty="0">
              <a:ea typeface="Microsoft YaHei" pitchFamily="34" charset="-122"/>
              <a:cs typeface="Arial" pitchFamily="34" charset="0"/>
            </a:endParaRPr>
          </a:p>
          <a:p>
            <a:endParaRPr lang="fr-FR" altLang="fr-FR" sz="2400" dirty="0">
              <a:ea typeface="Microsoft YaHei" pitchFamily="34" charset="-122"/>
              <a:cs typeface="Arial" pitchFamily="34" charset="0"/>
            </a:endParaRPr>
          </a:p>
          <a:p>
            <a:r>
              <a:rPr lang="fr-FR" altLang="fr-FR" sz="2400" dirty="0">
                <a:ea typeface="Microsoft YaHei" pitchFamily="34" charset="-122"/>
                <a:cs typeface="Arial" pitchFamily="34" charset="0"/>
              </a:rPr>
              <a:t>Aucun cadrage national</a:t>
            </a:r>
          </a:p>
          <a:p>
            <a:endParaRPr lang="fr-FR" altLang="fr-FR" sz="2400" dirty="0">
              <a:ea typeface="Microsoft YaHei" pitchFamily="34" charset="-122"/>
              <a:cs typeface="Arial" pitchFamily="34" charset="0"/>
            </a:endParaRPr>
          </a:p>
          <a:p>
            <a:r>
              <a:rPr lang="fr-FR" altLang="fr-FR" sz="2400" dirty="0">
                <a:ea typeface="Microsoft YaHei" pitchFamily="34" charset="-122"/>
                <a:cs typeface="Arial" pitchFamily="34" charset="0"/>
              </a:rPr>
              <a:t>Places prévues en BTS : donc moins de places pour les nouveaux bachelier</a:t>
            </a:r>
            <a:r>
              <a:rPr lang="fr-FR" altLang="fr-FR" sz="2400" dirty="0">
                <a:ea typeface="Microsoft YaHei" pitchFamily="34" charset="-122"/>
                <a:cs typeface="Arial" pitchFamily="34" charset="0"/>
                <a:sym typeface="Symbol" pitchFamily="18" charset="2"/>
              </a:rPr>
              <a:t>es pro</a:t>
            </a:r>
            <a:endParaRPr lang="fr-FR" altLang="fr-FR" sz="2400" dirty="0">
              <a:ea typeface="Microsoft YaHei" pitchFamily="34" charset="-122"/>
              <a:cs typeface="Arial" pitchFamily="34" charset="0"/>
            </a:endParaRPr>
          </a:p>
        </p:txBody>
      </p:sp>
    </p:spTree>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02"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53603"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53604"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19D7DAD7-F1FF-4670-9453-50DE988D1E72}"/>
              </a:ext>
            </a:extLst>
          </p:cNvPr>
          <p:cNvSpPr txBox="1"/>
          <p:nvPr/>
        </p:nvSpPr>
        <p:spPr>
          <a:xfrm>
            <a:off x="215900" y="182563"/>
            <a:ext cx="5029175" cy="474254"/>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CLASSES PASSERELLES BTS</a:t>
            </a:r>
          </a:p>
        </p:txBody>
      </p:sp>
      <p:sp>
        <p:nvSpPr>
          <p:cNvPr id="6" name="Rectangle 5">
            <a:extLst>
              <a:ext uri="{FF2B5EF4-FFF2-40B4-BE49-F238E27FC236}">
                <a16:creationId xmlns:a16="http://schemas.microsoft.com/office/drawing/2014/main" id="{001C5D76-CD2E-4934-8BEA-B728229436ED}"/>
              </a:ext>
            </a:extLst>
          </p:cNvPr>
          <p:cNvSpPr/>
          <p:nvPr/>
        </p:nvSpPr>
        <p:spPr>
          <a:xfrm>
            <a:off x="215900" y="647700"/>
            <a:ext cx="11447463" cy="144463"/>
          </a:xfrm>
          <a:prstGeom prst="rect">
            <a:avLst/>
          </a:prstGeom>
          <a:solidFill>
            <a:srgbClr val="FF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53607"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BC506D73-04DA-4E03-BE4A-6A5D4DC6A6E7}" type="slidenum">
              <a:rPr lang="fr-FR" altLang="fr-FR"/>
              <a:pPr algn="r"/>
              <a:t>73</a:t>
            </a:fld>
            <a:endParaRPr lang="fr-FR" altLang="fr-FR"/>
          </a:p>
        </p:txBody>
      </p:sp>
      <p:sp>
        <p:nvSpPr>
          <p:cNvPr id="153608" name="ZoneTexte 1"/>
          <p:cNvSpPr txBox="1">
            <a:spLocks noChangeArrowheads="1"/>
          </p:cNvSpPr>
          <p:nvPr/>
        </p:nvSpPr>
        <p:spPr bwMode="auto">
          <a:xfrm>
            <a:off x="306388" y="1268413"/>
            <a:ext cx="11550650" cy="3786187"/>
          </a:xfrm>
          <a:prstGeom prst="rect">
            <a:avLst/>
          </a:prstGeom>
          <a:noFill/>
          <a:ln w="9525">
            <a:noFill/>
            <a:miter lim="800000"/>
            <a:headEnd/>
            <a:tailEnd/>
          </a:ln>
        </p:spPr>
        <p:txBody>
          <a:bodyPr>
            <a:spAutoFit/>
          </a:bodyPr>
          <a:lstStyle/>
          <a:p>
            <a:r>
              <a:rPr lang="fr-FR" altLang="fr-FR" sz="2400" b="1">
                <a:ea typeface="Microsoft YaHei" pitchFamily="34" charset="-122"/>
                <a:cs typeface="Arial" pitchFamily="34" charset="0"/>
              </a:rPr>
              <a:t>NOS CRITIQUES</a:t>
            </a:r>
          </a:p>
          <a:p>
            <a:endParaRPr lang="fr-FR" altLang="fr-FR" sz="2400" dirty="0">
              <a:ea typeface="Microsoft YaHei" pitchFamily="34" charset="-122"/>
              <a:cs typeface="Arial" pitchFamily="34" charset="0"/>
            </a:endParaRPr>
          </a:p>
          <a:p>
            <a:r>
              <a:rPr lang="fr-FR" altLang="fr-FR" sz="2400" dirty="0">
                <a:ea typeface="Microsoft YaHei" pitchFamily="34" charset="-122"/>
                <a:cs typeface="Arial" pitchFamily="34" charset="0"/>
              </a:rPr>
              <a:t>Conditions de travail dégradées</a:t>
            </a:r>
          </a:p>
          <a:p>
            <a:endParaRPr lang="fr-FR" altLang="fr-FR" sz="2400" dirty="0">
              <a:ea typeface="Microsoft YaHei" pitchFamily="34" charset="-122"/>
              <a:cs typeface="Arial" pitchFamily="34" charset="0"/>
            </a:endParaRPr>
          </a:p>
          <a:p>
            <a:r>
              <a:rPr lang="fr-FR" altLang="fr-FR" sz="2400" dirty="0">
                <a:ea typeface="Microsoft YaHei" pitchFamily="34" charset="-122"/>
                <a:cs typeface="Arial" pitchFamily="34" charset="0"/>
              </a:rPr>
              <a:t>Conditions d’accueil et d’études des jeunes relèvent du mépris</a:t>
            </a:r>
          </a:p>
          <a:p>
            <a:endParaRPr lang="fr-FR" altLang="fr-FR" sz="2400" dirty="0">
              <a:ea typeface="Microsoft YaHei" pitchFamily="34" charset="-122"/>
              <a:cs typeface="Arial" pitchFamily="34" charset="0"/>
            </a:endParaRPr>
          </a:p>
          <a:p>
            <a:r>
              <a:rPr lang="fr-FR" altLang="fr-FR" sz="2400" dirty="0">
                <a:ea typeface="Microsoft YaHei" pitchFamily="34" charset="-122"/>
                <a:cs typeface="Arial" pitchFamily="34" charset="0"/>
              </a:rPr>
              <a:t>Absence de moyens dédiés : ouverture en septembre, en HSE, intégration dans groupes BTS</a:t>
            </a:r>
          </a:p>
          <a:p>
            <a:endParaRPr lang="fr-FR" altLang="fr-FR" sz="2400" dirty="0">
              <a:ea typeface="Microsoft YaHei" pitchFamily="34" charset="-122"/>
              <a:cs typeface="Arial" pitchFamily="34" charset="0"/>
            </a:endParaRPr>
          </a:p>
          <a:p>
            <a:r>
              <a:rPr lang="fr-FR" altLang="fr-FR" sz="2400" dirty="0">
                <a:ea typeface="Microsoft YaHei" pitchFamily="34" charset="-122"/>
                <a:cs typeface="Arial" pitchFamily="34" charset="0"/>
              </a:rPr>
              <a:t>Aveu échec Bac Pro 3ans, </a:t>
            </a:r>
            <a:r>
              <a:rPr lang="fr-FR" altLang="fr-FR" sz="2400" dirty="0" err="1">
                <a:ea typeface="Microsoft YaHei" pitchFamily="34" charset="-122"/>
                <a:cs typeface="Arial" pitchFamily="34" charset="0"/>
              </a:rPr>
              <a:t>Parcoursup</a:t>
            </a:r>
            <a:r>
              <a:rPr lang="fr-FR" altLang="fr-FR" sz="2400" dirty="0">
                <a:ea typeface="Microsoft YaHei" pitchFamily="34" charset="-122"/>
                <a:cs typeface="Arial" pitchFamily="34" charset="0"/>
              </a:rPr>
              <a:t> et places en STS</a:t>
            </a:r>
          </a:p>
          <a:p>
            <a:endParaRPr lang="fr-FR" altLang="fr-FR" sz="2400" dirty="0">
              <a:ea typeface="Microsoft YaHei" pitchFamily="34" charset="-122"/>
              <a:cs typeface="Arial" pitchFamily="34" charset="0"/>
            </a:endParaRPr>
          </a:p>
        </p:txBody>
      </p:sp>
    </p:spTree>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650"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55651"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55652"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19D7DAD7-F1FF-4670-9453-50DE988D1E72}"/>
              </a:ext>
            </a:extLst>
          </p:cNvPr>
          <p:cNvSpPr txBox="1"/>
          <p:nvPr/>
        </p:nvSpPr>
        <p:spPr>
          <a:xfrm>
            <a:off x="215900" y="182563"/>
            <a:ext cx="5029175" cy="474254"/>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CLASSES PASSERELLES BTS</a:t>
            </a:r>
          </a:p>
        </p:txBody>
      </p:sp>
      <p:sp>
        <p:nvSpPr>
          <p:cNvPr id="6" name="Rectangle 5">
            <a:extLst>
              <a:ext uri="{FF2B5EF4-FFF2-40B4-BE49-F238E27FC236}">
                <a16:creationId xmlns:a16="http://schemas.microsoft.com/office/drawing/2014/main" id="{001C5D76-CD2E-4934-8BEA-B728229436ED}"/>
              </a:ext>
            </a:extLst>
          </p:cNvPr>
          <p:cNvSpPr/>
          <p:nvPr/>
        </p:nvSpPr>
        <p:spPr>
          <a:xfrm>
            <a:off x="215900" y="647700"/>
            <a:ext cx="11447463" cy="144463"/>
          </a:xfrm>
          <a:prstGeom prst="rect">
            <a:avLst/>
          </a:prstGeom>
          <a:solidFill>
            <a:srgbClr val="FF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55655"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E8D16D4A-4857-450B-82B1-BB615361585A}" type="slidenum">
              <a:rPr lang="fr-FR" altLang="fr-FR"/>
              <a:pPr algn="r"/>
              <a:t>74</a:t>
            </a:fld>
            <a:endParaRPr lang="fr-FR" altLang="fr-FR"/>
          </a:p>
        </p:txBody>
      </p:sp>
      <p:sp>
        <p:nvSpPr>
          <p:cNvPr id="155656" name="ZoneTexte 1"/>
          <p:cNvSpPr txBox="1">
            <a:spLocks noChangeArrowheads="1"/>
          </p:cNvSpPr>
          <p:nvPr/>
        </p:nvSpPr>
        <p:spPr bwMode="auto">
          <a:xfrm>
            <a:off x="306388" y="1268413"/>
            <a:ext cx="11806237" cy="4524375"/>
          </a:xfrm>
          <a:prstGeom prst="rect">
            <a:avLst/>
          </a:prstGeom>
          <a:noFill/>
          <a:ln w="9525">
            <a:noFill/>
            <a:miter lim="800000"/>
            <a:headEnd/>
            <a:tailEnd/>
          </a:ln>
        </p:spPr>
        <p:txBody>
          <a:bodyPr>
            <a:spAutoFit/>
          </a:bodyPr>
          <a:lstStyle/>
          <a:p>
            <a:r>
              <a:rPr lang="fr-FR" altLang="fr-FR" sz="2400" b="1">
                <a:ea typeface="Microsoft YaHei" pitchFamily="34" charset="-122"/>
                <a:cs typeface="Arial" pitchFamily="34" charset="0"/>
              </a:rPr>
              <a:t>NOS PROPOSITIONS</a:t>
            </a:r>
          </a:p>
          <a:p>
            <a:endParaRPr lang="fr-FR" altLang="fr-FR" sz="2400">
              <a:ea typeface="Microsoft YaHei" pitchFamily="34" charset="-122"/>
              <a:cs typeface="Arial" pitchFamily="34" charset="0"/>
            </a:endParaRPr>
          </a:p>
          <a:p>
            <a:endParaRPr lang="fr-FR" altLang="fr-FR" sz="2400">
              <a:ea typeface="Microsoft YaHei" pitchFamily="34" charset="-122"/>
              <a:cs typeface="Arial" pitchFamily="34" charset="0"/>
            </a:endParaRPr>
          </a:p>
          <a:p>
            <a:r>
              <a:rPr lang="fr-FR" altLang="fr-FR" sz="2400">
                <a:ea typeface="Microsoft YaHei" pitchFamily="34" charset="-122"/>
                <a:cs typeface="Arial" pitchFamily="34" charset="0"/>
              </a:rPr>
              <a:t>Des contenus plus ambitieux en Bac Pro pour améliorer le taux de réussite en STS : 60,7 %</a:t>
            </a:r>
          </a:p>
          <a:p>
            <a:endParaRPr lang="fr-FR" altLang="fr-FR" sz="2400">
              <a:ea typeface="Microsoft YaHei" pitchFamily="34" charset="-122"/>
              <a:cs typeface="Arial" pitchFamily="34" charset="0"/>
            </a:endParaRPr>
          </a:p>
          <a:p>
            <a:r>
              <a:rPr lang="fr-FR" altLang="fr-FR" sz="2400">
                <a:ea typeface="Microsoft YaHei" pitchFamily="34" charset="-122"/>
                <a:cs typeface="Arial" pitchFamily="34" charset="0"/>
              </a:rPr>
              <a:t>Un Bac Pro en 4 ans</a:t>
            </a:r>
          </a:p>
          <a:p>
            <a:endParaRPr lang="fr-FR" altLang="fr-FR" sz="2400">
              <a:ea typeface="Microsoft YaHei" pitchFamily="34" charset="-122"/>
              <a:cs typeface="Arial" pitchFamily="34" charset="0"/>
            </a:endParaRPr>
          </a:p>
          <a:p>
            <a:r>
              <a:rPr lang="fr-FR" altLang="fr-FR" sz="2400">
                <a:ea typeface="Microsoft YaHei" pitchFamily="34" charset="-122"/>
                <a:cs typeface="Arial" pitchFamily="34" charset="0"/>
              </a:rPr>
              <a:t>Ouverture massive de STS en Lycée professionnel</a:t>
            </a:r>
          </a:p>
          <a:p>
            <a:endParaRPr lang="fr-FR" altLang="fr-FR" sz="2400">
              <a:ea typeface="Microsoft YaHei" pitchFamily="34" charset="-122"/>
              <a:cs typeface="Arial" pitchFamily="34" charset="0"/>
            </a:endParaRPr>
          </a:p>
          <a:p>
            <a:r>
              <a:rPr lang="fr-FR" altLang="fr-FR" sz="2400">
                <a:ea typeface="Microsoft YaHei" pitchFamily="34" charset="-122"/>
                <a:cs typeface="Arial" pitchFamily="34" charset="0"/>
              </a:rPr>
              <a:t>Moyens dédiés en STS pour accompagner les jeunes les plus en difficulté</a:t>
            </a:r>
          </a:p>
          <a:p>
            <a:endParaRPr lang="fr-FR" altLang="fr-FR" sz="2400">
              <a:ea typeface="Microsoft YaHei" pitchFamily="34" charset="-122"/>
              <a:cs typeface="Arial" pitchFamily="34" charset="0"/>
            </a:endParaRPr>
          </a:p>
          <a:p>
            <a:endParaRPr lang="fr-FR" altLang="fr-FR" sz="2400">
              <a:ea typeface="Microsoft YaHei" pitchFamily="34" charset="-122"/>
              <a:cs typeface="Arial" pitchFamily="34" charset="0"/>
            </a:endParaRPr>
          </a:p>
        </p:txBody>
      </p:sp>
    </p:spTree>
  </p:cSld>
  <p:clrMapOvr>
    <a:masterClrMapping/>
  </p:clrMapOvr>
  <p:transition spd="med"/>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69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57699"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57700"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19D7DAD7-F1FF-4670-9453-50DE988D1E72}"/>
              </a:ext>
            </a:extLst>
          </p:cNvPr>
          <p:cNvSpPr txBox="1"/>
          <p:nvPr/>
        </p:nvSpPr>
        <p:spPr>
          <a:xfrm>
            <a:off x="4656138" y="2133600"/>
            <a:ext cx="3295650" cy="47307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3</a:t>
            </a:r>
            <a:r>
              <a:rPr lang="fr-FR" sz="2600" b="1" baseline="30000" dirty="0">
                <a:latin typeface="Arial" pitchFamily="18"/>
                <a:ea typeface="Microsoft YaHei" pitchFamily="2"/>
                <a:cs typeface="Arial" pitchFamily="2"/>
              </a:rPr>
              <a:t>èmes </a:t>
            </a:r>
            <a:r>
              <a:rPr lang="fr-FR" sz="2600" b="1" dirty="0">
                <a:latin typeface="Arial" pitchFamily="18"/>
                <a:ea typeface="Microsoft YaHei" pitchFamily="2"/>
                <a:cs typeface="Arial" pitchFamily="2"/>
              </a:rPr>
              <a:t>prépa-métiers</a:t>
            </a:r>
          </a:p>
        </p:txBody>
      </p:sp>
      <p:sp>
        <p:nvSpPr>
          <p:cNvPr id="6" name="Rectangle 5">
            <a:extLst>
              <a:ext uri="{FF2B5EF4-FFF2-40B4-BE49-F238E27FC236}">
                <a16:creationId xmlns:a16="http://schemas.microsoft.com/office/drawing/2014/main" id="{001C5D76-CD2E-4934-8BEA-B728229436ED}"/>
              </a:ext>
            </a:extLst>
          </p:cNvPr>
          <p:cNvSpPr/>
          <p:nvPr/>
        </p:nvSpPr>
        <p:spPr>
          <a:xfrm>
            <a:off x="215900" y="647700"/>
            <a:ext cx="11447463" cy="144463"/>
          </a:xfrm>
          <a:prstGeom prst="rect">
            <a:avLst/>
          </a:prstGeom>
          <a:solidFill>
            <a:srgbClr val="FF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57703"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C34A1C3A-CDEC-41F5-AA0E-40D7DADF3BBC}" type="slidenum">
              <a:rPr lang="fr-FR" altLang="fr-FR"/>
              <a:pPr algn="r"/>
              <a:t>75</a:t>
            </a:fld>
            <a:endParaRPr lang="fr-FR" altLang="fr-FR"/>
          </a:p>
        </p:txBody>
      </p:sp>
    </p:spTree>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74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5974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5974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0BBC6448-25E7-41E1-B354-3CBC5D49D881}"/>
              </a:ext>
            </a:extLst>
          </p:cNvPr>
          <p:cNvSpPr txBox="1"/>
          <p:nvPr/>
        </p:nvSpPr>
        <p:spPr>
          <a:xfrm>
            <a:off x="192088" y="188913"/>
            <a:ext cx="3294062"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3</a:t>
            </a:r>
            <a:r>
              <a:rPr lang="fr-FR" sz="2600" b="1" baseline="30000" dirty="0">
                <a:latin typeface="Arial" pitchFamily="18"/>
                <a:ea typeface="Microsoft YaHei" pitchFamily="2"/>
                <a:cs typeface="Arial" pitchFamily="2"/>
              </a:rPr>
              <a:t>èmes </a:t>
            </a:r>
            <a:r>
              <a:rPr lang="fr-FR" sz="2600" b="1" dirty="0">
                <a:latin typeface="Arial" pitchFamily="18"/>
                <a:ea typeface="Microsoft YaHei" pitchFamily="2"/>
                <a:cs typeface="Arial" pitchFamily="2"/>
              </a:rPr>
              <a:t>prépa-métiers</a:t>
            </a:r>
          </a:p>
        </p:txBody>
      </p:sp>
      <p:sp>
        <p:nvSpPr>
          <p:cNvPr id="6" name="Rectangle 5">
            <a:extLst>
              <a:ext uri="{FF2B5EF4-FFF2-40B4-BE49-F238E27FC236}">
                <a16:creationId xmlns:a16="http://schemas.microsoft.com/office/drawing/2014/main" id="{5480B602-D437-4CE7-8F2A-CBAC4C2EE098}"/>
              </a:ext>
            </a:extLst>
          </p:cNvPr>
          <p:cNvSpPr/>
          <p:nvPr/>
        </p:nvSpPr>
        <p:spPr>
          <a:xfrm>
            <a:off x="215900" y="647700"/>
            <a:ext cx="11447463" cy="144463"/>
          </a:xfrm>
          <a:prstGeom prst="rect">
            <a:avLst/>
          </a:prstGeom>
          <a:solidFill>
            <a:srgbClr val="FF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59751" name="ZoneTexte 6"/>
          <p:cNvSpPr txBox="1">
            <a:spLocks noChangeArrowheads="1"/>
          </p:cNvSpPr>
          <p:nvPr/>
        </p:nvSpPr>
        <p:spPr bwMode="auto">
          <a:xfrm>
            <a:off x="407988" y="1412875"/>
            <a:ext cx="11449050" cy="4154488"/>
          </a:xfrm>
          <a:prstGeom prst="rect">
            <a:avLst/>
          </a:prstGeom>
          <a:noFill/>
          <a:ln w="9525">
            <a:noFill/>
            <a:miter lim="800000"/>
            <a:headEnd/>
            <a:tailEnd/>
          </a:ln>
        </p:spPr>
        <p:txBody>
          <a:bodyPr>
            <a:spAutoFit/>
          </a:bodyPr>
          <a:lstStyle/>
          <a:p>
            <a:r>
              <a:rPr lang="fr-FR" altLang="fr-FR" sz="2400">
                <a:ea typeface="Microsoft YaHei" pitchFamily="34" charset="-122"/>
                <a:cs typeface="Arial" pitchFamily="34" charset="0"/>
              </a:rPr>
              <a:t>Nouveau nom des 3</a:t>
            </a:r>
            <a:r>
              <a:rPr lang="fr-FR" altLang="fr-FR" sz="2400" baseline="30000">
                <a:ea typeface="Microsoft YaHei" pitchFamily="34" charset="-122"/>
                <a:cs typeface="Arial" pitchFamily="34" charset="0"/>
              </a:rPr>
              <a:t>ème</a:t>
            </a:r>
            <a:r>
              <a:rPr lang="fr-FR" altLang="fr-FR" sz="2400">
                <a:ea typeface="Microsoft YaHei" pitchFamily="34" charset="-122"/>
                <a:cs typeface="Arial" pitchFamily="34" charset="0"/>
              </a:rPr>
              <a:t>  PEP : « préparatoires à l’enseignement professionnel »</a:t>
            </a:r>
          </a:p>
          <a:p>
            <a:endParaRPr lang="fr-FR" altLang="fr-FR" sz="2400">
              <a:ea typeface="Microsoft YaHei" pitchFamily="34" charset="-122"/>
              <a:cs typeface="Arial" pitchFamily="34" charset="0"/>
            </a:endParaRPr>
          </a:p>
          <a:p>
            <a:r>
              <a:rPr lang="fr-FR" altLang="fr-FR" sz="2400">
                <a:ea typeface="Microsoft YaHei" pitchFamily="34" charset="-122"/>
                <a:cs typeface="Arial" pitchFamily="34" charset="0"/>
              </a:rPr>
              <a:t>Davantage de stages : nombres et durées fixées nationalement</a:t>
            </a:r>
          </a:p>
          <a:p>
            <a:endParaRPr lang="fr-FR" altLang="fr-FR" sz="2400">
              <a:ea typeface="Microsoft YaHei" pitchFamily="34" charset="-122"/>
              <a:cs typeface="Arial" pitchFamily="34" charset="0"/>
            </a:endParaRPr>
          </a:p>
          <a:p>
            <a:r>
              <a:rPr lang="fr-FR" altLang="fr-FR" sz="2400">
                <a:ea typeface="Microsoft YaHei" pitchFamily="34" charset="-122"/>
                <a:cs typeface="Arial" pitchFamily="34" charset="0"/>
              </a:rPr>
              <a:t>Augmentation du nombre de divisions : en collège si convention avec LP</a:t>
            </a:r>
          </a:p>
          <a:p>
            <a:endParaRPr lang="fr-FR" altLang="fr-FR" sz="2400">
              <a:ea typeface="Microsoft YaHei" pitchFamily="34" charset="-122"/>
              <a:cs typeface="Arial" pitchFamily="34" charset="0"/>
            </a:endParaRPr>
          </a:p>
          <a:p>
            <a:r>
              <a:rPr lang="fr-FR" altLang="fr-FR" sz="2400" b="1">
                <a:ea typeface="Microsoft YaHei" pitchFamily="34" charset="-122"/>
                <a:cs typeface="Arial" pitchFamily="34" charset="0"/>
              </a:rPr>
              <a:t>NOS PROPOSITIONS</a:t>
            </a:r>
          </a:p>
          <a:p>
            <a:pPr>
              <a:buFont typeface="Symbol" pitchFamily="18" charset="2"/>
              <a:buChar char="Þ"/>
            </a:pPr>
            <a:r>
              <a:rPr lang="fr-FR" altLang="fr-FR" sz="2400">
                <a:solidFill>
                  <a:srgbClr val="FF0000"/>
                </a:solidFill>
                <a:ea typeface="Microsoft YaHei" pitchFamily="34" charset="-122"/>
                <a:cs typeface="Arial" pitchFamily="34" charset="0"/>
              </a:rPr>
              <a:t>La découverte professionnelle doit se dérouler sur des plateaux techniques en LP</a:t>
            </a:r>
          </a:p>
          <a:p>
            <a:pPr>
              <a:buFont typeface="Symbol" pitchFamily="18" charset="2"/>
              <a:buChar char="Þ"/>
            </a:pPr>
            <a:r>
              <a:rPr lang="fr-FR" altLang="fr-FR" sz="2400">
                <a:solidFill>
                  <a:srgbClr val="FF0000"/>
                </a:solidFill>
                <a:ea typeface="Microsoft YaHei" pitchFamily="34" charset="-122"/>
                <a:cs typeface="Arial" pitchFamily="34" charset="0"/>
              </a:rPr>
              <a:t>Un volume complémentaire professeur de 6 heures pour la découverte professionnelle : pas de découverte professionnelle à plus de 12</a:t>
            </a:r>
          </a:p>
          <a:p>
            <a:pPr>
              <a:buFont typeface="Symbol" pitchFamily="18" charset="2"/>
              <a:buChar char="Þ"/>
            </a:pPr>
            <a:r>
              <a:rPr lang="fr-FR" altLang="fr-FR" sz="2400">
                <a:solidFill>
                  <a:srgbClr val="FF0000"/>
                </a:solidFill>
                <a:ea typeface="Microsoft YaHei" pitchFamily="34" charset="-122"/>
                <a:cs typeface="Arial" pitchFamily="34" charset="0"/>
              </a:rPr>
              <a:t>La moitié des heures en groupe de 12 élèves maximum</a:t>
            </a:r>
          </a:p>
        </p:txBody>
      </p:sp>
      <p:sp>
        <p:nvSpPr>
          <p:cNvPr id="159752" name="Espace réservé du numéro de diapositive 8"/>
          <p:cNvSpPr>
            <a:spLocks noGrp="1"/>
          </p:cNvSpPr>
          <p:nvPr>
            <p:ph type="sldNum" sz="quarter" idx="12"/>
          </p:nvPr>
        </p:nvSpPr>
        <p:spPr bwMode="auto">
          <a:xfrm>
            <a:off x="9448800" y="0"/>
            <a:ext cx="2743200" cy="365125"/>
          </a:xfrm>
          <a:noFill/>
          <a:ln>
            <a:miter lim="800000"/>
            <a:headEnd/>
            <a:tailEnd/>
          </a:ln>
        </p:spPr>
        <p:txBody>
          <a:bodyPr/>
          <a:lstStyle/>
          <a:p>
            <a:pPr algn="r"/>
            <a:fld id="{B20BD201-F956-47E9-BEEF-F3F3C50AF169}" type="slidenum">
              <a:rPr lang="fr-FR" altLang="fr-FR"/>
              <a:pPr algn="r"/>
              <a:t>76</a:t>
            </a:fld>
            <a:endParaRPr lang="fr-FR" altLang="fr-FR"/>
          </a:p>
        </p:txBody>
      </p:sp>
    </p:spTree>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794"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61795"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61796"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72791B4A-33E5-45EF-9D31-3042A9AF7386}"/>
              </a:ext>
            </a:extLst>
          </p:cNvPr>
          <p:cNvSpPr txBox="1"/>
          <p:nvPr/>
        </p:nvSpPr>
        <p:spPr>
          <a:xfrm>
            <a:off x="4727575" y="2133600"/>
            <a:ext cx="2868613" cy="473075"/>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LOI AVENIR PRO</a:t>
            </a:r>
          </a:p>
        </p:txBody>
      </p:sp>
      <p:sp>
        <p:nvSpPr>
          <p:cNvPr id="6" name="Rectangle 5">
            <a:extLst>
              <a:ext uri="{FF2B5EF4-FFF2-40B4-BE49-F238E27FC236}">
                <a16:creationId xmlns:a16="http://schemas.microsoft.com/office/drawing/2014/main" id="{FBB8E9A0-AFDC-4F32-A6C0-3257DCE76EE6}"/>
              </a:ext>
            </a:extLst>
          </p:cNvPr>
          <p:cNvSpPr/>
          <p:nvPr/>
        </p:nvSpPr>
        <p:spPr>
          <a:xfrm>
            <a:off x="215900" y="647700"/>
            <a:ext cx="11447463" cy="144463"/>
          </a:xfrm>
          <a:prstGeom prst="rect">
            <a:avLst/>
          </a:prstGeom>
          <a:solidFill>
            <a:srgbClr val="FF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3F4136EB-E4A7-42DE-979B-98129D585C89}"/>
              </a:ext>
            </a:extLst>
          </p:cNvPr>
          <p:cNvSpPr txBox="1"/>
          <p:nvPr/>
        </p:nvSpPr>
        <p:spPr>
          <a:xfrm>
            <a:off x="1992313" y="3284538"/>
            <a:ext cx="8135937" cy="1223962"/>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eaLnBrk="1" fontAlgn="auto">
              <a:spcBef>
                <a:spcPts val="0"/>
              </a:spcBef>
              <a:spcAft>
                <a:spcPts val="0"/>
              </a:spcAft>
              <a:buFont typeface="StarSymbol"/>
              <a:buNone/>
              <a:defRPr/>
            </a:pPr>
            <a:r>
              <a:rPr lang="fr-FR" sz="2400" b="1" dirty="0">
                <a:solidFill>
                  <a:srgbClr val="0070C0"/>
                </a:solidFill>
                <a:latin typeface="Arial" pitchFamily="18"/>
                <a:ea typeface="Microsoft YaHei" pitchFamily="2"/>
                <a:cs typeface="Arial" pitchFamily="2"/>
              </a:rPr>
              <a:t>Un plébiscite de l’apprentissage</a:t>
            </a:r>
          </a:p>
          <a:p>
            <a:pPr algn="ctr" eaLnBrk="1" fontAlgn="auto">
              <a:spcBef>
                <a:spcPts val="0"/>
              </a:spcBef>
              <a:spcAft>
                <a:spcPts val="0"/>
              </a:spcAft>
              <a:buFont typeface="StarSymbol"/>
              <a:buNone/>
              <a:defRPr/>
            </a:pPr>
            <a:endParaRPr lang="fr-FR" sz="2400" b="1" dirty="0">
              <a:solidFill>
                <a:srgbClr val="0070C0"/>
              </a:solidFill>
              <a:latin typeface="Arial" pitchFamily="18"/>
              <a:ea typeface="Microsoft YaHei" pitchFamily="2"/>
              <a:cs typeface="Arial" pitchFamily="2"/>
            </a:endParaRPr>
          </a:p>
          <a:p>
            <a:pPr algn="ctr" eaLnBrk="1" fontAlgn="auto">
              <a:spcBef>
                <a:spcPts val="0"/>
              </a:spcBef>
              <a:spcAft>
                <a:spcPts val="0"/>
              </a:spcAft>
              <a:buFont typeface="StarSymbol"/>
              <a:buNone/>
              <a:defRPr/>
            </a:pPr>
            <a:r>
              <a:rPr lang="fr-FR" sz="2400" b="1" dirty="0">
                <a:solidFill>
                  <a:srgbClr val="0070C0"/>
                </a:solidFill>
                <a:latin typeface="Arial" pitchFamily="18"/>
                <a:ea typeface="Microsoft YaHei" pitchFamily="2"/>
                <a:cs typeface="Arial" pitchFamily="2"/>
              </a:rPr>
              <a:t>Un financement des LP, SEP, SEGPA et EREA fragilisé</a:t>
            </a:r>
          </a:p>
        </p:txBody>
      </p:sp>
      <p:sp>
        <p:nvSpPr>
          <p:cNvPr id="161800" name="Espace réservé du numéro de diapositive 9"/>
          <p:cNvSpPr>
            <a:spLocks noGrp="1"/>
          </p:cNvSpPr>
          <p:nvPr>
            <p:ph type="sldNum" sz="quarter" idx="12"/>
          </p:nvPr>
        </p:nvSpPr>
        <p:spPr bwMode="auto">
          <a:xfrm>
            <a:off x="9448800" y="0"/>
            <a:ext cx="2743200" cy="365125"/>
          </a:xfrm>
          <a:noFill/>
          <a:ln>
            <a:miter lim="800000"/>
            <a:headEnd/>
            <a:tailEnd/>
          </a:ln>
        </p:spPr>
        <p:txBody>
          <a:bodyPr/>
          <a:lstStyle/>
          <a:p>
            <a:pPr algn="r"/>
            <a:fld id="{A9481A8A-2E86-47A8-9FF2-48F589099DBA}" type="slidenum">
              <a:rPr lang="fr-FR" altLang="fr-FR"/>
              <a:pPr algn="r"/>
              <a:t>77</a:t>
            </a:fld>
            <a:endParaRPr lang="fr-FR" altLang="fr-FR"/>
          </a:p>
        </p:txBody>
      </p:sp>
    </p:spTree>
  </p:cSld>
  <p:clrMapOvr>
    <a:masterClrMapping/>
  </p:clrMapOvr>
  <p:transition spd="med"/>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42"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63843"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63844"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29478872-7F96-438B-874E-4BE01266A4B7}"/>
              </a:ext>
            </a:extLst>
          </p:cNvPr>
          <p:cNvSpPr txBox="1"/>
          <p:nvPr/>
        </p:nvSpPr>
        <p:spPr>
          <a:xfrm>
            <a:off x="192088" y="188913"/>
            <a:ext cx="2867025"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LOI AVENIR PRO</a:t>
            </a:r>
          </a:p>
        </p:txBody>
      </p:sp>
      <p:sp>
        <p:nvSpPr>
          <p:cNvPr id="6" name="Rectangle 5">
            <a:extLst>
              <a:ext uri="{FF2B5EF4-FFF2-40B4-BE49-F238E27FC236}">
                <a16:creationId xmlns:a16="http://schemas.microsoft.com/office/drawing/2014/main" id="{A6072D2D-FDA4-4136-8FFD-74A297CAE705}"/>
              </a:ext>
            </a:extLst>
          </p:cNvPr>
          <p:cNvSpPr/>
          <p:nvPr/>
        </p:nvSpPr>
        <p:spPr>
          <a:xfrm>
            <a:off x="215900" y="647700"/>
            <a:ext cx="11447463" cy="144463"/>
          </a:xfrm>
          <a:prstGeom prst="rect">
            <a:avLst/>
          </a:prstGeom>
          <a:solidFill>
            <a:srgbClr val="FF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30D26495-6F12-4A34-8607-8CC21727D33E}"/>
              </a:ext>
            </a:extLst>
          </p:cNvPr>
          <p:cNvSpPr txBox="1"/>
          <p:nvPr/>
        </p:nvSpPr>
        <p:spPr>
          <a:xfrm>
            <a:off x="6743700" y="981075"/>
            <a:ext cx="4968875" cy="503238"/>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0070C0"/>
                </a:solidFill>
                <a:latin typeface="Arial" pitchFamily="18"/>
                <a:ea typeface="Microsoft YaHei" pitchFamily="2"/>
                <a:cs typeface="Arial" pitchFamily="2"/>
              </a:rPr>
              <a:t>Un plébiscite de l’apprentissage</a:t>
            </a:r>
          </a:p>
        </p:txBody>
      </p:sp>
      <p:sp>
        <p:nvSpPr>
          <p:cNvPr id="163848" name="ZoneTexte 7"/>
          <p:cNvSpPr txBox="1">
            <a:spLocks noChangeArrowheads="1"/>
          </p:cNvSpPr>
          <p:nvPr/>
        </p:nvSpPr>
        <p:spPr bwMode="auto">
          <a:xfrm>
            <a:off x="839788" y="1484313"/>
            <a:ext cx="10872787" cy="4340225"/>
          </a:xfrm>
          <a:prstGeom prst="rect">
            <a:avLst/>
          </a:prstGeom>
          <a:noFill/>
          <a:ln w="9525">
            <a:noFill/>
            <a:miter lim="800000"/>
            <a:headEnd/>
            <a:tailEnd/>
          </a:ln>
        </p:spPr>
        <p:txBody>
          <a:bodyPr>
            <a:spAutoFit/>
          </a:bodyPr>
          <a:lstStyle/>
          <a:p>
            <a:r>
              <a:rPr lang="fr-FR" altLang="fr-FR" sz="2400">
                <a:ea typeface="Microsoft YaHei" pitchFamily="34" charset="-122"/>
                <a:cs typeface="Arial" pitchFamily="34" charset="0"/>
              </a:rPr>
              <a:t>Nouveau mode de financement : au contrat</a:t>
            </a:r>
          </a:p>
          <a:p>
            <a:endParaRPr lang="fr-FR" altLang="fr-FR" sz="1200">
              <a:solidFill>
                <a:srgbClr val="FF0000"/>
              </a:solidFill>
              <a:ea typeface="Microsoft YaHei" pitchFamily="34" charset="-122"/>
              <a:cs typeface="Arial" pitchFamily="34" charset="0"/>
            </a:endParaRPr>
          </a:p>
          <a:p>
            <a:r>
              <a:rPr lang="fr-FR" altLang="fr-FR" sz="2400">
                <a:ea typeface="Microsoft YaHei" pitchFamily="34" charset="-122"/>
                <a:cs typeface="Arial" pitchFamily="34" charset="0"/>
              </a:rPr>
              <a:t>Pilotage par les branches professionnelles</a:t>
            </a:r>
          </a:p>
          <a:p>
            <a:endParaRPr lang="fr-FR" altLang="fr-FR" sz="1200">
              <a:ea typeface="Microsoft YaHei" pitchFamily="34" charset="-122"/>
              <a:cs typeface="Arial" pitchFamily="34" charset="0"/>
            </a:endParaRPr>
          </a:p>
          <a:p>
            <a:r>
              <a:rPr lang="fr-FR" altLang="fr-FR" sz="2400">
                <a:ea typeface="Microsoft YaHei" pitchFamily="34" charset="-122"/>
                <a:cs typeface="Arial" pitchFamily="34" charset="0"/>
              </a:rPr>
              <a:t>Plus de régulation des ouvertures et fermetures par les Régions</a:t>
            </a:r>
          </a:p>
          <a:p>
            <a:endParaRPr lang="fr-FR" altLang="fr-FR" sz="1200">
              <a:ea typeface="Microsoft YaHei" pitchFamily="34" charset="-122"/>
              <a:cs typeface="Arial" pitchFamily="34" charset="0"/>
            </a:endParaRPr>
          </a:p>
          <a:p>
            <a:r>
              <a:rPr lang="fr-FR" altLang="fr-FR" sz="2400">
                <a:ea typeface="Microsoft YaHei" pitchFamily="34" charset="-122"/>
                <a:cs typeface="Arial" pitchFamily="34" charset="0"/>
              </a:rPr>
              <a:t>Entrées en apprentissage tout au long de l’année</a:t>
            </a:r>
          </a:p>
          <a:p>
            <a:endParaRPr lang="fr-FR" altLang="fr-FR" sz="1200">
              <a:ea typeface="Microsoft YaHei" pitchFamily="34" charset="-122"/>
              <a:cs typeface="Arial" pitchFamily="34" charset="0"/>
            </a:endParaRPr>
          </a:p>
          <a:p>
            <a:r>
              <a:rPr lang="fr-FR" altLang="fr-FR" sz="2400">
                <a:ea typeface="Microsoft YaHei" pitchFamily="34" charset="-122"/>
                <a:cs typeface="Arial" pitchFamily="34" charset="0"/>
              </a:rPr>
              <a:t>Réduction des droits des apprenti-es mineur-es (temps de travail pouvant être augmenté, travail de nuit…) et fin du recours aux prud’hommes</a:t>
            </a:r>
          </a:p>
          <a:p>
            <a:endParaRPr lang="fr-FR" altLang="fr-FR" sz="1200">
              <a:ea typeface="Microsoft YaHei" pitchFamily="34" charset="-122"/>
              <a:cs typeface="Arial" pitchFamily="34" charset="0"/>
            </a:endParaRPr>
          </a:p>
          <a:p>
            <a:pPr>
              <a:buFont typeface="Symbol" pitchFamily="18" charset="2"/>
              <a:buChar char="Þ"/>
            </a:pPr>
            <a:r>
              <a:rPr lang="fr-FR" altLang="fr-FR" sz="2400">
                <a:solidFill>
                  <a:srgbClr val="FF0000"/>
                </a:solidFill>
                <a:ea typeface="Microsoft YaHei" pitchFamily="34" charset="-122"/>
                <a:cs typeface="Arial" pitchFamily="34" charset="0"/>
              </a:rPr>
              <a:t> Principe libéral de marché : concurrence exacerbé où le formé n’est plus au cœur</a:t>
            </a:r>
          </a:p>
          <a:p>
            <a:r>
              <a:rPr lang="fr-FR" altLang="fr-FR" sz="2400">
                <a:solidFill>
                  <a:srgbClr val="FF0000"/>
                </a:solidFill>
                <a:ea typeface="Microsoft YaHei" pitchFamily="34" charset="-122"/>
                <a:cs typeface="Arial" pitchFamily="34" charset="0"/>
              </a:rPr>
              <a:t>L’apprentissage n’est plus pensé pour la formation mais pour rendre service à l’entreprise : « à sa décharge, son objectif est de produire, pas de former » </a:t>
            </a:r>
            <a:r>
              <a:rPr lang="fr-FR" altLang="fr-FR" sz="2400" i="1">
                <a:solidFill>
                  <a:srgbClr val="FF0000"/>
                </a:solidFill>
                <a:ea typeface="Microsoft YaHei" pitchFamily="34" charset="-122"/>
                <a:cs typeface="Arial" pitchFamily="34" charset="0"/>
              </a:rPr>
              <a:t>R. Marcon</a:t>
            </a:r>
            <a:endParaRPr lang="fr-FR" altLang="fr-FR" sz="2400">
              <a:ea typeface="Microsoft YaHei" pitchFamily="34" charset="-122"/>
              <a:cs typeface="Arial" pitchFamily="34" charset="0"/>
            </a:endParaRPr>
          </a:p>
        </p:txBody>
      </p:sp>
      <p:sp>
        <p:nvSpPr>
          <p:cNvPr id="163849" name="Espace réservé du numéro de diapositive 10"/>
          <p:cNvSpPr>
            <a:spLocks noGrp="1"/>
          </p:cNvSpPr>
          <p:nvPr>
            <p:ph type="sldNum" sz="quarter" idx="12"/>
          </p:nvPr>
        </p:nvSpPr>
        <p:spPr bwMode="auto">
          <a:xfrm>
            <a:off x="9448800" y="0"/>
            <a:ext cx="2743200" cy="365125"/>
          </a:xfrm>
          <a:noFill/>
          <a:ln>
            <a:miter lim="800000"/>
            <a:headEnd/>
            <a:tailEnd/>
          </a:ln>
        </p:spPr>
        <p:txBody>
          <a:bodyPr/>
          <a:lstStyle/>
          <a:p>
            <a:pPr algn="r"/>
            <a:fld id="{AB6B78D8-3CF8-40D4-A6A1-234FA1A581AF}" type="slidenum">
              <a:rPr lang="fr-FR" altLang="fr-FR"/>
              <a:pPr algn="r"/>
              <a:t>78</a:t>
            </a:fld>
            <a:endParaRPr lang="fr-FR" altLang="fr-FR"/>
          </a:p>
        </p:txBody>
      </p:sp>
    </p:spTree>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890"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65891"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65892"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D74E505C-216F-4D05-B5CA-B47637388634}"/>
              </a:ext>
            </a:extLst>
          </p:cNvPr>
          <p:cNvSpPr txBox="1"/>
          <p:nvPr/>
        </p:nvSpPr>
        <p:spPr>
          <a:xfrm>
            <a:off x="192088" y="188913"/>
            <a:ext cx="2867025" cy="474662"/>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LOI AVENIR PRO</a:t>
            </a:r>
          </a:p>
        </p:txBody>
      </p:sp>
      <p:sp>
        <p:nvSpPr>
          <p:cNvPr id="6" name="Rectangle 5">
            <a:extLst>
              <a:ext uri="{FF2B5EF4-FFF2-40B4-BE49-F238E27FC236}">
                <a16:creationId xmlns:a16="http://schemas.microsoft.com/office/drawing/2014/main" id="{F614A4E5-02B4-46B8-A3E9-EA32C9B0BDDE}"/>
              </a:ext>
            </a:extLst>
          </p:cNvPr>
          <p:cNvSpPr/>
          <p:nvPr/>
        </p:nvSpPr>
        <p:spPr>
          <a:xfrm>
            <a:off x="215900" y="647700"/>
            <a:ext cx="11447463" cy="144463"/>
          </a:xfrm>
          <a:prstGeom prst="rect">
            <a:avLst/>
          </a:prstGeom>
          <a:solidFill>
            <a:srgbClr val="FF00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9" name="ZoneTexte 8">
            <a:extLst>
              <a:ext uri="{FF2B5EF4-FFF2-40B4-BE49-F238E27FC236}">
                <a16:creationId xmlns:a16="http://schemas.microsoft.com/office/drawing/2014/main" id="{3E7372E4-126B-4614-9125-248E60AC1D19}"/>
              </a:ext>
            </a:extLst>
          </p:cNvPr>
          <p:cNvSpPr txBox="1"/>
          <p:nvPr/>
        </p:nvSpPr>
        <p:spPr>
          <a:xfrm>
            <a:off x="3359150" y="981075"/>
            <a:ext cx="8353425" cy="503238"/>
          </a:xfrm>
          <a:prstGeom prst="rect">
            <a:avLst/>
          </a:prstGeom>
          <a:noFill/>
          <a:ln>
            <a:noFill/>
          </a:ln>
        </p:spPr>
        <p:txBody>
          <a:bodyPr wrap="non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eaLnBrk="1" fontAlgn="auto">
              <a:spcBef>
                <a:spcPts val="0"/>
              </a:spcBef>
              <a:spcAft>
                <a:spcPts val="0"/>
              </a:spcAft>
              <a:buFont typeface="StarSymbol"/>
              <a:buNone/>
              <a:defRPr/>
            </a:pPr>
            <a:r>
              <a:rPr lang="fr-FR" sz="2400" b="1" dirty="0">
                <a:solidFill>
                  <a:srgbClr val="0070C0"/>
                </a:solidFill>
                <a:latin typeface="Arial" pitchFamily="18"/>
                <a:ea typeface="Microsoft YaHei" pitchFamily="2"/>
                <a:cs typeface="Arial" pitchFamily="2"/>
              </a:rPr>
              <a:t>Un financement des LP, SEP, SEGPA et EREA fragilisé</a:t>
            </a:r>
          </a:p>
        </p:txBody>
      </p:sp>
      <p:sp>
        <p:nvSpPr>
          <p:cNvPr id="165896" name="ZoneTexte 7"/>
          <p:cNvSpPr txBox="1">
            <a:spLocks noChangeArrowheads="1"/>
          </p:cNvSpPr>
          <p:nvPr/>
        </p:nvSpPr>
        <p:spPr bwMode="auto">
          <a:xfrm>
            <a:off x="839788" y="1773238"/>
            <a:ext cx="10872787" cy="3970337"/>
          </a:xfrm>
          <a:prstGeom prst="rect">
            <a:avLst/>
          </a:prstGeom>
          <a:noFill/>
          <a:ln w="9525">
            <a:noFill/>
            <a:miter lim="800000"/>
            <a:headEnd/>
            <a:tailEnd/>
          </a:ln>
        </p:spPr>
        <p:txBody>
          <a:bodyPr>
            <a:spAutoFit/>
          </a:bodyPr>
          <a:lstStyle/>
          <a:p>
            <a:r>
              <a:rPr lang="fr-FR" altLang="fr-FR" sz="2400" dirty="0">
                <a:ea typeface="Microsoft YaHei" pitchFamily="34" charset="-122"/>
                <a:cs typeface="Arial" pitchFamily="34" charset="0"/>
              </a:rPr>
              <a:t>Taxe d’apprentissage à nouveau réformée (dernière réforme en 2014)</a:t>
            </a:r>
          </a:p>
          <a:p>
            <a:endParaRPr lang="fr-FR" altLang="fr-FR" sz="2400" dirty="0">
              <a:ea typeface="Microsoft YaHei" pitchFamily="34" charset="-122"/>
              <a:cs typeface="Arial" pitchFamily="34" charset="0"/>
            </a:endParaRPr>
          </a:p>
          <a:p>
            <a:r>
              <a:rPr lang="fr-FR" altLang="fr-FR" sz="2400" dirty="0">
                <a:ea typeface="Microsoft YaHei" pitchFamily="34" charset="-122"/>
                <a:cs typeface="Arial" pitchFamily="34" charset="0"/>
              </a:rPr>
              <a:t>Part hors-quota (pour les formations hors apprentissage) : passe de 23 % à 13 %</a:t>
            </a:r>
          </a:p>
          <a:p>
            <a:r>
              <a:rPr lang="fr-FR" altLang="fr-FR" sz="2400" dirty="0">
                <a:ea typeface="Microsoft YaHei" pitchFamily="34" charset="-122"/>
                <a:cs typeface="Arial" pitchFamily="34" charset="0"/>
              </a:rPr>
              <a:t>et élargissements du bénéfice aux établissements hors contrat à but lucratif</a:t>
            </a:r>
          </a:p>
          <a:p>
            <a:endParaRPr lang="fr-FR" altLang="fr-FR" i="1" dirty="0">
              <a:ea typeface="Microsoft YaHei" pitchFamily="34" charset="-122"/>
              <a:cs typeface="Arial" pitchFamily="34" charset="0"/>
            </a:endParaRPr>
          </a:p>
          <a:p>
            <a:r>
              <a:rPr lang="fr-FR" altLang="fr-FR" i="1" dirty="0">
                <a:ea typeface="Microsoft YaHei" pitchFamily="34" charset="-122"/>
                <a:cs typeface="Arial" pitchFamily="34" charset="0"/>
              </a:rPr>
              <a:t>TA en 2012 : 1821 € de TA / </a:t>
            </a:r>
            <a:r>
              <a:rPr lang="fr-FR" altLang="fr-FR" i="1" dirty="0" err="1">
                <a:ea typeface="Microsoft YaHei" pitchFamily="34" charset="-122"/>
                <a:cs typeface="Arial" pitchFamily="34" charset="0"/>
              </a:rPr>
              <a:t>apprenti-e</a:t>
            </a:r>
            <a:r>
              <a:rPr lang="fr-FR" altLang="fr-FR" i="1" dirty="0">
                <a:ea typeface="Microsoft YaHei" pitchFamily="34" charset="-122"/>
                <a:cs typeface="Arial" pitchFamily="34" charset="0"/>
              </a:rPr>
              <a:t>	/ 107 € par élève de LP (128 € en LEGT…)</a:t>
            </a:r>
          </a:p>
          <a:p>
            <a:endParaRPr lang="fr-FR" altLang="fr-FR" sz="2400" dirty="0">
              <a:ea typeface="Microsoft YaHei" pitchFamily="34" charset="-122"/>
              <a:cs typeface="Arial" pitchFamily="34" charset="0"/>
            </a:endParaRPr>
          </a:p>
          <a:p>
            <a:pPr>
              <a:buFont typeface="Symbol" pitchFamily="18" charset="2"/>
              <a:buChar char="Þ"/>
            </a:pPr>
            <a:r>
              <a:rPr lang="fr-FR" altLang="fr-FR" sz="2400" dirty="0">
                <a:solidFill>
                  <a:srgbClr val="FF0000"/>
                </a:solidFill>
                <a:ea typeface="Microsoft YaHei" pitchFamily="34" charset="-122"/>
                <a:cs typeface="Arial" pitchFamily="34" charset="0"/>
              </a:rPr>
              <a:t> Financement de l’apprentissage augmenté au détriment des EPLE</a:t>
            </a:r>
          </a:p>
          <a:p>
            <a:endParaRPr lang="fr-FR" altLang="fr-FR" sz="2400" dirty="0">
              <a:solidFill>
                <a:srgbClr val="FF0000"/>
              </a:solidFill>
              <a:ea typeface="Microsoft YaHei" pitchFamily="34" charset="-122"/>
              <a:cs typeface="Arial" pitchFamily="34" charset="0"/>
            </a:endParaRPr>
          </a:p>
          <a:p>
            <a:r>
              <a:rPr lang="fr-FR" altLang="fr-FR" sz="2400" dirty="0">
                <a:solidFill>
                  <a:srgbClr val="FF0000"/>
                </a:solidFill>
                <a:ea typeface="Microsoft YaHei" pitchFamily="34" charset="-122"/>
                <a:cs typeface="Arial" pitchFamily="34" charset="0"/>
              </a:rPr>
              <a:t>Les LP, SEP, SEGPA et EREA verront leur financement diminuer : </a:t>
            </a:r>
          </a:p>
          <a:p>
            <a:r>
              <a:rPr lang="fr-FR" altLang="fr-FR" sz="2400" dirty="0">
                <a:solidFill>
                  <a:srgbClr val="FF0000"/>
                </a:solidFill>
                <a:ea typeface="Microsoft YaHei" pitchFamily="34" charset="-122"/>
                <a:cs typeface="Arial" pitchFamily="34" charset="0"/>
              </a:rPr>
              <a:t>					activités pédagogiques directement impactées !</a:t>
            </a:r>
            <a:endParaRPr lang="fr-FR" altLang="fr-FR" sz="2400" dirty="0">
              <a:ea typeface="Microsoft YaHei" pitchFamily="34" charset="-122"/>
              <a:cs typeface="Arial" pitchFamily="34" charset="0"/>
            </a:endParaRPr>
          </a:p>
        </p:txBody>
      </p:sp>
      <p:sp>
        <p:nvSpPr>
          <p:cNvPr id="165897" name="Espace réservé du numéro de diapositive 10"/>
          <p:cNvSpPr>
            <a:spLocks noGrp="1"/>
          </p:cNvSpPr>
          <p:nvPr>
            <p:ph type="sldNum" sz="quarter" idx="12"/>
          </p:nvPr>
        </p:nvSpPr>
        <p:spPr bwMode="auto">
          <a:xfrm>
            <a:off x="9448800" y="0"/>
            <a:ext cx="2743200" cy="365125"/>
          </a:xfrm>
          <a:noFill/>
          <a:ln>
            <a:miter lim="800000"/>
            <a:headEnd/>
            <a:tailEnd/>
          </a:ln>
        </p:spPr>
        <p:txBody>
          <a:bodyPr/>
          <a:lstStyle/>
          <a:p>
            <a:pPr algn="r"/>
            <a:fld id="{16F2D14B-F0FB-4CF3-B66C-65F4F6CF5F84}" type="slidenum">
              <a:rPr lang="fr-FR" altLang="fr-FR"/>
              <a:pPr algn="r"/>
              <a:t>79</a:t>
            </a:fld>
            <a:endParaRPr lang="fr-FR" altLang="fr-F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Image 12"/>
          <p:cNvPicPr>
            <a:picLocks noChangeAspect="1" noChangeArrowheads="1"/>
          </p:cNvPicPr>
          <p:nvPr/>
        </p:nvPicPr>
        <p:blipFill>
          <a:blip r:embed="rId3" cstate="print"/>
          <a:srcRect/>
          <a:stretch>
            <a:fillRect/>
          </a:stretch>
        </p:blipFill>
        <p:spPr bwMode="auto">
          <a:xfrm>
            <a:off x="306388" y="6029325"/>
            <a:ext cx="3067050" cy="693738"/>
          </a:xfrm>
          <a:prstGeom prst="rect">
            <a:avLst/>
          </a:prstGeom>
          <a:noFill/>
          <a:ln w="9525">
            <a:noFill/>
            <a:miter lim="800000"/>
            <a:headEnd/>
            <a:tailEnd/>
          </a:ln>
        </p:spPr>
      </p:pic>
      <p:pic>
        <p:nvPicPr>
          <p:cNvPr id="18435" name="Image 14"/>
          <p:cNvPicPr>
            <a:picLocks noChangeAspect="1" noChangeArrowheads="1"/>
          </p:cNvPicPr>
          <p:nvPr/>
        </p:nvPicPr>
        <p:blipFill>
          <a:blip r:embed="rId4" cstate="print"/>
          <a:srcRect/>
          <a:stretch>
            <a:fillRect/>
          </a:stretch>
        </p:blipFill>
        <p:spPr bwMode="auto">
          <a:xfrm>
            <a:off x="10548938" y="6089650"/>
            <a:ext cx="1563687" cy="693738"/>
          </a:xfrm>
          <a:prstGeom prst="rect">
            <a:avLst/>
          </a:prstGeom>
          <a:noFill/>
          <a:ln w="9525">
            <a:noFill/>
            <a:miter lim="800000"/>
            <a:headEnd/>
            <a:tailEnd/>
          </a:ln>
        </p:spPr>
      </p:pic>
      <p:pic>
        <p:nvPicPr>
          <p:cNvPr id="18436" name="Image 2"/>
          <p:cNvPicPr>
            <a:picLocks noChangeAspect="1" noChangeArrowheads="1"/>
          </p:cNvPicPr>
          <p:nvPr/>
        </p:nvPicPr>
        <p:blipFill>
          <a:blip r:embed="rId5" cstate="print"/>
          <a:srcRect/>
          <a:stretch>
            <a:fillRect/>
          </a:stretch>
        </p:blipFill>
        <p:spPr bwMode="auto">
          <a:xfrm>
            <a:off x="3933825" y="6297613"/>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420460E1-32FD-49D3-B57B-3A2B1F58414E}"/>
              </a:ext>
            </a:extLst>
          </p:cNvPr>
          <p:cNvSpPr txBox="1"/>
          <p:nvPr/>
        </p:nvSpPr>
        <p:spPr>
          <a:xfrm>
            <a:off x="998538" y="2346325"/>
            <a:ext cx="9883775" cy="46831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6D5DE1B4-9AAB-4673-A333-7CBB5BF33F87}"/>
              </a:ext>
            </a:extLst>
          </p:cNvPr>
          <p:cNvSpPr txBox="1"/>
          <p:nvPr/>
        </p:nvSpPr>
        <p:spPr>
          <a:xfrm>
            <a:off x="5016500" y="3860800"/>
            <a:ext cx="2046288"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en-US" sz="2400" b="1" dirty="0">
                <a:latin typeface="Arial" pitchFamily="18"/>
                <a:ea typeface="Microsoft YaHei" pitchFamily="2"/>
                <a:cs typeface="Arial" pitchFamily="2"/>
              </a:rPr>
              <a:t>12 point </a:t>
            </a:r>
            <a:r>
              <a:rPr lang="en-US" sz="2400" b="1" dirty="0" err="1">
                <a:latin typeface="Arial" pitchFamily="18"/>
                <a:ea typeface="Microsoft YaHei" pitchFamily="2"/>
                <a:cs typeface="Arial" pitchFamily="2"/>
              </a:rPr>
              <a:t>clés</a:t>
            </a:r>
            <a:endParaRPr lang="en-US" sz="2400" b="1" dirty="0">
              <a:latin typeface="Arial" pitchFamily="18"/>
              <a:ea typeface="Microsoft YaHei" pitchFamily="2"/>
              <a:cs typeface="Arial" pitchFamily="2"/>
            </a:endParaRPr>
          </a:p>
        </p:txBody>
      </p:sp>
      <p:sp>
        <p:nvSpPr>
          <p:cNvPr id="7" name="Rectangle 6">
            <a:extLst>
              <a:ext uri="{FF2B5EF4-FFF2-40B4-BE49-F238E27FC236}">
                <a16:creationId xmlns:a16="http://schemas.microsoft.com/office/drawing/2014/main" id="{8088A52D-54E0-4E07-A8C9-8F05F72E3EB0}"/>
              </a:ext>
            </a:extLst>
          </p:cNvPr>
          <p:cNvSpPr/>
          <p:nvPr/>
        </p:nvSpPr>
        <p:spPr>
          <a:xfrm>
            <a:off x="215900" y="620713"/>
            <a:ext cx="11447463" cy="144462"/>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18440" name="Espace réservé du numéro de diapositive 9"/>
          <p:cNvSpPr>
            <a:spLocks noGrp="1"/>
          </p:cNvSpPr>
          <p:nvPr>
            <p:ph type="sldNum" sz="quarter" idx="12"/>
          </p:nvPr>
        </p:nvSpPr>
        <p:spPr bwMode="auto">
          <a:xfrm>
            <a:off x="9448800" y="0"/>
            <a:ext cx="2743200" cy="365125"/>
          </a:xfrm>
          <a:noFill/>
          <a:ln>
            <a:miter lim="800000"/>
            <a:headEnd/>
            <a:tailEnd/>
          </a:ln>
        </p:spPr>
        <p:txBody>
          <a:bodyPr/>
          <a:lstStyle/>
          <a:p>
            <a:pPr algn="r"/>
            <a:fld id="{6376EBC5-F01B-49F2-ACA2-068E5E72E5E8}" type="slidenum">
              <a:rPr lang="fr-FR" altLang="fr-FR"/>
              <a:pPr algn="r"/>
              <a:t>8</a:t>
            </a:fld>
            <a:endParaRPr lang="fr-FR" altLang="fr-FR"/>
          </a:p>
        </p:txBody>
      </p:sp>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938"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67939"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67940"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167941" name="ZoneTexte 9"/>
          <p:cNvSpPr txBox="1">
            <a:spLocks noChangeArrowheads="1"/>
          </p:cNvSpPr>
          <p:nvPr/>
        </p:nvSpPr>
        <p:spPr bwMode="auto">
          <a:xfrm>
            <a:off x="695325" y="301625"/>
            <a:ext cx="10945813" cy="5478463"/>
          </a:xfrm>
          <a:prstGeom prst="rect">
            <a:avLst/>
          </a:prstGeom>
          <a:noFill/>
          <a:ln w="9525">
            <a:noFill/>
            <a:miter lim="800000"/>
            <a:headEnd/>
            <a:tailEnd/>
          </a:ln>
        </p:spPr>
        <p:txBody>
          <a:bodyPr>
            <a:spAutoFit/>
          </a:bodyPr>
          <a:lstStyle/>
          <a:p>
            <a:pPr algn="ctr"/>
            <a:r>
              <a:rPr lang="fr-FR" altLang="fr-FR" sz="2800" b="1">
                <a:ea typeface="Microsoft YaHei" pitchFamily="34" charset="-122"/>
                <a:cs typeface="Arial" pitchFamily="34" charset="0"/>
              </a:rPr>
              <a:t>CONCLUSION</a:t>
            </a:r>
          </a:p>
          <a:p>
            <a:endParaRPr lang="fr-FR" altLang="fr-FR" sz="2800">
              <a:ea typeface="Microsoft YaHei" pitchFamily="34" charset="-122"/>
              <a:cs typeface="Arial" pitchFamily="34" charset="0"/>
            </a:endParaRPr>
          </a:p>
          <a:p>
            <a:r>
              <a:rPr lang="fr-FR" altLang="fr-FR" sz="2800">
                <a:solidFill>
                  <a:srgbClr val="FF0000"/>
                </a:solidFill>
                <a:ea typeface="Microsoft YaHei" pitchFamily="34" charset="-122"/>
                <a:cs typeface="Arial" pitchFamily="34" charset="0"/>
              </a:rPr>
              <a:t>Une réforme idéologique </a:t>
            </a:r>
            <a:r>
              <a:rPr lang="fr-FR" altLang="fr-FR" sz="2800">
                <a:ea typeface="Microsoft YaHei" pitchFamily="34" charset="-122"/>
                <a:cs typeface="Arial" pitchFamily="34" charset="0"/>
              </a:rPr>
              <a:t>: </a:t>
            </a:r>
          </a:p>
          <a:p>
            <a:r>
              <a:rPr lang="fr-FR" altLang="fr-FR" sz="2800">
                <a:ea typeface="Microsoft YaHei" pitchFamily="34" charset="-122"/>
                <a:cs typeface="Arial" pitchFamily="34" charset="0"/>
              </a:rPr>
              <a:t>	- pilotage par les branches professionnelles</a:t>
            </a:r>
          </a:p>
          <a:p>
            <a:r>
              <a:rPr lang="fr-FR" altLang="fr-FR" sz="2800">
                <a:ea typeface="Microsoft YaHei" pitchFamily="34" charset="-122"/>
                <a:cs typeface="Arial" pitchFamily="34" charset="0"/>
              </a:rPr>
              <a:t> 	- savoirs généraux et professionnels réduits</a:t>
            </a:r>
          </a:p>
          <a:p>
            <a:r>
              <a:rPr lang="fr-FR" altLang="fr-FR" sz="2800">
                <a:ea typeface="Microsoft YaHei" pitchFamily="34" charset="-122"/>
                <a:cs typeface="Arial" pitchFamily="34" charset="0"/>
              </a:rPr>
              <a:t>	- injonctions pédagogiques</a:t>
            </a:r>
          </a:p>
          <a:p>
            <a:r>
              <a:rPr lang="fr-FR" altLang="fr-FR" sz="2800">
                <a:ea typeface="Microsoft YaHei" pitchFamily="34" charset="-122"/>
                <a:cs typeface="Arial" pitchFamily="34" charset="0"/>
              </a:rPr>
              <a:t>	- plébiscite de l’apprentissage alors que….(discrimination, échecs…)</a:t>
            </a:r>
          </a:p>
          <a:p>
            <a:endParaRPr lang="fr-FR" altLang="fr-FR" sz="1400">
              <a:ea typeface="Microsoft YaHei" pitchFamily="34" charset="-122"/>
              <a:cs typeface="Arial" pitchFamily="34" charset="0"/>
            </a:endParaRPr>
          </a:p>
          <a:p>
            <a:r>
              <a:rPr lang="fr-FR" altLang="fr-FR" sz="2800">
                <a:solidFill>
                  <a:srgbClr val="FF0000"/>
                </a:solidFill>
                <a:ea typeface="Microsoft YaHei" pitchFamily="34" charset="-122"/>
                <a:cs typeface="Arial" pitchFamily="34" charset="0"/>
              </a:rPr>
              <a:t>Une réforme budgétaire </a:t>
            </a:r>
            <a:r>
              <a:rPr lang="fr-FR" altLang="fr-FR" sz="2800">
                <a:ea typeface="Microsoft YaHei" pitchFamily="34" charset="-122"/>
                <a:cs typeface="Arial" pitchFamily="34" charset="0"/>
              </a:rPr>
              <a:t>:</a:t>
            </a:r>
          </a:p>
          <a:p>
            <a:r>
              <a:rPr lang="fr-FR" altLang="fr-FR" sz="2800">
                <a:ea typeface="Microsoft YaHei" pitchFamily="34" charset="-122"/>
                <a:cs typeface="Arial" pitchFamily="34" charset="0"/>
              </a:rPr>
              <a:t>	- financement des LP</a:t>
            </a:r>
          </a:p>
          <a:p>
            <a:r>
              <a:rPr lang="fr-FR" altLang="fr-FR" sz="2800">
                <a:ea typeface="Microsoft YaHei" pitchFamily="34" charset="-122"/>
                <a:cs typeface="Arial" pitchFamily="34" charset="0"/>
              </a:rPr>
              <a:t>	- suppression massive de postes</a:t>
            </a:r>
          </a:p>
          <a:p>
            <a:r>
              <a:rPr lang="fr-FR" altLang="fr-FR" sz="2800">
                <a:ea typeface="Microsoft YaHei" pitchFamily="34" charset="-122"/>
                <a:cs typeface="Arial" pitchFamily="34" charset="0"/>
              </a:rPr>
              <a:t>	- un PIA ridicule : l’équivalent de un gros lycée</a:t>
            </a:r>
          </a:p>
          <a:p>
            <a:r>
              <a:rPr lang="fr-FR" altLang="fr-FR" sz="2800">
                <a:ea typeface="Microsoft YaHei" pitchFamily="34" charset="-122"/>
                <a:cs typeface="Arial" pitchFamily="34" charset="0"/>
              </a:rPr>
              <a:t>	- refonte du statut pour accueillir des publics différents</a:t>
            </a:r>
          </a:p>
        </p:txBody>
      </p:sp>
      <p:sp>
        <p:nvSpPr>
          <p:cNvPr id="167942" name="Espace réservé du numéro de diapositive 11"/>
          <p:cNvSpPr>
            <a:spLocks noGrp="1"/>
          </p:cNvSpPr>
          <p:nvPr>
            <p:ph type="sldNum" sz="quarter" idx="12"/>
          </p:nvPr>
        </p:nvSpPr>
        <p:spPr bwMode="auto">
          <a:xfrm>
            <a:off x="9448800" y="0"/>
            <a:ext cx="2743200" cy="365125"/>
          </a:xfrm>
          <a:noFill/>
          <a:ln>
            <a:miter lim="800000"/>
            <a:headEnd/>
            <a:tailEnd/>
          </a:ln>
        </p:spPr>
        <p:txBody>
          <a:bodyPr/>
          <a:lstStyle/>
          <a:p>
            <a:pPr algn="r"/>
            <a:fld id="{99C9DEFA-8FA5-4FC7-8040-6E862EEF0B3A}" type="slidenum">
              <a:rPr lang="fr-FR" altLang="fr-FR"/>
              <a:pPr algn="r"/>
              <a:t>80</a:t>
            </a:fld>
            <a:endParaRPr lang="fr-FR" altLang="fr-FR"/>
          </a:p>
        </p:txBody>
      </p:sp>
    </p:spTree>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986"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69987"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69988"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sp>
        <p:nvSpPr>
          <p:cNvPr id="169989" name="Image 4"/>
          <p:cNvSpPr>
            <a:spLocks noChangeAspect="1" noChangeArrowheads="1"/>
          </p:cNvSpPr>
          <p:nvPr/>
        </p:nvSpPr>
        <p:spPr bwMode="auto">
          <a:xfrm>
            <a:off x="5303838" y="404813"/>
            <a:ext cx="2063750" cy="576262"/>
          </a:xfrm>
          <a:prstGeom prst="rect">
            <a:avLst/>
          </a:prstGeom>
          <a:noFill/>
          <a:ln w="9525">
            <a:noFill/>
            <a:miter lim="800000"/>
            <a:headEnd/>
            <a:tailEnd/>
          </a:ln>
        </p:spPr>
        <p:txBody>
          <a:bodyPr/>
          <a:lstStyle/>
          <a:p>
            <a:pPr algn="ctr"/>
            <a:r>
              <a:rPr lang="fr-FR" altLang="fr-FR" sz="2400" b="1">
                <a:ea typeface="Microsoft YaHei" pitchFamily="34" charset="-122"/>
                <a:cs typeface="Arial" pitchFamily="34" charset="0"/>
              </a:rPr>
              <a:t>CONCLUSION</a:t>
            </a:r>
          </a:p>
        </p:txBody>
      </p:sp>
      <p:pic>
        <p:nvPicPr>
          <p:cNvPr id="169990" name="Image 1"/>
          <p:cNvPicPr>
            <a:picLocks noChangeAspect="1" noChangeArrowheads="1"/>
          </p:cNvPicPr>
          <p:nvPr/>
        </p:nvPicPr>
        <p:blipFill>
          <a:blip r:embed="rId6" cstate="print"/>
          <a:srcRect/>
          <a:stretch>
            <a:fillRect/>
          </a:stretch>
        </p:blipFill>
        <p:spPr bwMode="auto">
          <a:xfrm>
            <a:off x="3071813" y="1052513"/>
            <a:ext cx="6096000" cy="2771775"/>
          </a:xfrm>
          <a:prstGeom prst="rect">
            <a:avLst/>
          </a:prstGeom>
          <a:noFill/>
          <a:ln w="9525">
            <a:noFill/>
            <a:miter lim="800000"/>
            <a:headEnd/>
            <a:tailEnd/>
          </a:ln>
        </p:spPr>
      </p:pic>
      <p:pic>
        <p:nvPicPr>
          <p:cNvPr id="169991" name="Image 2"/>
          <p:cNvPicPr>
            <a:picLocks noChangeAspect="1" noChangeArrowheads="1"/>
          </p:cNvPicPr>
          <p:nvPr/>
        </p:nvPicPr>
        <p:blipFill>
          <a:blip r:embed="rId7" cstate="print"/>
          <a:srcRect/>
          <a:stretch>
            <a:fillRect/>
          </a:stretch>
        </p:blipFill>
        <p:spPr bwMode="auto">
          <a:xfrm>
            <a:off x="2495550" y="5157788"/>
            <a:ext cx="6884988" cy="476250"/>
          </a:xfrm>
          <a:prstGeom prst="rect">
            <a:avLst/>
          </a:prstGeom>
          <a:noFill/>
          <a:ln w="9525">
            <a:noFill/>
            <a:miter lim="800000"/>
            <a:headEnd/>
            <a:tailEnd/>
          </a:ln>
        </p:spPr>
      </p:pic>
      <p:pic>
        <p:nvPicPr>
          <p:cNvPr id="169992" name="Image 4"/>
          <p:cNvPicPr>
            <a:picLocks noChangeAspect="1" noChangeArrowheads="1"/>
          </p:cNvPicPr>
          <p:nvPr/>
        </p:nvPicPr>
        <p:blipFill>
          <a:blip r:embed="rId8" cstate="print"/>
          <a:srcRect/>
          <a:stretch>
            <a:fillRect/>
          </a:stretch>
        </p:blipFill>
        <p:spPr bwMode="auto">
          <a:xfrm>
            <a:off x="2495550" y="4365625"/>
            <a:ext cx="6940550" cy="552450"/>
          </a:xfrm>
          <a:prstGeom prst="rect">
            <a:avLst/>
          </a:prstGeom>
          <a:noFill/>
          <a:ln w="9525">
            <a:noFill/>
            <a:miter lim="800000"/>
            <a:headEnd/>
            <a:tailEnd/>
          </a:ln>
        </p:spPr>
      </p:pic>
      <p:sp>
        <p:nvSpPr>
          <p:cNvPr id="169993" name="Espace réservé du numéro de diapositive 9"/>
          <p:cNvSpPr>
            <a:spLocks noGrp="1"/>
          </p:cNvSpPr>
          <p:nvPr>
            <p:ph type="sldNum" sz="quarter" idx="12"/>
          </p:nvPr>
        </p:nvSpPr>
        <p:spPr bwMode="auto">
          <a:xfrm>
            <a:off x="9448800" y="0"/>
            <a:ext cx="2743200" cy="365125"/>
          </a:xfrm>
          <a:noFill/>
          <a:ln>
            <a:miter lim="800000"/>
            <a:headEnd/>
            <a:tailEnd/>
          </a:ln>
        </p:spPr>
        <p:txBody>
          <a:bodyPr/>
          <a:lstStyle/>
          <a:p>
            <a:pPr algn="r"/>
            <a:fld id="{D2FCAF30-B8A1-4113-830C-36E292A6937A}" type="slidenum">
              <a:rPr lang="fr-FR" altLang="fr-FR"/>
              <a:pPr algn="r"/>
              <a:t>81</a:t>
            </a:fld>
            <a:endParaRPr lang="fr-FR" altLang="fr-FR"/>
          </a:p>
        </p:txBody>
      </p:sp>
    </p:spTree>
  </p:cSld>
  <p:clrMapOvr>
    <a:masterClrMapping/>
  </p:clrMapOvr>
  <p:transition spd="me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72035"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72036"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pic>
        <p:nvPicPr>
          <p:cNvPr id="172037" name="Image 4"/>
          <p:cNvPicPr>
            <a:picLocks noChangeAspect="1" noChangeArrowheads="1"/>
          </p:cNvPicPr>
          <p:nvPr/>
        </p:nvPicPr>
        <p:blipFill>
          <a:blip r:embed="rId6" cstate="print"/>
          <a:srcRect/>
          <a:stretch>
            <a:fillRect/>
          </a:stretch>
        </p:blipFill>
        <p:spPr bwMode="auto">
          <a:xfrm>
            <a:off x="1524000" y="255588"/>
            <a:ext cx="8951913" cy="5503862"/>
          </a:xfrm>
          <a:prstGeom prst="rect">
            <a:avLst/>
          </a:prstGeom>
          <a:noFill/>
          <a:ln w="9525">
            <a:noFill/>
            <a:miter lim="800000"/>
            <a:headEnd/>
            <a:tailEnd/>
          </a:ln>
        </p:spPr>
      </p:pic>
      <p:sp>
        <p:nvSpPr>
          <p:cNvPr id="172038" name="Espace réservé du numéro de diapositive 6"/>
          <p:cNvSpPr>
            <a:spLocks noGrp="1"/>
          </p:cNvSpPr>
          <p:nvPr>
            <p:ph type="sldNum" sz="quarter" idx="12"/>
          </p:nvPr>
        </p:nvSpPr>
        <p:spPr bwMode="auto">
          <a:xfrm>
            <a:off x="9448800" y="0"/>
            <a:ext cx="2743200" cy="365125"/>
          </a:xfrm>
          <a:noFill/>
          <a:ln>
            <a:miter lim="800000"/>
            <a:headEnd/>
            <a:tailEnd/>
          </a:ln>
        </p:spPr>
        <p:txBody>
          <a:bodyPr/>
          <a:lstStyle/>
          <a:p>
            <a:pPr algn="r"/>
            <a:fld id="{5B91B161-DB10-43FF-95D0-3798E71FED95}" type="slidenum">
              <a:rPr lang="fr-FR" altLang="fr-FR"/>
              <a:pPr algn="r"/>
              <a:t>82</a:t>
            </a:fld>
            <a:endParaRPr lang="fr-FR" altLang="fr-F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82" name="Image 12"/>
          <p:cNvPicPr>
            <a:picLocks noChangeAspect="1" noChangeArrowheads="1"/>
          </p:cNvPicPr>
          <p:nvPr/>
        </p:nvPicPr>
        <p:blipFill>
          <a:blip r:embed="rId3" cstate="print"/>
          <a:srcRect/>
          <a:stretch>
            <a:fillRect/>
          </a:stretch>
        </p:blipFill>
        <p:spPr bwMode="auto">
          <a:xfrm>
            <a:off x="306388" y="6056313"/>
            <a:ext cx="3067050" cy="693737"/>
          </a:xfrm>
          <a:prstGeom prst="rect">
            <a:avLst/>
          </a:prstGeom>
          <a:noFill/>
          <a:ln w="9525">
            <a:noFill/>
            <a:miter lim="800000"/>
            <a:headEnd/>
            <a:tailEnd/>
          </a:ln>
        </p:spPr>
      </p:pic>
      <p:pic>
        <p:nvPicPr>
          <p:cNvPr id="174083" name="Image 14"/>
          <p:cNvPicPr>
            <a:picLocks noChangeAspect="1" noChangeArrowheads="1"/>
          </p:cNvPicPr>
          <p:nvPr/>
        </p:nvPicPr>
        <p:blipFill>
          <a:blip r:embed="rId4" cstate="print"/>
          <a:srcRect/>
          <a:stretch>
            <a:fillRect/>
          </a:stretch>
        </p:blipFill>
        <p:spPr bwMode="auto">
          <a:xfrm>
            <a:off x="10548938" y="6116638"/>
            <a:ext cx="1563687" cy="693737"/>
          </a:xfrm>
          <a:prstGeom prst="rect">
            <a:avLst/>
          </a:prstGeom>
          <a:noFill/>
          <a:ln w="9525">
            <a:noFill/>
            <a:miter lim="800000"/>
            <a:headEnd/>
            <a:tailEnd/>
          </a:ln>
        </p:spPr>
      </p:pic>
      <p:pic>
        <p:nvPicPr>
          <p:cNvPr id="174084" name="Image 2"/>
          <p:cNvPicPr>
            <a:picLocks noChangeAspect="1" noChangeArrowheads="1"/>
          </p:cNvPicPr>
          <p:nvPr/>
        </p:nvPicPr>
        <p:blipFill>
          <a:blip r:embed="rId5" cstate="print"/>
          <a:srcRect/>
          <a:stretch>
            <a:fillRect/>
          </a:stretch>
        </p:blipFill>
        <p:spPr bwMode="auto">
          <a:xfrm>
            <a:off x="3933825" y="6324600"/>
            <a:ext cx="5889625" cy="412750"/>
          </a:xfrm>
          <a:prstGeom prst="rect">
            <a:avLst/>
          </a:prstGeom>
          <a:noFill/>
          <a:ln w="9525">
            <a:noFill/>
            <a:miter lim="800000"/>
            <a:headEnd/>
            <a:tailEnd/>
          </a:ln>
        </p:spPr>
      </p:pic>
      <p:pic>
        <p:nvPicPr>
          <p:cNvPr id="174085" name="Image 4"/>
          <p:cNvPicPr>
            <a:picLocks noChangeAspect="1" noChangeArrowheads="1"/>
          </p:cNvPicPr>
          <p:nvPr/>
        </p:nvPicPr>
        <p:blipFill>
          <a:blip r:embed="rId6" cstate="print"/>
          <a:srcRect/>
          <a:stretch>
            <a:fillRect/>
          </a:stretch>
        </p:blipFill>
        <p:spPr bwMode="auto">
          <a:xfrm>
            <a:off x="-73025" y="823913"/>
            <a:ext cx="12336463" cy="4176712"/>
          </a:xfrm>
          <a:prstGeom prst="rect">
            <a:avLst/>
          </a:prstGeom>
          <a:noFill/>
          <a:ln w="9525">
            <a:noFill/>
            <a:miter lim="800000"/>
            <a:headEnd/>
            <a:tailEnd/>
          </a:ln>
        </p:spPr>
      </p:pic>
      <p:pic>
        <p:nvPicPr>
          <p:cNvPr id="174086" name="Image 1"/>
          <p:cNvPicPr>
            <a:picLocks noChangeAspect="1" noChangeArrowheads="1"/>
          </p:cNvPicPr>
          <p:nvPr/>
        </p:nvPicPr>
        <p:blipFill>
          <a:blip r:embed="rId7" cstate="print"/>
          <a:srcRect/>
          <a:stretch>
            <a:fillRect/>
          </a:stretch>
        </p:blipFill>
        <p:spPr bwMode="auto">
          <a:xfrm>
            <a:off x="2122488" y="38100"/>
            <a:ext cx="7947025" cy="990600"/>
          </a:xfrm>
          <a:prstGeom prst="rect">
            <a:avLst/>
          </a:prstGeom>
          <a:noFill/>
          <a:ln w="9525">
            <a:noFill/>
            <a:miter lim="800000"/>
            <a:headEnd/>
            <a:tailEnd/>
          </a:ln>
        </p:spPr>
      </p:pic>
      <p:pic>
        <p:nvPicPr>
          <p:cNvPr id="174087" name="Image 2"/>
          <p:cNvPicPr>
            <a:picLocks noChangeAspect="1" noChangeArrowheads="1"/>
          </p:cNvPicPr>
          <p:nvPr/>
        </p:nvPicPr>
        <p:blipFill>
          <a:blip r:embed="rId8" cstate="print"/>
          <a:srcRect/>
          <a:stretch>
            <a:fillRect/>
          </a:stretch>
        </p:blipFill>
        <p:spPr bwMode="auto">
          <a:xfrm>
            <a:off x="4935538" y="4797425"/>
            <a:ext cx="2320925" cy="1430338"/>
          </a:xfrm>
          <a:prstGeom prst="rect">
            <a:avLst/>
          </a:prstGeom>
          <a:noFill/>
          <a:ln w="9525">
            <a:noFill/>
            <a:miter lim="800000"/>
            <a:headEnd/>
            <a:tailEnd/>
          </a:ln>
        </p:spPr>
      </p:pic>
      <p:pic>
        <p:nvPicPr>
          <p:cNvPr id="174088" name="Picture 8"/>
          <p:cNvPicPr>
            <a:picLocks noChangeAspect="1" noChangeArrowheads="1"/>
          </p:cNvPicPr>
          <p:nvPr/>
        </p:nvPicPr>
        <p:blipFill>
          <a:blip r:embed="rId9" cstate="print"/>
          <a:srcRect/>
          <a:stretch>
            <a:fillRect/>
          </a:stretch>
        </p:blipFill>
        <p:spPr bwMode="auto">
          <a:xfrm>
            <a:off x="7967663" y="5300663"/>
            <a:ext cx="3000375" cy="438150"/>
          </a:xfrm>
          <a:prstGeom prst="rect">
            <a:avLst/>
          </a:prstGeom>
          <a:noFill/>
          <a:ln w="9525">
            <a:noFill/>
            <a:miter lim="800000"/>
            <a:headEnd/>
            <a:tailEnd/>
          </a:ln>
        </p:spPr>
      </p:pic>
      <p:sp>
        <p:nvSpPr>
          <p:cNvPr id="174089" name="Espace réservé du numéro de diapositive 9"/>
          <p:cNvSpPr>
            <a:spLocks noGrp="1"/>
          </p:cNvSpPr>
          <p:nvPr>
            <p:ph type="sldNum" sz="quarter" idx="12"/>
          </p:nvPr>
        </p:nvSpPr>
        <p:spPr bwMode="auto">
          <a:xfrm>
            <a:off x="9448800" y="0"/>
            <a:ext cx="2743200" cy="365125"/>
          </a:xfrm>
          <a:noFill/>
          <a:ln>
            <a:miter lim="800000"/>
            <a:headEnd/>
            <a:tailEnd/>
          </a:ln>
        </p:spPr>
        <p:txBody>
          <a:bodyPr/>
          <a:lstStyle/>
          <a:p>
            <a:pPr algn="r"/>
            <a:fld id="{90093E37-2C2A-44C6-839F-67EC8683486B}" type="slidenum">
              <a:rPr lang="fr-FR" altLang="fr-FR"/>
              <a:pPr algn="r"/>
              <a:t>83</a:t>
            </a:fld>
            <a:endParaRPr lang="fr-FR" altLang="fr-F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Image 12"/>
          <p:cNvPicPr>
            <a:picLocks noChangeAspect="1" noChangeArrowheads="1"/>
          </p:cNvPicPr>
          <p:nvPr/>
        </p:nvPicPr>
        <p:blipFill>
          <a:blip r:embed="rId3" cstate="print"/>
          <a:srcRect/>
          <a:stretch>
            <a:fillRect/>
          </a:stretch>
        </p:blipFill>
        <p:spPr bwMode="auto">
          <a:xfrm>
            <a:off x="306388" y="6029325"/>
            <a:ext cx="3067050" cy="693738"/>
          </a:xfrm>
          <a:prstGeom prst="rect">
            <a:avLst/>
          </a:prstGeom>
          <a:noFill/>
          <a:ln w="9525">
            <a:noFill/>
            <a:miter lim="800000"/>
            <a:headEnd/>
            <a:tailEnd/>
          </a:ln>
        </p:spPr>
      </p:pic>
      <p:pic>
        <p:nvPicPr>
          <p:cNvPr id="20483" name="Image 14"/>
          <p:cNvPicPr>
            <a:picLocks noChangeAspect="1" noChangeArrowheads="1"/>
          </p:cNvPicPr>
          <p:nvPr/>
        </p:nvPicPr>
        <p:blipFill>
          <a:blip r:embed="rId4" cstate="print"/>
          <a:srcRect/>
          <a:stretch>
            <a:fillRect/>
          </a:stretch>
        </p:blipFill>
        <p:spPr bwMode="auto">
          <a:xfrm>
            <a:off x="10548938" y="6089650"/>
            <a:ext cx="1563687" cy="693738"/>
          </a:xfrm>
          <a:prstGeom prst="rect">
            <a:avLst/>
          </a:prstGeom>
          <a:noFill/>
          <a:ln w="9525">
            <a:noFill/>
            <a:miter lim="800000"/>
            <a:headEnd/>
            <a:tailEnd/>
          </a:ln>
        </p:spPr>
      </p:pic>
      <p:pic>
        <p:nvPicPr>
          <p:cNvPr id="20484" name="Image 2"/>
          <p:cNvPicPr>
            <a:picLocks noChangeAspect="1" noChangeArrowheads="1"/>
          </p:cNvPicPr>
          <p:nvPr/>
        </p:nvPicPr>
        <p:blipFill>
          <a:blip r:embed="rId5" cstate="print"/>
          <a:srcRect/>
          <a:stretch>
            <a:fillRect/>
          </a:stretch>
        </p:blipFill>
        <p:spPr bwMode="auto">
          <a:xfrm>
            <a:off x="3933825" y="6297613"/>
            <a:ext cx="5889625" cy="412750"/>
          </a:xfrm>
          <a:prstGeom prst="rect">
            <a:avLst/>
          </a:prstGeom>
          <a:noFill/>
          <a:ln w="9525">
            <a:noFill/>
            <a:miter lim="800000"/>
            <a:headEnd/>
            <a:tailEnd/>
          </a:ln>
        </p:spPr>
      </p:pic>
      <p:sp>
        <p:nvSpPr>
          <p:cNvPr id="5" name="ZoneTexte 4">
            <a:extLst>
              <a:ext uri="{FF2B5EF4-FFF2-40B4-BE49-F238E27FC236}">
                <a16:creationId xmlns:a16="http://schemas.microsoft.com/office/drawing/2014/main" id="{C8A44E56-9C99-44CB-A599-55B0F147B168}"/>
              </a:ext>
            </a:extLst>
          </p:cNvPr>
          <p:cNvSpPr txBox="1"/>
          <p:nvPr/>
        </p:nvSpPr>
        <p:spPr>
          <a:xfrm>
            <a:off x="998538" y="2346325"/>
            <a:ext cx="9883775" cy="468313"/>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fr-FR" sz="2600" b="1" dirty="0">
                <a:latin typeface="Arial" pitchFamily="18"/>
                <a:ea typeface="Microsoft YaHei" pitchFamily="2"/>
                <a:cs typeface="Arial" pitchFamily="2"/>
              </a:rPr>
              <a:t>LEVIERS POUR RENFORCER LA VOIE PROFESSIONNELLE ?</a:t>
            </a:r>
          </a:p>
        </p:txBody>
      </p:sp>
      <p:sp>
        <p:nvSpPr>
          <p:cNvPr id="6" name="ZoneTexte 5">
            <a:extLst>
              <a:ext uri="{FF2B5EF4-FFF2-40B4-BE49-F238E27FC236}">
                <a16:creationId xmlns:a16="http://schemas.microsoft.com/office/drawing/2014/main" id="{59FA416D-7185-4A2E-8644-6E0D811AE329}"/>
              </a:ext>
            </a:extLst>
          </p:cNvPr>
          <p:cNvSpPr txBox="1"/>
          <p:nvPr/>
        </p:nvSpPr>
        <p:spPr>
          <a:xfrm>
            <a:off x="2225675" y="3906838"/>
            <a:ext cx="7816850" cy="444500"/>
          </a:xfrm>
          <a:prstGeom prst="rect">
            <a:avLst/>
          </a:prstGeom>
          <a:noFill/>
          <a:ln>
            <a:noFill/>
          </a:ln>
        </p:spPr>
        <p:txBody>
          <a:bodyPr wrap="non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lang="en-US" sz="2400" b="1">
                <a:solidFill>
                  <a:srgbClr val="7030A0"/>
                </a:solidFill>
                <a:latin typeface="Arial" pitchFamily="18"/>
                <a:ea typeface="Microsoft YaHei" pitchFamily="2"/>
                <a:cs typeface="Arial" pitchFamily="2"/>
              </a:rPr>
              <a:t>Des campus d'excellence ancrés dans les territoires</a:t>
            </a:r>
          </a:p>
        </p:txBody>
      </p:sp>
      <p:sp>
        <p:nvSpPr>
          <p:cNvPr id="7" name="Rectangle 6">
            <a:extLst>
              <a:ext uri="{FF2B5EF4-FFF2-40B4-BE49-F238E27FC236}">
                <a16:creationId xmlns:a16="http://schemas.microsoft.com/office/drawing/2014/main" id="{206CB0C3-CB2B-4518-B353-7AB6D3A4F6C0}"/>
              </a:ext>
            </a:extLst>
          </p:cNvPr>
          <p:cNvSpPr/>
          <p:nvPr/>
        </p:nvSpPr>
        <p:spPr>
          <a:xfrm>
            <a:off x="215900" y="620713"/>
            <a:ext cx="11447463" cy="144462"/>
          </a:xfrm>
          <a:prstGeom prst="rect">
            <a:avLst/>
          </a:prstGeom>
          <a:solidFill>
            <a:srgbClr val="FFCC00"/>
          </a:solidFill>
          <a:ln w="0">
            <a:solidFill>
              <a:srgbClr val="808080"/>
            </a:solidFill>
            <a:prstDash val="solid"/>
          </a:ln>
        </p:spPr>
        <p:txBody>
          <a:bodyPr wrap="none" lIns="90000" tIns="45000" rIns="90000" bIns="45000" anchor="ctr"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endParaRPr lang="fr-FR">
              <a:latin typeface="Arial" pitchFamily="18"/>
              <a:ea typeface="Microsoft YaHei" pitchFamily="2"/>
              <a:cs typeface="Arial" pitchFamily="2"/>
            </a:endParaRPr>
          </a:p>
        </p:txBody>
      </p:sp>
      <p:sp>
        <p:nvSpPr>
          <p:cNvPr id="20488" name="Espace réservé du numéro de diapositive 9"/>
          <p:cNvSpPr>
            <a:spLocks noGrp="1"/>
          </p:cNvSpPr>
          <p:nvPr>
            <p:ph type="sldNum" sz="quarter" idx="12"/>
          </p:nvPr>
        </p:nvSpPr>
        <p:spPr bwMode="auto">
          <a:xfrm>
            <a:off x="9448800" y="0"/>
            <a:ext cx="2743200" cy="365125"/>
          </a:xfrm>
          <a:noFill/>
          <a:ln>
            <a:miter lim="800000"/>
            <a:headEnd/>
            <a:tailEnd/>
          </a:ln>
        </p:spPr>
        <p:txBody>
          <a:bodyPr/>
          <a:lstStyle/>
          <a:p>
            <a:pPr algn="r"/>
            <a:fld id="{D4AEFDBD-C847-47FE-A4E5-2263619F2CC9}" type="slidenum">
              <a:rPr lang="fr-FR" altLang="fr-FR"/>
              <a:pPr algn="r"/>
              <a:t>9</a:t>
            </a:fld>
            <a:endParaRPr lang="fr-FR" altLang="fr-FR"/>
          </a:p>
        </p:txBody>
      </p:sp>
    </p:spTree>
  </p:cSld>
  <p:clrMapOvr>
    <a:masterClrMapping/>
  </p:clrMapOvr>
  <p:transition spd="med"/>
</p:sld>
</file>

<file path=ppt/theme/theme1.xml><?xml version="1.0" encoding="utf-8"?>
<a:theme xmlns:a="http://schemas.openxmlformats.org/drawingml/2006/main" name="Stand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1677</TotalTime>
  <Words>5025</Words>
  <Application>Microsoft Office PowerPoint</Application>
  <PresentationFormat>Grand écran</PresentationFormat>
  <Paragraphs>952</Paragraphs>
  <Slides>83</Slides>
  <Notes>83</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83</vt:i4>
      </vt:variant>
    </vt:vector>
  </HeadingPairs>
  <TitlesOfParts>
    <vt:vector size="95" baseType="lpstr">
      <vt:lpstr>Microsoft YaHei</vt:lpstr>
      <vt:lpstr>SimSun</vt:lpstr>
      <vt:lpstr>Arial</vt:lpstr>
      <vt:lpstr>Calibri</vt:lpstr>
      <vt:lpstr>Calibri Light</vt:lpstr>
      <vt:lpstr>Lucida Sans Unicode</vt:lpstr>
      <vt:lpstr>Palatino Linotype</vt:lpstr>
      <vt:lpstr>StarSymbol</vt:lpstr>
      <vt:lpstr>Symbol</vt:lpstr>
      <vt:lpstr>Tahoma</vt:lpstr>
      <vt:lpstr>Times New Roman</vt:lpstr>
      <vt:lpstr>Standard</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Franck</dc:creator>
  <cp:lastModifiedBy>Benoist Axel</cp:lastModifiedBy>
  <cp:revision>180</cp:revision>
  <dcterms:modified xsi:type="dcterms:W3CDTF">2018-10-11T09:48:25Z</dcterms:modified>
</cp:coreProperties>
</file>